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65" r:id="rId3"/>
    <p:sldId id="320" r:id="rId4"/>
    <p:sldId id="323" r:id="rId5"/>
    <p:sldId id="259" r:id="rId6"/>
    <p:sldId id="263" r:id="rId7"/>
    <p:sldId id="328" r:id="rId8"/>
    <p:sldId id="324" r:id="rId9"/>
    <p:sldId id="325" r:id="rId10"/>
    <p:sldId id="326" r:id="rId11"/>
    <p:sldId id="270" r:id="rId12"/>
    <p:sldId id="271" r:id="rId13"/>
    <p:sldId id="262" r:id="rId14"/>
    <p:sldId id="256" r:id="rId15"/>
    <p:sldId id="257" r:id="rId16"/>
    <p:sldId id="258" r:id="rId17"/>
    <p:sldId id="268" r:id="rId18"/>
    <p:sldId id="321" r:id="rId19"/>
    <p:sldId id="264" r:id="rId20"/>
  </p:sldIdLst>
  <p:sldSz cx="18288000" cy="10287000"/>
  <p:notesSz cx="6858000" cy="9144000"/>
  <p:embeddedFontLst>
    <p:embeddedFont>
      <p:font typeface="Bebas Neue Bold" panose="020B0604020202020204" charset="0"/>
      <p:regular r:id="rId22"/>
    </p:embeddedFont>
    <p:embeddedFont>
      <p:font typeface="Fredoka" panose="020B0604020202020204" charset="0"/>
      <p:regular r:id="rId23"/>
    </p:embeddedFont>
    <p:embeddedFont>
      <p:font typeface="HK Grotesk Bold" panose="020B0604020202020204" charset="0"/>
      <p:regular r:id="rId24"/>
    </p:embeddedFont>
    <p:embeddedFont>
      <p:font typeface="HK Grotesk Pro" panose="020B0604020202020204" charset="0"/>
      <p:regular r:id="rId25"/>
    </p:embeddedFont>
    <p:embeddedFont>
      <p:font typeface="Montserrat Classic" panose="020B0604020202020204" charset="0"/>
      <p:regular r:id="rId26"/>
    </p:embeddedFont>
    <p:embeddedFont>
      <p:font typeface="Poppins" panose="00000500000000000000" pitchFamily="2" charset="0"/>
      <p:regular r:id="rId27"/>
      <p:bold r:id="rId28"/>
      <p:italic r:id="rId29"/>
      <p:boldItalic r:id="rId30"/>
    </p:embeddedFont>
    <p:embeddedFont>
      <p:font typeface="Poppins Bold" panose="00000800000000000000" charset="0"/>
      <p:regular r:id="rId31"/>
    </p:embeddedFont>
    <p:embeddedFont>
      <p:font typeface="Public Sans Heavy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39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14139B-2D0B-405A-BDEF-BD7B91BA72A9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3EFABBAA-0122-43F5-874F-0A3635262E1E}">
      <dgm:prSet phldrT="[Text]"/>
      <dgm:spPr/>
      <dgm:t>
        <a:bodyPr/>
        <a:lstStyle/>
        <a:p>
          <a:r>
            <a:rPr lang="en-US" dirty="0"/>
            <a:t> </a:t>
          </a:r>
          <a:endParaRPr lang="en-ID" dirty="0"/>
        </a:p>
      </dgm:t>
    </dgm:pt>
    <dgm:pt modelId="{F9EBFF7C-DD54-4D3A-95D1-73A6916A5994}" type="sibTrans" cxnId="{6475C50F-BD68-499C-93D6-7AAFD34E1AA8}">
      <dgm:prSet/>
      <dgm:spPr>
        <a:blipFill>
          <a:blip xmlns:r="http://schemas.openxmlformats.org/officeDocument/2006/relationships" r:embed="rId1"/>
          <a:srcRect/>
          <a:stretch>
            <a:fillRect l="-7000" r="-7000"/>
          </a:stretch>
        </a:blipFill>
      </dgm:spPr>
      <dgm:t>
        <a:bodyPr/>
        <a:lstStyle/>
        <a:p>
          <a:endParaRPr lang="en-ID"/>
        </a:p>
      </dgm:t>
    </dgm:pt>
    <dgm:pt modelId="{0541B39A-9B6E-46BF-84EC-119D8C4F2639}" type="parTrans" cxnId="{6475C50F-BD68-499C-93D6-7AAFD34E1AA8}">
      <dgm:prSet/>
      <dgm:spPr/>
      <dgm:t>
        <a:bodyPr/>
        <a:lstStyle/>
        <a:p>
          <a:endParaRPr lang="en-ID"/>
        </a:p>
      </dgm:t>
    </dgm:pt>
    <dgm:pt modelId="{095432EA-F347-4431-A100-B26013553DE9}" type="pres">
      <dgm:prSet presAssocID="{D714139B-2D0B-405A-BDEF-BD7B91BA72A9}" presName="Name0" presStyleCnt="0">
        <dgm:presLayoutVars>
          <dgm:chMax val="21"/>
          <dgm:chPref val="21"/>
        </dgm:presLayoutVars>
      </dgm:prSet>
      <dgm:spPr/>
    </dgm:pt>
    <dgm:pt modelId="{AF56B063-6046-4CED-B7FA-EEBAC3CEA460}" type="pres">
      <dgm:prSet presAssocID="{3EFABBAA-0122-43F5-874F-0A3635262E1E}" presName="text1" presStyleCnt="0"/>
      <dgm:spPr/>
    </dgm:pt>
    <dgm:pt modelId="{B94027E9-AF33-46A1-8F4E-B46D736CE9E8}" type="pres">
      <dgm:prSet presAssocID="{3EFABBAA-0122-43F5-874F-0A3635262E1E}" presName="textRepeatNode" presStyleLbl="alignNode1" presStyleIdx="0" presStyleCnt="1" custScaleX="170635" custScaleY="159156" custLinFactNeighborX="-21740" custLinFactNeighborY="-22219">
        <dgm:presLayoutVars>
          <dgm:chMax val="0"/>
          <dgm:chPref val="0"/>
          <dgm:bulletEnabled val="1"/>
        </dgm:presLayoutVars>
      </dgm:prSet>
      <dgm:spPr/>
    </dgm:pt>
    <dgm:pt modelId="{D112633C-017C-480A-A25A-5A9A253E1BC6}" type="pres">
      <dgm:prSet presAssocID="{3EFABBAA-0122-43F5-874F-0A3635262E1E}" presName="textaccent1" presStyleCnt="0"/>
      <dgm:spPr/>
    </dgm:pt>
    <dgm:pt modelId="{9E5F9F78-93BF-404A-A4F8-1EE5E2E331DD}" type="pres">
      <dgm:prSet presAssocID="{3EFABBAA-0122-43F5-874F-0A3635262E1E}" presName="accentRepeatNode" presStyleLbl="solidAlignAcc1" presStyleIdx="0" presStyleCnt="2"/>
      <dgm:spPr/>
    </dgm:pt>
    <dgm:pt modelId="{741A712A-DCF8-475B-A734-5C5634055B98}" type="pres">
      <dgm:prSet presAssocID="{F9EBFF7C-DD54-4D3A-95D1-73A6916A5994}" presName="image1" presStyleCnt="0"/>
      <dgm:spPr/>
    </dgm:pt>
    <dgm:pt modelId="{330DED7C-FB24-4158-AA92-83B42A0319BF}" type="pres">
      <dgm:prSet presAssocID="{F9EBFF7C-DD54-4D3A-95D1-73A6916A5994}" presName="imageRepeatNode" presStyleLbl="alignAcc1" presStyleIdx="0" presStyleCnt="1" custScaleX="170635" custScaleY="159205" custLinFactNeighborX="46312" custLinFactNeighborY="18690"/>
      <dgm:spPr/>
    </dgm:pt>
    <dgm:pt modelId="{0463612B-B57D-4693-BE2E-DD7C0B8FFAB2}" type="pres">
      <dgm:prSet presAssocID="{F9EBFF7C-DD54-4D3A-95D1-73A6916A5994}" presName="imageaccent1" presStyleCnt="0"/>
      <dgm:spPr/>
    </dgm:pt>
    <dgm:pt modelId="{B44ADD31-1D38-48DC-B6C1-6BAA5DA8E124}" type="pres">
      <dgm:prSet presAssocID="{F9EBFF7C-DD54-4D3A-95D1-73A6916A5994}" presName="accentRepeatNode" presStyleLbl="solidAlignAcc1" presStyleIdx="1" presStyleCnt="2" custLinFactX="300000" custLinFactY="254355" custLinFactNeighborX="341402" custLinFactNeighborY="300000"/>
      <dgm:spPr/>
    </dgm:pt>
  </dgm:ptLst>
  <dgm:cxnLst>
    <dgm:cxn modelId="{6475C50F-BD68-499C-93D6-7AAFD34E1AA8}" srcId="{D714139B-2D0B-405A-BDEF-BD7B91BA72A9}" destId="{3EFABBAA-0122-43F5-874F-0A3635262E1E}" srcOrd="0" destOrd="0" parTransId="{0541B39A-9B6E-46BF-84EC-119D8C4F2639}" sibTransId="{F9EBFF7C-DD54-4D3A-95D1-73A6916A5994}"/>
    <dgm:cxn modelId="{2B132C18-8FB6-4310-AF9B-8D30AFEB3F2E}" type="presOf" srcId="{F9EBFF7C-DD54-4D3A-95D1-73A6916A5994}" destId="{330DED7C-FB24-4158-AA92-83B42A0319BF}" srcOrd="0" destOrd="0" presId="urn:microsoft.com/office/officeart/2008/layout/HexagonCluster"/>
    <dgm:cxn modelId="{B99E1F3B-A6D4-41A2-B011-3E513135DA17}" type="presOf" srcId="{3EFABBAA-0122-43F5-874F-0A3635262E1E}" destId="{B94027E9-AF33-46A1-8F4E-B46D736CE9E8}" srcOrd="0" destOrd="0" presId="urn:microsoft.com/office/officeart/2008/layout/HexagonCluster"/>
    <dgm:cxn modelId="{DCC5765A-CCF3-4806-93F2-DEB3697DF4D2}" type="presOf" srcId="{D714139B-2D0B-405A-BDEF-BD7B91BA72A9}" destId="{095432EA-F347-4431-A100-B26013553DE9}" srcOrd="0" destOrd="0" presId="urn:microsoft.com/office/officeart/2008/layout/HexagonCluster"/>
    <dgm:cxn modelId="{621DC857-06AE-4E07-8894-F93F1804CAD8}" type="presParOf" srcId="{095432EA-F347-4431-A100-B26013553DE9}" destId="{AF56B063-6046-4CED-B7FA-EEBAC3CEA460}" srcOrd="0" destOrd="0" presId="urn:microsoft.com/office/officeart/2008/layout/HexagonCluster"/>
    <dgm:cxn modelId="{4C1AD375-1992-4F5D-9298-9D4B251EAF32}" type="presParOf" srcId="{AF56B063-6046-4CED-B7FA-EEBAC3CEA460}" destId="{B94027E9-AF33-46A1-8F4E-B46D736CE9E8}" srcOrd="0" destOrd="0" presId="urn:microsoft.com/office/officeart/2008/layout/HexagonCluster"/>
    <dgm:cxn modelId="{B9D95C24-ED0A-476E-AA2B-58E63DFC9CBE}" type="presParOf" srcId="{095432EA-F347-4431-A100-B26013553DE9}" destId="{D112633C-017C-480A-A25A-5A9A253E1BC6}" srcOrd="1" destOrd="0" presId="urn:microsoft.com/office/officeart/2008/layout/HexagonCluster"/>
    <dgm:cxn modelId="{5C69EEC1-60CC-491D-90FA-28B539CC2EF3}" type="presParOf" srcId="{D112633C-017C-480A-A25A-5A9A253E1BC6}" destId="{9E5F9F78-93BF-404A-A4F8-1EE5E2E331DD}" srcOrd="0" destOrd="0" presId="urn:microsoft.com/office/officeart/2008/layout/HexagonCluster"/>
    <dgm:cxn modelId="{506C0B3C-023C-437C-AF06-E241EC8E99FE}" type="presParOf" srcId="{095432EA-F347-4431-A100-B26013553DE9}" destId="{741A712A-DCF8-475B-A734-5C5634055B98}" srcOrd="2" destOrd="0" presId="urn:microsoft.com/office/officeart/2008/layout/HexagonCluster"/>
    <dgm:cxn modelId="{D660F160-77AE-4B83-B30C-C69C71660B0F}" type="presParOf" srcId="{741A712A-DCF8-475B-A734-5C5634055B98}" destId="{330DED7C-FB24-4158-AA92-83B42A0319BF}" srcOrd="0" destOrd="0" presId="urn:microsoft.com/office/officeart/2008/layout/HexagonCluster"/>
    <dgm:cxn modelId="{F6B3BBF9-1908-4BE6-B010-72D23C5C4DBB}" type="presParOf" srcId="{095432EA-F347-4431-A100-B26013553DE9}" destId="{0463612B-B57D-4693-BE2E-DD7C0B8FFAB2}" srcOrd="3" destOrd="0" presId="urn:microsoft.com/office/officeart/2008/layout/HexagonCluster"/>
    <dgm:cxn modelId="{9E90493B-9F6A-4DB6-B011-45521C9E8E96}" type="presParOf" srcId="{0463612B-B57D-4693-BE2E-DD7C0B8FFAB2}" destId="{B44ADD31-1D38-48DC-B6C1-6BAA5DA8E12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027E9-AF33-46A1-8F4E-B46D736CE9E8}">
      <dsp:nvSpPr>
        <dsp:cNvPr id="0" name=""/>
        <dsp:cNvSpPr/>
      </dsp:nvSpPr>
      <dsp:spPr>
        <a:xfrm>
          <a:off x="1600185" y="228586"/>
          <a:ext cx="10679136" cy="857781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2550" rIns="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  <a:endParaRPr lang="en-ID" sz="6500" kern="1200" dirty="0"/>
        </a:p>
      </dsp:txBody>
      <dsp:txXfrm>
        <a:off x="3204931" y="1517569"/>
        <a:ext cx="7469644" cy="5999852"/>
      </dsp:txXfrm>
    </dsp:sp>
    <dsp:sp modelId="{9E5F9F78-93BF-404A-A4F8-1EE5E2E331DD}">
      <dsp:nvSpPr>
        <dsp:cNvPr id="0" name=""/>
        <dsp:cNvSpPr/>
      </dsp:nvSpPr>
      <dsp:spPr>
        <a:xfrm>
          <a:off x="5316284" y="5400200"/>
          <a:ext cx="730440" cy="63043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0DED7C-FB24-4158-AA92-83B42A0319BF}">
      <dsp:nvSpPr>
        <dsp:cNvPr id="0" name=""/>
        <dsp:cNvSpPr/>
      </dsp:nvSpPr>
      <dsp:spPr>
        <a:xfrm>
          <a:off x="685794" y="-419096"/>
          <a:ext cx="10665482" cy="8577835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/>
          <a:srcRect/>
          <a:stretch>
            <a:fillRect l="-7000" r="-7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4ADD31-1D38-48DC-B6C1-6BAA5DA8E124}">
      <dsp:nvSpPr>
        <dsp:cNvPr id="0" name=""/>
        <dsp:cNvSpPr/>
      </dsp:nvSpPr>
      <dsp:spPr>
        <a:xfrm>
          <a:off x="8915398" y="7947384"/>
          <a:ext cx="730440" cy="63043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55FEE-114B-4B0E-8E75-9879E34823DB}" type="datetimeFigureOut">
              <a:rPr lang="en-ID" smtClean="0"/>
              <a:t>16/05/2024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60D99-0BD6-40E6-A1E4-0DC26724C1C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536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60D99-0BD6-40E6-A1E4-0DC26724C1C5}" type="slidenum">
              <a:rPr lang="en-ID" smtClean="0"/>
              <a:t>16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7276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60D99-0BD6-40E6-A1E4-0DC26724C1C5}" type="slidenum">
              <a:rPr lang="en-ID" smtClean="0"/>
              <a:t>17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83530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509264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282687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164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849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509264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13950174-3026-49A7-9425-B00B2A3E9EA6}"/>
              </a:ext>
            </a:extLst>
          </p:cNvPr>
          <p:cNvSpPr/>
          <p:nvPr userDrawn="1"/>
        </p:nvSpPr>
        <p:spPr>
          <a:xfrm>
            <a:off x="1071000" y="2340576"/>
            <a:ext cx="16146000" cy="4914000"/>
          </a:xfrm>
          <a:prstGeom prst="roundRect">
            <a:avLst>
              <a:gd name="adj" fmla="val 899"/>
            </a:avLst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ko-KR" altLang="en-US" sz="2700" dirty="0">
              <a:solidFill>
                <a:schemeClr val="lt1"/>
              </a:solidFill>
            </a:endParaRPr>
          </a:p>
        </p:txBody>
      </p:sp>
      <p:sp>
        <p:nvSpPr>
          <p:cNvPr id="5" name="그림 개체 틀 6">
            <a:extLst>
              <a:ext uri="{FF2B5EF4-FFF2-40B4-BE49-F238E27FC236}">
                <a16:creationId xmlns:a16="http://schemas.microsoft.com/office/drawing/2014/main" id="{161C13C6-8983-4005-A3D9-1A368D3D4E9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40039" y="2611880"/>
            <a:ext cx="2862000" cy="37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13716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800" baseline="0">
                <a:latin typeface="+mn-lt"/>
              </a:defRPr>
            </a:lvl1pPr>
          </a:lstStyle>
          <a:p>
            <a:pPr marL="0" marR="0" lvl="0" indent="0" algn="ctr" defTabSz="13716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6" name="그림 개체 틀 6">
            <a:extLst>
              <a:ext uri="{FF2B5EF4-FFF2-40B4-BE49-F238E27FC236}">
                <a16:creationId xmlns:a16="http://schemas.microsoft.com/office/drawing/2014/main" id="{E8CDE116-1F40-4043-9530-E9DD99C3C72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27302" y="2611880"/>
            <a:ext cx="2862000" cy="37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13716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800" baseline="0">
                <a:latin typeface="+mn-lt"/>
              </a:defRPr>
            </a:lvl1pPr>
          </a:lstStyle>
          <a:p>
            <a:pPr marL="0" marR="0" lvl="0" indent="0" algn="ctr" defTabSz="13716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6EEE52ED-6ED8-4B16-9DC4-7322E037AE9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4565" y="2611880"/>
            <a:ext cx="2862000" cy="37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13716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800" baseline="0">
                <a:latin typeface="+mn-lt"/>
              </a:defRPr>
            </a:lvl1pPr>
          </a:lstStyle>
          <a:p>
            <a:pPr marL="0" marR="0" lvl="0" indent="0" algn="ctr" defTabSz="13716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8" name="그림 개체 틀 6">
            <a:extLst>
              <a:ext uri="{FF2B5EF4-FFF2-40B4-BE49-F238E27FC236}">
                <a16:creationId xmlns:a16="http://schemas.microsoft.com/office/drawing/2014/main" id="{8D1EE6CC-5B39-473C-97F8-518EC78B683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901826" y="2611880"/>
            <a:ext cx="2862000" cy="37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13716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800" baseline="0">
                <a:latin typeface="+mn-lt"/>
              </a:defRPr>
            </a:lvl1pPr>
          </a:lstStyle>
          <a:p>
            <a:pPr marL="0" marR="0" lvl="0" indent="0" algn="ctr" defTabSz="13716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9" name="그림 개체 틀 6">
            <a:extLst>
              <a:ext uri="{FF2B5EF4-FFF2-40B4-BE49-F238E27FC236}">
                <a16:creationId xmlns:a16="http://schemas.microsoft.com/office/drawing/2014/main" id="{8E02732D-3B55-422D-9996-957FAF0AA63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089088" y="2611880"/>
            <a:ext cx="2862000" cy="378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576000" anchor="ctr">
            <a:noAutofit/>
          </a:bodyPr>
          <a:lstStyle>
            <a:lvl1pPr marL="0" marR="0" indent="0" algn="ctr" defTabSz="13716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800" baseline="0">
                <a:latin typeface="+mn-lt"/>
              </a:defRPr>
            </a:lvl1pPr>
          </a:lstStyle>
          <a:p>
            <a:pPr marL="0" marR="0" lvl="0" indent="0" algn="ctr" defTabSz="13716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02056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A44D55-097E-422E-A0B3-604835A6742A}"/>
              </a:ext>
            </a:extLst>
          </p:cNvPr>
          <p:cNvSpPr/>
          <p:nvPr userDrawn="1"/>
        </p:nvSpPr>
        <p:spPr>
          <a:xfrm>
            <a:off x="0" y="3454880"/>
            <a:ext cx="18288000" cy="33772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 sz="2700">
              <a:cs typeface="Arial" pitchFamily="34" charset="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C925C01-FEE1-492E-8512-B10BDB521E39}"/>
              </a:ext>
            </a:extLst>
          </p:cNvPr>
          <p:cNvSpPr/>
          <p:nvPr userDrawn="1"/>
        </p:nvSpPr>
        <p:spPr>
          <a:xfrm>
            <a:off x="0" y="6888193"/>
            <a:ext cx="18288000" cy="1552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9FAACAB-F737-49F9-BFB3-F3E4D0C18877}"/>
              </a:ext>
            </a:extLst>
          </p:cNvPr>
          <p:cNvSpPr/>
          <p:nvPr userDrawn="1"/>
        </p:nvSpPr>
        <p:spPr>
          <a:xfrm>
            <a:off x="0" y="3243533"/>
            <a:ext cx="18288000" cy="1552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744B90A8-112D-45DE-B6E9-528ECD4703F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442275" y="860553"/>
            <a:ext cx="6702725" cy="8565894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1371600" rtl="0" eaLnBrk="1" fontAlgn="auto" latinLnBrk="1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23496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6526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E7B8CC01-B908-43C1-923F-D50CBD291B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756015" cy="10287000"/>
          </a:xfrm>
          <a:custGeom>
            <a:avLst/>
            <a:gdLst>
              <a:gd name="connsiteX0" fmla="*/ 2612170 w 6504010"/>
              <a:gd name="connsiteY0" fmla="*/ 0 h 6858000"/>
              <a:gd name="connsiteX1" fmla="*/ 4486354 w 6504010"/>
              <a:gd name="connsiteY1" fmla="*/ 0 h 6858000"/>
              <a:gd name="connsiteX2" fmla="*/ 6504010 w 6504010"/>
              <a:gd name="connsiteY2" fmla="*/ 4666806 h 6858000"/>
              <a:gd name="connsiteX3" fmla="*/ 1435812 w 6504010"/>
              <a:gd name="connsiteY3" fmla="*/ 6858000 h 6858000"/>
              <a:gd name="connsiteX4" fmla="*/ 1101944 w 6504010"/>
              <a:gd name="connsiteY4" fmla="*/ 6858000 h 6858000"/>
              <a:gd name="connsiteX5" fmla="*/ 0 w 6504010"/>
              <a:gd name="connsiteY5" fmla="*/ 4309223 h 6858000"/>
              <a:gd name="connsiteX6" fmla="*/ 0 w 6504010"/>
              <a:gd name="connsiteY6" fmla="*/ 11293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04010" h="6858000">
                <a:moveTo>
                  <a:pt x="2612170" y="0"/>
                </a:moveTo>
                <a:lnTo>
                  <a:pt x="4486354" y="0"/>
                </a:lnTo>
                <a:lnTo>
                  <a:pt x="6504010" y="4666806"/>
                </a:lnTo>
                <a:lnTo>
                  <a:pt x="1435812" y="6858000"/>
                </a:lnTo>
                <a:lnTo>
                  <a:pt x="1101944" y="6858000"/>
                </a:lnTo>
                <a:lnTo>
                  <a:pt x="0" y="4309223"/>
                </a:lnTo>
                <a:lnTo>
                  <a:pt x="0" y="11293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4283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77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액자 12">
            <a:extLst>
              <a:ext uri="{FF2B5EF4-FFF2-40B4-BE49-F238E27FC236}">
                <a16:creationId xmlns:a16="http://schemas.microsoft.com/office/drawing/2014/main" id="{BB349F8A-D3D6-4420-A053-2F749AF60E06}"/>
              </a:ext>
            </a:extLst>
          </p:cNvPr>
          <p:cNvSpPr/>
          <p:nvPr userDrawn="1"/>
        </p:nvSpPr>
        <p:spPr>
          <a:xfrm>
            <a:off x="820772" y="2642770"/>
            <a:ext cx="16646457" cy="5001467"/>
          </a:xfrm>
          <a:prstGeom prst="frame">
            <a:avLst>
              <a:gd name="adj1" fmla="val 241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50">
              <a:solidFill>
                <a:schemeClr val="tx1"/>
              </a:solidFill>
            </a:endParaRP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691762B-49EB-48A3-A86B-198F2A9709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5529" y="853602"/>
            <a:ext cx="5492471" cy="8579796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1737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434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014370B4-3C13-45C0-A952-B00548121584}"/>
              </a:ext>
            </a:extLst>
          </p:cNvPr>
          <p:cNvSpPr/>
          <p:nvPr userDrawn="1"/>
        </p:nvSpPr>
        <p:spPr>
          <a:xfrm>
            <a:off x="2" y="0"/>
            <a:ext cx="5826035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9E4B51B4-EE18-4819-8088-68502663D7B7}"/>
              </a:ext>
            </a:extLst>
          </p:cNvPr>
          <p:cNvGrpSpPr/>
          <p:nvPr userDrawn="1"/>
        </p:nvGrpSpPr>
        <p:grpSpPr>
          <a:xfrm>
            <a:off x="6727021" y="4019057"/>
            <a:ext cx="3044399" cy="5258508"/>
            <a:chOff x="1438761" y="2033015"/>
            <a:chExt cx="1980000" cy="3420000"/>
          </a:xfrm>
        </p:grpSpPr>
        <p:sp>
          <p:nvSpPr>
            <p:cNvPr id="4" name="Rounded Rectangle 41">
              <a:extLst>
                <a:ext uri="{FF2B5EF4-FFF2-40B4-BE49-F238E27FC236}">
                  <a16:creationId xmlns:a16="http://schemas.microsoft.com/office/drawing/2014/main" id="{C9356105-17CA-4587-B47D-ABD55F0030F2}"/>
                </a:ext>
              </a:extLst>
            </p:cNvPr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50"/>
            </a:p>
          </p:txBody>
        </p:sp>
        <p:sp>
          <p:nvSpPr>
            <p:cNvPr id="5" name="Rectangle 42">
              <a:extLst>
                <a:ext uri="{FF2B5EF4-FFF2-40B4-BE49-F238E27FC236}">
                  <a16:creationId xmlns:a16="http://schemas.microsoft.com/office/drawing/2014/main" id="{98DE00C6-A201-4607-947A-9B6A7FB91E56}"/>
                </a:ext>
              </a:extLst>
            </p:cNvPr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50"/>
            </a:p>
          </p:txBody>
        </p: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02E1FF0A-C482-45AA-BBA3-9B4078609158}"/>
                </a:ext>
              </a:extLst>
            </p:cNvPr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7" name="Oval 44">
                <a:extLst>
                  <a:ext uri="{FF2B5EF4-FFF2-40B4-BE49-F238E27FC236}">
                    <a16:creationId xmlns:a16="http://schemas.microsoft.com/office/drawing/2014/main" id="{A02E90A4-46B5-4BA7-9477-F169F8CD3F13}"/>
                  </a:ext>
                </a:extLst>
              </p:cNvPr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50"/>
              </a:p>
            </p:txBody>
          </p:sp>
          <p:sp>
            <p:nvSpPr>
              <p:cNvPr id="8" name="Rounded Rectangle 45">
                <a:extLst>
                  <a:ext uri="{FF2B5EF4-FFF2-40B4-BE49-F238E27FC236}">
                    <a16:creationId xmlns:a16="http://schemas.microsoft.com/office/drawing/2014/main" id="{ED43A757-B80F-4F70-B31F-9A2BEB28CAD4}"/>
                  </a:ext>
                </a:extLst>
              </p:cNvPr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50"/>
              </a:p>
            </p:txBody>
          </p:sp>
        </p:grpSp>
      </p:grpSp>
      <p:grpSp>
        <p:nvGrpSpPr>
          <p:cNvPr id="9" name="Group 5">
            <a:extLst>
              <a:ext uri="{FF2B5EF4-FFF2-40B4-BE49-F238E27FC236}">
                <a16:creationId xmlns:a16="http://schemas.microsoft.com/office/drawing/2014/main" id="{C8576216-C640-4674-AC56-2890C67BD9E5}"/>
              </a:ext>
            </a:extLst>
          </p:cNvPr>
          <p:cNvGrpSpPr/>
          <p:nvPr userDrawn="1"/>
        </p:nvGrpSpPr>
        <p:grpSpPr>
          <a:xfrm>
            <a:off x="10464221" y="4076376"/>
            <a:ext cx="3044399" cy="5258508"/>
            <a:chOff x="1438761" y="2033015"/>
            <a:chExt cx="1980000" cy="3420000"/>
          </a:xfrm>
        </p:grpSpPr>
        <p:sp>
          <p:nvSpPr>
            <p:cNvPr id="10" name="Rounded Rectangle 41">
              <a:extLst>
                <a:ext uri="{FF2B5EF4-FFF2-40B4-BE49-F238E27FC236}">
                  <a16:creationId xmlns:a16="http://schemas.microsoft.com/office/drawing/2014/main" id="{4F04F9F0-E35F-4AC4-8AEB-5B346C93BDE8}"/>
                </a:ext>
              </a:extLst>
            </p:cNvPr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50"/>
            </a:p>
          </p:txBody>
        </p:sp>
        <p:sp>
          <p:nvSpPr>
            <p:cNvPr id="11" name="Rectangle 42">
              <a:extLst>
                <a:ext uri="{FF2B5EF4-FFF2-40B4-BE49-F238E27FC236}">
                  <a16:creationId xmlns:a16="http://schemas.microsoft.com/office/drawing/2014/main" id="{A0F1F4A1-65E1-495C-B229-251EFD3FB253}"/>
                </a:ext>
              </a:extLst>
            </p:cNvPr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50"/>
            </a:p>
          </p:txBody>
        </p:sp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02AB1FDC-BB35-4273-948F-D269A59ED959}"/>
                </a:ext>
              </a:extLst>
            </p:cNvPr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13" name="Oval 44">
                <a:extLst>
                  <a:ext uri="{FF2B5EF4-FFF2-40B4-BE49-F238E27FC236}">
                    <a16:creationId xmlns:a16="http://schemas.microsoft.com/office/drawing/2014/main" id="{00BBB89C-B084-4AC1-BED6-BC1DC17D5220}"/>
                  </a:ext>
                </a:extLst>
              </p:cNvPr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50"/>
              </a:p>
            </p:txBody>
          </p:sp>
          <p:sp>
            <p:nvSpPr>
              <p:cNvPr id="14" name="Rounded Rectangle 45">
                <a:extLst>
                  <a:ext uri="{FF2B5EF4-FFF2-40B4-BE49-F238E27FC236}">
                    <a16:creationId xmlns:a16="http://schemas.microsoft.com/office/drawing/2014/main" id="{5982A1AE-2C2E-448E-9F4B-BC9CCDEA1A4E}"/>
                  </a:ext>
                </a:extLst>
              </p:cNvPr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50"/>
              </a:p>
            </p:txBody>
          </p:sp>
        </p:grpSp>
      </p:grpSp>
      <p:grpSp>
        <p:nvGrpSpPr>
          <p:cNvPr id="15" name="Group 5">
            <a:extLst>
              <a:ext uri="{FF2B5EF4-FFF2-40B4-BE49-F238E27FC236}">
                <a16:creationId xmlns:a16="http://schemas.microsoft.com/office/drawing/2014/main" id="{3A368425-7072-4F51-8EE5-01E1BFEB50EB}"/>
              </a:ext>
            </a:extLst>
          </p:cNvPr>
          <p:cNvGrpSpPr/>
          <p:nvPr userDrawn="1"/>
        </p:nvGrpSpPr>
        <p:grpSpPr>
          <a:xfrm>
            <a:off x="14201423" y="4091787"/>
            <a:ext cx="3044399" cy="5258508"/>
            <a:chOff x="1438761" y="2033015"/>
            <a:chExt cx="1980000" cy="3420000"/>
          </a:xfrm>
        </p:grpSpPr>
        <p:sp>
          <p:nvSpPr>
            <p:cNvPr id="16" name="Rounded Rectangle 41">
              <a:extLst>
                <a:ext uri="{FF2B5EF4-FFF2-40B4-BE49-F238E27FC236}">
                  <a16:creationId xmlns:a16="http://schemas.microsoft.com/office/drawing/2014/main" id="{54A602E3-D4AC-44ED-A99F-190A1CDB8BD5}"/>
                </a:ext>
              </a:extLst>
            </p:cNvPr>
            <p:cNvSpPr/>
            <p:nvPr userDrawn="1"/>
          </p:nvSpPr>
          <p:spPr>
            <a:xfrm>
              <a:off x="1438761" y="2033015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50"/>
            </a:p>
          </p:txBody>
        </p:sp>
        <p:sp>
          <p:nvSpPr>
            <p:cNvPr id="17" name="Rectangle 42">
              <a:extLst>
                <a:ext uri="{FF2B5EF4-FFF2-40B4-BE49-F238E27FC236}">
                  <a16:creationId xmlns:a16="http://schemas.microsoft.com/office/drawing/2014/main" id="{F63D52AB-F36A-46A1-848A-8D7692D3CC68}"/>
                </a:ext>
              </a:extLst>
            </p:cNvPr>
            <p:cNvSpPr/>
            <p:nvPr userDrawn="1"/>
          </p:nvSpPr>
          <p:spPr>
            <a:xfrm>
              <a:off x="2310398" y="2205587"/>
              <a:ext cx="236725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050"/>
            </a:p>
          </p:txBody>
        </p:sp>
        <p:grpSp>
          <p:nvGrpSpPr>
            <p:cNvPr id="18" name="Group 6">
              <a:extLst>
                <a:ext uri="{FF2B5EF4-FFF2-40B4-BE49-F238E27FC236}">
                  <a16:creationId xmlns:a16="http://schemas.microsoft.com/office/drawing/2014/main" id="{04D310C5-4BF6-4703-AB41-9C3406E92015}"/>
                </a:ext>
              </a:extLst>
            </p:cNvPr>
            <p:cNvGrpSpPr/>
            <p:nvPr userDrawn="1"/>
          </p:nvGrpSpPr>
          <p:grpSpPr>
            <a:xfrm>
              <a:off x="2332851" y="5138854"/>
              <a:ext cx="191820" cy="211002"/>
              <a:chOff x="2453209" y="5151638"/>
              <a:chExt cx="191820" cy="211002"/>
            </a:xfrm>
          </p:grpSpPr>
          <p:sp>
            <p:nvSpPr>
              <p:cNvPr id="19" name="Oval 44">
                <a:extLst>
                  <a:ext uri="{FF2B5EF4-FFF2-40B4-BE49-F238E27FC236}">
                    <a16:creationId xmlns:a16="http://schemas.microsoft.com/office/drawing/2014/main" id="{30DA0AB5-96D5-49C1-9953-DD88116AAD83}"/>
                  </a:ext>
                </a:extLst>
              </p:cNvPr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50"/>
              </a:p>
            </p:txBody>
          </p:sp>
          <p:sp>
            <p:nvSpPr>
              <p:cNvPr id="20" name="Rounded Rectangle 45">
                <a:extLst>
                  <a:ext uri="{FF2B5EF4-FFF2-40B4-BE49-F238E27FC236}">
                    <a16:creationId xmlns:a16="http://schemas.microsoft.com/office/drawing/2014/main" id="{763C3B04-1D32-454A-9E00-E56FD5E22D27}"/>
                  </a:ext>
                </a:extLst>
              </p:cNvPr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4050"/>
              </a:p>
            </p:txBody>
          </p:sp>
        </p:grpSp>
      </p:grp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88422095-435B-47AA-9CCA-322F366DB3C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904235" y="4514903"/>
            <a:ext cx="2696967" cy="41921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4E14DFC6-4271-494B-82A9-1FCC7226F65C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10641435" y="4514903"/>
            <a:ext cx="2696967" cy="41921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A3772017-7DA7-4FE0-A85B-FD49517CE8C0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14378637" y="4514903"/>
            <a:ext cx="2696967" cy="41921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4" name="Oval 11">
            <a:extLst>
              <a:ext uri="{FF2B5EF4-FFF2-40B4-BE49-F238E27FC236}">
                <a16:creationId xmlns:a16="http://schemas.microsoft.com/office/drawing/2014/main" id="{99F1FA95-725F-4570-B40D-43A61D68A90A}"/>
              </a:ext>
            </a:extLst>
          </p:cNvPr>
          <p:cNvSpPr/>
          <p:nvPr userDrawn="1"/>
        </p:nvSpPr>
        <p:spPr>
          <a:xfrm>
            <a:off x="9000930" y="8646139"/>
            <a:ext cx="10439403" cy="7560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50" dirty="0"/>
          </a:p>
        </p:txBody>
      </p:sp>
    </p:spTree>
    <p:extLst>
      <p:ext uri="{BB962C8B-B14F-4D97-AF65-F5344CB8AC3E}">
        <p14:creationId xmlns:p14="http://schemas.microsoft.com/office/powerpoint/2010/main" val="19130623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615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27E9E532-B52F-4195-9769-854E30154B5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138000" y="0"/>
            <a:ext cx="12150000" cy="594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4B0386-33B4-4AE2-946E-6347B22040BB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5940000"/>
            <a:ext cx="6138000" cy="4347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2F70AE-AA28-47B8-ADF1-78729B8D0C2E}"/>
              </a:ext>
            </a:extLst>
          </p:cNvPr>
          <p:cNvSpPr/>
          <p:nvPr userDrawn="1"/>
        </p:nvSpPr>
        <p:spPr>
          <a:xfrm>
            <a:off x="6300000" y="6075000"/>
            <a:ext cx="11988000" cy="421200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8273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446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1">
            <a:extLst>
              <a:ext uri="{FF2B5EF4-FFF2-40B4-BE49-F238E27FC236}">
                <a16:creationId xmlns:a16="http://schemas.microsoft.com/office/drawing/2014/main" id="{D984738B-46DB-4E68-8584-37E420407CAF}"/>
              </a:ext>
            </a:extLst>
          </p:cNvPr>
          <p:cNvSpPr/>
          <p:nvPr userDrawn="1"/>
        </p:nvSpPr>
        <p:spPr>
          <a:xfrm>
            <a:off x="9000930" y="8646139"/>
            <a:ext cx="10439403" cy="7560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50" dirty="0"/>
          </a:p>
        </p:txBody>
      </p:sp>
      <p:sp>
        <p:nvSpPr>
          <p:cNvPr id="3" name="Oval 11">
            <a:extLst>
              <a:ext uri="{FF2B5EF4-FFF2-40B4-BE49-F238E27FC236}">
                <a16:creationId xmlns:a16="http://schemas.microsoft.com/office/drawing/2014/main" id="{1EF47FAD-E9FE-4655-9C18-2281F00609C6}"/>
              </a:ext>
            </a:extLst>
          </p:cNvPr>
          <p:cNvSpPr/>
          <p:nvPr userDrawn="1"/>
        </p:nvSpPr>
        <p:spPr>
          <a:xfrm>
            <a:off x="9000930" y="4437283"/>
            <a:ext cx="10439403" cy="75608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4050" dirty="0"/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69D03589-94E1-4EF8-85A4-3C81F0DA1CBB}"/>
              </a:ext>
            </a:extLst>
          </p:cNvPr>
          <p:cNvGrpSpPr/>
          <p:nvPr userDrawn="1"/>
        </p:nvGrpSpPr>
        <p:grpSpPr>
          <a:xfrm>
            <a:off x="11096344" y="1189032"/>
            <a:ext cx="6236594" cy="3640302"/>
            <a:chOff x="-548507" y="477868"/>
            <a:chExt cx="11570449" cy="6357177"/>
          </a:xfrm>
        </p:grpSpPr>
        <p:sp>
          <p:nvSpPr>
            <p:cNvPr id="5" name="Freeform: Shape 21">
              <a:extLst>
                <a:ext uri="{FF2B5EF4-FFF2-40B4-BE49-F238E27FC236}">
                  <a16:creationId xmlns:a16="http://schemas.microsoft.com/office/drawing/2014/main" id="{B8912ED9-1F51-4F24-86AA-66A8A2FAC133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6" name="Freeform: Shape 22">
              <a:extLst>
                <a:ext uri="{FF2B5EF4-FFF2-40B4-BE49-F238E27FC236}">
                  <a16:creationId xmlns:a16="http://schemas.microsoft.com/office/drawing/2014/main" id="{39CCC3E3-83BF-4615-B176-D600377138AB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7" name="Freeform: Shape 23">
              <a:extLst>
                <a:ext uri="{FF2B5EF4-FFF2-40B4-BE49-F238E27FC236}">
                  <a16:creationId xmlns:a16="http://schemas.microsoft.com/office/drawing/2014/main" id="{1BB4B631-0793-4EC4-948F-DBB77F89F32E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8" name="Freeform: Shape 24">
              <a:extLst>
                <a:ext uri="{FF2B5EF4-FFF2-40B4-BE49-F238E27FC236}">
                  <a16:creationId xmlns:a16="http://schemas.microsoft.com/office/drawing/2014/main" id="{46901BAE-5177-4F15-8882-8A866D8919C6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 dirty="0"/>
            </a:p>
          </p:txBody>
        </p:sp>
        <p:sp>
          <p:nvSpPr>
            <p:cNvPr id="9" name="Freeform: Shape 25">
              <a:extLst>
                <a:ext uri="{FF2B5EF4-FFF2-40B4-BE49-F238E27FC236}">
                  <a16:creationId xmlns:a16="http://schemas.microsoft.com/office/drawing/2014/main" id="{EF305665-F54D-429D-A14B-170A9B1B6E24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grpSp>
          <p:nvGrpSpPr>
            <p:cNvPr id="10" name="Group 26">
              <a:extLst>
                <a:ext uri="{FF2B5EF4-FFF2-40B4-BE49-F238E27FC236}">
                  <a16:creationId xmlns:a16="http://schemas.microsoft.com/office/drawing/2014/main" id="{4D1C3DB9-35EC-4484-B208-3868E5CD398B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5" name="Rectangle: Rounded Corners 31">
                <a:extLst>
                  <a:ext uri="{FF2B5EF4-FFF2-40B4-BE49-F238E27FC236}">
                    <a16:creationId xmlns:a16="http://schemas.microsoft.com/office/drawing/2014/main" id="{D15A82CB-BC0F-459D-B41B-8A1BFCA8060F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6" name="Rectangle: Rounded Corners 32">
                <a:extLst>
                  <a:ext uri="{FF2B5EF4-FFF2-40B4-BE49-F238E27FC236}">
                    <a16:creationId xmlns:a16="http://schemas.microsoft.com/office/drawing/2014/main" id="{BE22D75E-CD88-4E0B-9C14-762EBFC7231A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grpSp>
          <p:nvGrpSpPr>
            <p:cNvPr id="11" name="Group 27">
              <a:extLst>
                <a:ext uri="{FF2B5EF4-FFF2-40B4-BE49-F238E27FC236}">
                  <a16:creationId xmlns:a16="http://schemas.microsoft.com/office/drawing/2014/main" id="{572FD46C-CB8F-4974-B0C2-810E3C9A8418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3" name="Rectangle: Rounded Corners 29">
                <a:extLst>
                  <a:ext uri="{FF2B5EF4-FFF2-40B4-BE49-F238E27FC236}">
                    <a16:creationId xmlns:a16="http://schemas.microsoft.com/office/drawing/2014/main" id="{7672D1E1-BFB8-4023-BB75-A4F701F1093E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4" name="Rectangle: Rounded Corners 30">
                <a:extLst>
                  <a:ext uri="{FF2B5EF4-FFF2-40B4-BE49-F238E27FC236}">
                    <a16:creationId xmlns:a16="http://schemas.microsoft.com/office/drawing/2014/main" id="{8DDB581F-7D4E-45C3-9A6C-92C141A2ACB1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  <p:sp>
          <p:nvSpPr>
            <p:cNvPr id="12" name="Freeform: Shape 28">
              <a:extLst>
                <a:ext uri="{FF2B5EF4-FFF2-40B4-BE49-F238E27FC236}">
                  <a16:creationId xmlns:a16="http://schemas.microsoft.com/office/drawing/2014/main" id="{BEFC7E2A-B774-4752-AACD-0911CCE5FBCA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 dirty="0"/>
            </a:p>
          </p:txBody>
        </p:sp>
      </p:grpSp>
      <p:grpSp>
        <p:nvGrpSpPr>
          <p:cNvPr id="17" name="Group 12">
            <a:extLst>
              <a:ext uri="{FF2B5EF4-FFF2-40B4-BE49-F238E27FC236}">
                <a16:creationId xmlns:a16="http://schemas.microsoft.com/office/drawing/2014/main" id="{CBCAAE18-DC02-4BAB-A31F-FB0F77C5EB8F}"/>
              </a:ext>
            </a:extLst>
          </p:cNvPr>
          <p:cNvGrpSpPr/>
          <p:nvPr userDrawn="1"/>
        </p:nvGrpSpPr>
        <p:grpSpPr>
          <a:xfrm>
            <a:off x="11096344" y="5429054"/>
            <a:ext cx="6236594" cy="3640302"/>
            <a:chOff x="-548507" y="477868"/>
            <a:chExt cx="11570449" cy="6357177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id="{55BDDAA0-6882-4B7F-9F51-479405880209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19" name="Freeform: Shape 22">
              <a:extLst>
                <a:ext uri="{FF2B5EF4-FFF2-40B4-BE49-F238E27FC236}">
                  <a16:creationId xmlns:a16="http://schemas.microsoft.com/office/drawing/2014/main" id="{32CEF7DE-E805-4F48-8F87-F86553A0A1B0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0" name="Freeform: Shape 23">
              <a:extLst>
                <a:ext uri="{FF2B5EF4-FFF2-40B4-BE49-F238E27FC236}">
                  <a16:creationId xmlns:a16="http://schemas.microsoft.com/office/drawing/2014/main" id="{E3104BB3-45A0-42A7-9B66-73473F9789F5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sp>
          <p:nvSpPr>
            <p:cNvPr id="21" name="Freeform: Shape 24">
              <a:extLst>
                <a:ext uri="{FF2B5EF4-FFF2-40B4-BE49-F238E27FC236}">
                  <a16:creationId xmlns:a16="http://schemas.microsoft.com/office/drawing/2014/main" id="{2916E959-0FE4-4F7A-AA5A-08CE113BD11E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 dirty="0"/>
            </a:p>
          </p:txBody>
        </p:sp>
        <p:sp>
          <p:nvSpPr>
            <p:cNvPr id="22" name="Freeform: Shape 25">
              <a:extLst>
                <a:ext uri="{FF2B5EF4-FFF2-40B4-BE49-F238E27FC236}">
                  <a16:creationId xmlns:a16="http://schemas.microsoft.com/office/drawing/2014/main" id="{7FAB6DCA-2E73-4B66-AC8F-065EBB67F22D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/>
            </a:p>
          </p:txBody>
        </p:sp>
        <p:grpSp>
          <p:nvGrpSpPr>
            <p:cNvPr id="23" name="Group 26">
              <a:extLst>
                <a:ext uri="{FF2B5EF4-FFF2-40B4-BE49-F238E27FC236}">
                  <a16:creationId xmlns:a16="http://schemas.microsoft.com/office/drawing/2014/main" id="{A05A6A03-4FCE-4EEB-97E6-EDF24C40B283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8" name="Rectangle: Rounded Corners 31">
                <a:extLst>
                  <a:ext uri="{FF2B5EF4-FFF2-40B4-BE49-F238E27FC236}">
                    <a16:creationId xmlns:a16="http://schemas.microsoft.com/office/drawing/2014/main" id="{623E5D8D-D903-46AB-9A18-D321FBFAAB91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29" name="Rectangle: Rounded Corners 32">
                <a:extLst>
                  <a:ext uri="{FF2B5EF4-FFF2-40B4-BE49-F238E27FC236}">
                    <a16:creationId xmlns:a16="http://schemas.microsoft.com/office/drawing/2014/main" id="{6D8C28F1-E5D8-4AD4-9B4B-0C4E1153377C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grpSp>
          <p:nvGrpSpPr>
            <p:cNvPr id="24" name="Group 27">
              <a:extLst>
                <a:ext uri="{FF2B5EF4-FFF2-40B4-BE49-F238E27FC236}">
                  <a16:creationId xmlns:a16="http://schemas.microsoft.com/office/drawing/2014/main" id="{FC2E83F7-7058-4885-8E50-6F034C626C2E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6" name="Rectangle: Rounded Corners 29">
                <a:extLst>
                  <a:ext uri="{FF2B5EF4-FFF2-40B4-BE49-F238E27FC236}">
                    <a16:creationId xmlns:a16="http://schemas.microsoft.com/office/drawing/2014/main" id="{5235E700-1028-4DBF-9621-D7B197B804BE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27" name="Rectangle: Rounded Corners 30">
                <a:extLst>
                  <a:ext uri="{FF2B5EF4-FFF2-40B4-BE49-F238E27FC236}">
                    <a16:creationId xmlns:a16="http://schemas.microsoft.com/office/drawing/2014/main" id="{886D99FE-DB04-42AB-A9A6-0F85D3ABD63D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 dirty="0"/>
              </a:p>
            </p:txBody>
          </p:sp>
        </p:grpSp>
        <p:sp>
          <p:nvSpPr>
            <p:cNvPr id="25" name="Freeform: Shape 28">
              <a:extLst>
                <a:ext uri="{FF2B5EF4-FFF2-40B4-BE49-F238E27FC236}">
                  <a16:creationId xmlns:a16="http://schemas.microsoft.com/office/drawing/2014/main" id="{CA3EF5C2-CFEE-4DD1-B3E2-7B7811C98864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700" dirty="0"/>
            </a:p>
          </p:txBody>
        </p:sp>
      </p:grp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6AB6C515-FEFB-413A-8CDA-B20F305507DE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1996687" y="1347876"/>
            <a:ext cx="4464833" cy="30555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16DD4884-A7A8-42BD-944C-F3D414CF00CB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1996687" y="5598828"/>
            <a:ext cx="4464833" cy="30555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85835" indent="0">
              <a:buNone/>
              <a:defRPr sz="4200"/>
            </a:lvl2pPr>
            <a:lvl3pPr marL="1371669" indent="0">
              <a:buNone/>
              <a:defRPr sz="3600"/>
            </a:lvl3pPr>
            <a:lvl4pPr marL="2057504" indent="0">
              <a:buNone/>
              <a:defRPr sz="3000"/>
            </a:lvl4pPr>
            <a:lvl5pPr marL="2743337" indent="0">
              <a:buNone/>
              <a:defRPr sz="3000"/>
            </a:lvl5pPr>
            <a:lvl6pPr marL="3429171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5" indent="0">
              <a:buNone/>
              <a:defRPr sz="3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10905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927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813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498724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3484889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85294" y="185217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531016" y="1697387"/>
            <a:ext cx="5341151" cy="8103842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7"/>
          </a:p>
        </p:txBody>
      </p:sp>
      <p:sp>
        <p:nvSpPr>
          <p:cNvPr id="4" name="Rounded Rectangle 3"/>
          <p:cNvSpPr/>
          <p:nvPr userDrawn="1"/>
        </p:nvSpPr>
        <p:spPr>
          <a:xfrm>
            <a:off x="797900" y="2021250"/>
            <a:ext cx="230802" cy="75228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7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4585766" y="1914980"/>
            <a:ext cx="1028774" cy="1027722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27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1067556" y="2478906"/>
            <a:ext cx="3348372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2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1067556" y="3214280"/>
            <a:ext cx="3348372" cy="10618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2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2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1081844" y="8735741"/>
            <a:ext cx="3348000" cy="4154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2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1081844" y="6698570"/>
            <a:ext cx="4075944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2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42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386260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58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sv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3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8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67800" y="-1"/>
            <a:ext cx="12153629" cy="10287001"/>
            <a:chOff x="-66833" y="30407"/>
            <a:chExt cx="4309459" cy="3647586"/>
          </a:xfrm>
        </p:grpSpPr>
        <p:sp>
          <p:nvSpPr>
            <p:cNvPr id="3" name="Freeform 3"/>
            <p:cNvSpPr/>
            <p:nvPr/>
          </p:nvSpPr>
          <p:spPr>
            <a:xfrm>
              <a:off x="-66833" y="30407"/>
              <a:ext cx="4309459" cy="3647586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>
                <a:alphaModFix amt="64000"/>
              </a:blip>
              <a:stretch>
                <a:fillRect l="-61477" r="-15247"/>
              </a:stretch>
            </a:blipFill>
          </p:spPr>
          <p:txBody>
            <a:bodyPr/>
            <a:lstStyle/>
            <a:p>
              <a:endParaRPr lang="en-ID" dirty="0"/>
            </a:p>
          </p:txBody>
        </p:sp>
      </p:grpSp>
      <p:sp>
        <p:nvSpPr>
          <p:cNvPr id="4" name="Freeform 4"/>
          <p:cNvSpPr/>
          <p:nvPr/>
        </p:nvSpPr>
        <p:spPr>
          <a:xfrm>
            <a:off x="914400" y="3848100"/>
            <a:ext cx="3286125" cy="3286125"/>
          </a:xfrm>
          <a:custGeom>
            <a:avLst/>
            <a:gdLst/>
            <a:ahLst/>
            <a:cxnLst/>
            <a:rect l="l" t="t" r="r" b="b"/>
            <a:pathLst>
              <a:path w="3286125" h="3286125">
                <a:moveTo>
                  <a:pt x="0" y="0"/>
                </a:moveTo>
                <a:lnTo>
                  <a:pt x="3286125" y="0"/>
                </a:lnTo>
                <a:lnTo>
                  <a:pt x="3286125" y="3286124"/>
                </a:lnTo>
                <a:lnTo>
                  <a:pt x="0" y="32861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890459-D4CC-E6A5-C94D-FE9E4B854712}"/>
              </a:ext>
            </a:extLst>
          </p:cNvPr>
          <p:cNvSpPr txBox="1"/>
          <p:nvPr/>
        </p:nvSpPr>
        <p:spPr>
          <a:xfrm>
            <a:off x="4572000" y="4152900"/>
            <a:ext cx="6629400" cy="27238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700" dirty="0">
                <a:solidFill>
                  <a:schemeClr val="bg1"/>
                </a:solidFill>
                <a:latin typeface="+mj-lt"/>
                <a:cs typeface="Arial" pitchFamily="34" charset="0"/>
              </a:rPr>
              <a:t>Data Warehouse Tarakan untuk Satu Data Indonesia</a:t>
            </a:r>
            <a:endParaRPr lang="ko-KR" altLang="en-US" sz="57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36191ED-8186-2DDE-2B46-3F288F02DC10}"/>
              </a:ext>
            </a:extLst>
          </p:cNvPr>
          <p:cNvGrpSpPr/>
          <p:nvPr/>
        </p:nvGrpSpPr>
        <p:grpSpPr>
          <a:xfrm>
            <a:off x="15621000" y="266700"/>
            <a:ext cx="2450799" cy="432917"/>
            <a:chOff x="1243015" y="1102411"/>
            <a:chExt cx="2450799" cy="432917"/>
          </a:xfrm>
        </p:grpSpPr>
        <p:sp>
          <p:nvSpPr>
            <p:cNvPr id="10" name="Freeform: Shape 24">
              <a:extLst>
                <a:ext uri="{FF2B5EF4-FFF2-40B4-BE49-F238E27FC236}">
                  <a16:creationId xmlns:a16="http://schemas.microsoft.com/office/drawing/2014/main" id="{AEEC42DB-ACFC-DD08-0DF7-CA56654D7C2E}"/>
                </a:ext>
              </a:extLst>
            </p:cNvPr>
            <p:cNvSpPr/>
            <p:nvPr/>
          </p:nvSpPr>
          <p:spPr>
            <a:xfrm>
              <a:off x="1243015" y="1102411"/>
              <a:ext cx="2423639" cy="432917"/>
            </a:xfrm>
            <a:custGeom>
              <a:avLst/>
              <a:gdLst>
                <a:gd name="connsiteX0" fmla="*/ 10575608 w 12134850"/>
                <a:gd name="connsiteY0" fmla="*/ 3118485 h 3118484"/>
                <a:gd name="connsiteX1" fmla="*/ 1559243 w 12134850"/>
                <a:gd name="connsiteY1" fmla="*/ 3118485 h 3118484"/>
                <a:gd name="connsiteX2" fmla="*/ 0 w 12134850"/>
                <a:gd name="connsiteY2" fmla="*/ 1559243 h 3118484"/>
                <a:gd name="connsiteX3" fmla="*/ 1559243 w 12134850"/>
                <a:gd name="connsiteY3" fmla="*/ 0 h 3118484"/>
                <a:gd name="connsiteX4" fmla="*/ 10575608 w 12134850"/>
                <a:gd name="connsiteY4" fmla="*/ 0 h 3118484"/>
                <a:gd name="connsiteX5" fmla="*/ 12134850 w 12134850"/>
                <a:gd name="connsiteY5" fmla="*/ 1559243 h 3118484"/>
                <a:gd name="connsiteX6" fmla="*/ 10575608 w 12134850"/>
                <a:gd name="connsiteY6" fmla="*/ 3118485 h 3118484"/>
                <a:gd name="connsiteX7" fmla="*/ 1559243 w 12134850"/>
                <a:gd name="connsiteY7" fmla="*/ 135255 h 3118484"/>
                <a:gd name="connsiteX8" fmla="*/ 135255 w 12134850"/>
                <a:gd name="connsiteY8" fmla="*/ 1559243 h 3118484"/>
                <a:gd name="connsiteX9" fmla="*/ 1559243 w 12134850"/>
                <a:gd name="connsiteY9" fmla="*/ 2983230 h 3118484"/>
                <a:gd name="connsiteX10" fmla="*/ 10575608 w 12134850"/>
                <a:gd name="connsiteY10" fmla="*/ 2983230 h 3118484"/>
                <a:gd name="connsiteX11" fmla="*/ 11999595 w 12134850"/>
                <a:gd name="connsiteY11" fmla="*/ 1559243 h 3118484"/>
                <a:gd name="connsiteX12" fmla="*/ 10575608 w 12134850"/>
                <a:gd name="connsiteY12" fmla="*/ 135255 h 3118484"/>
                <a:gd name="connsiteX13" fmla="*/ 1559243 w 12134850"/>
                <a:gd name="connsiteY13" fmla="*/ 135255 h 3118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34850" h="3118484">
                  <a:moveTo>
                    <a:pt x="10575608" y="3118485"/>
                  </a:moveTo>
                  <a:lnTo>
                    <a:pt x="1559243" y="3118485"/>
                  </a:lnTo>
                  <a:cubicBezTo>
                    <a:pt x="699135" y="3118485"/>
                    <a:pt x="0" y="2419350"/>
                    <a:pt x="0" y="1559243"/>
                  </a:cubicBezTo>
                  <a:cubicBezTo>
                    <a:pt x="0" y="699135"/>
                    <a:pt x="699135" y="0"/>
                    <a:pt x="1559243" y="0"/>
                  </a:cubicBezTo>
                  <a:lnTo>
                    <a:pt x="10575608" y="0"/>
                  </a:lnTo>
                  <a:cubicBezTo>
                    <a:pt x="11435715" y="0"/>
                    <a:pt x="12134850" y="699135"/>
                    <a:pt x="12134850" y="1559243"/>
                  </a:cubicBezTo>
                  <a:cubicBezTo>
                    <a:pt x="12134850" y="2419350"/>
                    <a:pt x="11435715" y="3118485"/>
                    <a:pt x="10575608" y="3118485"/>
                  </a:cubicBezTo>
                  <a:close/>
                  <a:moveTo>
                    <a:pt x="1559243" y="135255"/>
                  </a:moveTo>
                  <a:cubicBezTo>
                    <a:pt x="774383" y="135255"/>
                    <a:pt x="135255" y="774383"/>
                    <a:pt x="135255" y="1559243"/>
                  </a:cubicBezTo>
                  <a:cubicBezTo>
                    <a:pt x="135255" y="2344103"/>
                    <a:pt x="773430" y="2983230"/>
                    <a:pt x="1559243" y="2983230"/>
                  </a:cubicBezTo>
                  <a:lnTo>
                    <a:pt x="10575608" y="2983230"/>
                  </a:lnTo>
                  <a:cubicBezTo>
                    <a:pt x="11360467" y="2983230"/>
                    <a:pt x="11999595" y="2344103"/>
                    <a:pt x="11999595" y="1559243"/>
                  </a:cubicBezTo>
                  <a:cubicBezTo>
                    <a:pt x="11999595" y="774383"/>
                    <a:pt x="11361420" y="135255"/>
                    <a:pt x="10575608" y="135255"/>
                  </a:cubicBezTo>
                  <a:lnTo>
                    <a:pt x="1559243" y="13525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3A39E7-D91D-B72F-90FA-3924A4100ACE}"/>
                </a:ext>
              </a:extLst>
            </p:cNvPr>
            <p:cNvSpPr txBox="1"/>
            <p:nvPr/>
          </p:nvSpPr>
          <p:spPr>
            <a:xfrm>
              <a:off x="1330860" y="1131684"/>
              <a:ext cx="23629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solidFill>
                    <a:schemeClr val="bg1"/>
                  </a:solidFill>
                </a:rPr>
                <a:t>POLTEK</a:t>
              </a:r>
              <a:r>
                <a:rPr lang="en-US" b="1" dirty="0">
                  <a:solidFill>
                    <a:schemeClr val="bg1"/>
                  </a:solidFill>
                </a:rPr>
                <a:t>BISKAL</a:t>
              </a:r>
              <a:r>
                <a:rPr lang="en-US" sz="1200" dirty="0">
                  <a:solidFill>
                    <a:schemeClr val="bg1"/>
                  </a:solidFill>
                </a:rPr>
                <a:t>.ac.id</a:t>
              </a:r>
              <a:endParaRPr lang="en-ID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A932F0E-E21F-3335-1D1F-C27D56648A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1" t="8397" r="8331" b="10377"/>
          <a:stretch/>
        </p:blipFill>
        <p:spPr bwMode="auto">
          <a:xfrm>
            <a:off x="588476" y="217285"/>
            <a:ext cx="861538" cy="106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0" descr="Politeknik Bisnis Kaltara">
            <a:extLst>
              <a:ext uri="{FF2B5EF4-FFF2-40B4-BE49-F238E27FC236}">
                <a16:creationId xmlns:a16="http://schemas.microsoft.com/office/drawing/2014/main" id="{C97E816F-914F-1413-2288-9006486F1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799" y="208901"/>
            <a:ext cx="1128853" cy="110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A12F1EF-1126-E0E5-A8D4-2338DA98BE45}"/>
              </a:ext>
            </a:extLst>
          </p:cNvPr>
          <p:cNvSpPr txBox="1"/>
          <p:nvPr/>
        </p:nvSpPr>
        <p:spPr>
          <a:xfrm>
            <a:off x="-228600" y="9715500"/>
            <a:ext cx="3862305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Ir. Syaddam, </a:t>
            </a:r>
            <a:r>
              <a:rPr lang="en-US" altLang="ko-KR" sz="1867" dirty="0" err="1">
                <a:solidFill>
                  <a:schemeClr val="bg1"/>
                </a:solidFill>
                <a:cs typeface="Arial" pitchFamily="34" charset="0"/>
              </a:rPr>
              <a:t>S.Kom</a:t>
            </a:r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., M.Cs.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D93364-72D3-DF81-8DC8-E96DEED55386}"/>
              </a:ext>
            </a:extLst>
          </p:cNvPr>
          <p:cNvSpPr/>
          <p:nvPr/>
        </p:nvSpPr>
        <p:spPr>
          <a:xfrm>
            <a:off x="11049000" y="0"/>
            <a:ext cx="7239000" cy="10287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362" name="Title 1">
            <a:extLst>
              <a:ext uri="{FF2B5EF4-FFF2-40B4-BE49-F238E27FC236}">
                <a16:creationId xmlns:a16="http://schemas.microsoft.com/office/drawing/2014/main" id="{634B82EE-7F8F-379D-EB65-6EFA63864B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5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Timely</a:t>
            </a:r>
            <a:endParaRPr lang="en-US" altLang="en-US" sz="5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75B91-20AE-7708-A586-2C7E9497B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10439400" cy="8686800"/>
          </a:xfrm>
        </p:spPr>
        <p:txBody>
          <a:bodyPr>
            <a:normAutofit/>
          </a:bodyPr>
          <a:lstStyle/>
          <a:p>
            <a:pPr algn="just">
              <a:defRPr/>
            </a:pPr>
            <a:r>
              <a:rPr lang="en-US" sz="4500" dirty="0"/>
              <a:t>Timely </a:t>
            </a:r>
            <a:r>
              <a:rPr lang="en-US" sz="4500" dirty="0" err="1"/>
              <a:t>berarti</a:t>
            </a:r>
            <a:r>
              <a:rPr lang="en-US" sz="4500" dirty="0"/>
              <a:t> </a:t>
            </a:r>
            <a:r>
              <a:rPr lang="en-US" sz="4500" dirty="0" err="1"/>
              <a:t>bahwa</a:t>
            </a:r>
            <a:r>
              <a:rPr lang="en-US" sz="4500" dirty="0"/>
              <a:t> informasi </a:t>
            </a:r>
            <a:r>
              <a:rPr lang="en-US" sz="4500" dirty="0" err="1"/>
              <a:t>disajikan</a:t>
            </a:r>
            <a:r>
              <a:rPr lang="en-US" sz="4500" dirty="0"/>
              <a:t> </a:t>
            </a:r>
            <a:r>
              <a:rPr lang="en-US" sz="4500" b="1" dirty="0">
                <a:solidFill>
                  <a:srgbClr val="0070C0"/>
                </a:solidFill>
              </a:rPr>
              <a:t>bukan </a:t>
            </a:r>
            <a:r>
              <a:rPr lang="en-US" sz="4500" dirty="0"/>
              <a:t>saja </a:t>
            </a:r>
            <a:r>
              <a:rPr lang="en-US" sz="4500" dirty="0" err="1"/>
              <a:t>secara</a:t>
            </a:r>
            <a:r>
              <a:rPr lang="en-US" sz="4500" dirty="0"/>
              <a:t> </a:t>
            </a:r>
            <a:r>
              <a:rPr lang="en-US" sz="4500" b="1" dirty="0" err="1">
                <a:solidFill>
                  <a:srgbClr val="0070C0"/>
                </a:solidFill>
              </a:rPr>
              <a:t>cepat</a:t>
            </a:r>
            <a:r>
              <a:rPr lang="en-US" sz="4500" b="1" dirty="0">
                <a:solidFill>
                  <a:srgbClr val="0070C0"/>
                </a:solidFill>
              </a:rPr>
              <a:t> dan mudah </a:t>
            </a:r>
            <a:r>
              <a:rPr lang="en-US" sz="4500" dirty="0" err="1"/>
              <a:t>serta</a:t>
            </a:r>
            <a:r>
              <a:rPr lang="en-US" sz="4500" dirty="0"/>
              <a:t> </a:t>
            </a:r>
            <a:r>
              <a:rPr lang="en-US" sz="4500" dirty="0" err="1"/>
              <a:t>kepada</a:t>
            </a:r>
            <a:r>
              <a:rPr lang="en-US" sz="4500" dirty="0"/>
              <a:t> </a:t>
            </a:r>
            <a:r>
              <a:rPr lang="en-US" sz="4500" b="1" dirty="0" err="1">
                <a:solidFill>
                  <a:srgbClr val="0070C0"/>
                </a:solidFill>
              </a:rPr>
              <a:t>pengguna</a:t>
            </a:r>
            <a:r>
              <a:rPr lang="en-US" sz="4500" b="1" dirty="0">
                <a:solidFill>
                  <a:srgbClr val="0070C0"/>
                </a:solidFill>
              </a:rPr>
              <a:t> yang </a:t>
            </a:r>
            <a:r>
              <a:rPr lang="en-US" sz="4500" b="1" dirty="0" err="1">
                <a:solidFill>
                  <a:srgbClr val="0070C0"/>
                </a:solidFill>
              </a:rPr>
              <a:t>tepat</a:t>
            </a:r>
            <a:r>
              <a:rPr lang="en-US" sz="4500" dirty="0"/>
              <a:t>, </a:t>
            </a:r>
            <a:r>
              <a:rPr lang="en-US" sz="4500" dirty="0" err="1"/>
              <a:t>tapi</a:t>
            </a:r>
            <a:r>
              <a:rPr lang="en-US" sz="4500" dirty="0"/>
              <a:t> juga </a:t>
            </a:r>
            <a:r>
              <a:rPr lang="en-US" sz="4500" dirty="0" err="1"/>
              <a:t>ada</a:t>
            </a:r>
            <a:r>
              <a:rPr lang="en-US" sz="4500" dirty="0"/>
              <a:t> </a:t>
            </a:r>
            <a:r>
              <a:rPr lang="en-US" sz="4500" b="1" dirty="0" err="1">
                <a:solidFill>
                  <a:srgbClr val="FF0000"/>
                </a:solidFill>
              </a:rPr>
              <a:t>waktu</a:t>
            </a:r>
            <a:r>
              <a:rPr lang="en-US" sz="4500" dirty="0">
                <a:solidFill>
                  <a:srgbClr val="FF0000"/>
                </a:solidFill>
              </a:rPr>
              <a:t> </a:t>
            </a:r>
            <a:r>
              <a:rPr lang="en-US" sz="4500" dirty="0"/>
              <a:t>dan </a:t>
            </a:r>
            <a:r>
              <a:rPr lang="en-US" sz="4500" b="1" dirty="0" err="1">
                <a:solidFill>
                  <a:srgbClr val="FF0000"/>
                </a:solidFill>
              </a:rPr>
              <a:t>situasi</a:t>
            </a:r>
            <a:r>
              <a:rPr lang="en-US" sz="4500" dirty="0">
                <a:solidFill>
                  <a:srgbClr val="FF0000"/>
                </a:solidFill>
              </a:rPr>
              <a:t> </a:t>
            </a:r>
            <a:r>
              <a:rPr lang="en-US" sz="4500" dirty="0"/>
              <a:t>yang </a:t>
            </a:r>
            <a:r>
              <a:rPr lang="en-US" sz="4500" b="1" dirty="0" err="1">
                <a:solidFill>
                  <a:srgbClr val="FF0000"/>
                </a:solidFill>
              </a:rPr>
              <a:t>tepat</a:t>
            </a:r>
            <a:r>
              <a:rPr lang="en-US" sz="4500" dirty="0"/>
              <a:t>, </a:t>
            </a:r>
            <a:r>
              <a:rPr lang="en-US" sz="4500" dirty="0" err="1"/>
              <a:t>sehingga</a:t>
            </a:r>
            <a:r>
              <a:rPr lang="en-US" sz="4500" dirty="0"/>
              <a:t> </a:t>
            </a:r>
            <a:r>
              <a:rPr lang="en-US" sz="4500" dirty="0" err="1"/>
              <a:t>nilainya</a:t>
            </a:r>
            <a:r>
              <a:rPr lang="en-US" sz="4500" dirty="0"/>
              <a:t> </a:t>
            </a:r>
            <a:r>
              <a:rPr lang="en-US" sz="4500" dirty="0" err="1"/>
              <a:t>menjadi</a:t>
            </a:r>
            <a:r>
              <a:rPr lang="en-US" sz="4500" dirty="0"/>
              <a:t> </a:t>
            </a:r>
            <a:r>
              <a:rPr lang="en-US" sz="4500" dirty="0" err="1"/>
              <a:t>tinggi</a:t>
            </a:r>
            <a:r>
              <a:rPr lang="en-US" sz="4500" dirty="0"/>
              <a:t>. </a:t>
            </a:r>
          </a:p>
          <a:p>
            <a:pPr marL="0" indent="0" algn="just">
              <a:buNone/>
              <a:defRPr/>
            </a:pPr>
            <a:endParaRPr lang="en-US" sz="4500" dirty="0"/>
          </a:p>
          <a:p>
            <a:pPr marL="0" indent="0" algn="just">
              <a:buNone/>
              <a:defRPr/>
            </a:pPr>
            <a:r>
              <a:rPr lang="en-US" sz="4500" dirty="0" err="1"/>
              <a:t>Sebagai</a:t>
            </a:r>
            <a:r>
              <a:rPr lang="en-US" sz="4500" dirty="0"/>
              <a:t> </a:t>
            </a:r>
            <a:r>
              <a:rPr lang="en-US" sz="4500" dirty="0" err="1"/>
              <a:t>contoh</a:t>
            </a:r>
            <a:r>
              <a:rPr lang="en-US" sz="4500" dirty="0"/>
              <a:t>: </a:t>
            </a:r>
            <a:r>
              <a:rPr lang="en-US" sz="4500" dirty="0" err="1"/>
              <a:t>informasi</a:t>
            </a:r>
            <a:r>
              <a:rPr lang="en-US" sz="4500" dirty="0"/>
              <a:t> </a:t>
            </a:r>
            <a:r>
              <a:rPr lang="en-US" sz="4500" dirty="0" err="1"/>
              <a:t>mengenai</a:t>
            </a:r>
            <a:r>
              <a:rPr lang="en-US" sz="4500" dirty="0"/>
              <a:t> </a:t>
            </a:r>
            <a:r>
              <a:rPr lang="en-US" sz="4500" dirty="0" err="1"/>
              <a:t>kondisi</a:t>
            </a:r>
            <a:r>
              <a:rPr lang="en-US" sz="4500" dirty="0"/>
              <a:t> </a:t>
            </a:r>
            <a:r>
              <a:rPr lang="en-US" sz="4500" dirty="0" err="1"/>
              <a:t>jalan</a:t>
            </a:r>
            <a:r>
              <a:rPr lang="en-US" sz="4500" dirty="0"/>
              <a:t> </a:t>
            </a:r>
            <a:r>
              <a:rPr lang="en-US" sz="4500" dirty="0" err="1"/>
              <a:t>raya</a:t>
            </a:r>
            <a:r>
              <a:rPr lang="en-US" sz="4500" dirty="0"/>
              <a:t> </a:t>
            </a:r>
            <a:r>
              <a:rPr lang="en-US" sz="4500" dirty="0" err="1"/>
              <a:t>pada</a:t>
            </a:r>
            <a:r>
              <a:rPr lang="en-US" sz="4500" dirty="0"/>
              <a:t> </a:t>
            </a:r>
            <a:r>
              <a:rPr lang="en-US" sz="4500" dirty="0" err="1"/>
              <a:t>saat</a:t>
            </a:r>
            <a:r>
              <a:rPr lang="en-US" sz="4500" dirty="0"/>
              <a:t> </a:t>
            </a:r>
            <a:r>
              <a:rPr lang="en-US" sz="4500" b="1" dirty="0" err="1">
                <a:solidFill>
                  <a:srgbClr val="FF0000"/>
                </a:solidFill>
              </a:rPr>
              <a:t>musim</a:t>
            </a:r>
            <a:r>
              <a:rPr lang="en-US" sz="4500" b="1" dirty="0">
                <a:solidFill>
                  <a:srgbClr val="FF0000"/>
                </a:solidFill>
              </a:rPr>
              <a:t> </a:t>
            </a:r>
            <a:r>
              <a:rPr lang="en-US" sz="4500" b="1" dirty="0" err="1">
                <a:solidFill>
                  <a:srgbClr val="FF0000"/>
                </a:solidFill>
              </a:rPr>
              <a:t>mudik</a:t>
            </a:r>
            <a:r>
              <a:rPr lang="en-US" sz="4500" b="1" dirty="0">
                <a:solidFill>
                  <a:srgbClr val="FF0000"/>
                </a:solidFill>
              </a:rPr>
              <a:t> </a:t>
            </a:r>
            <a:r>
              <a:rPr lang="en-US" sz="4500" b="1" dirty="0" err="1">
                <a:solidFill>
                  <a:srgbClr val="FF0000"/>
                </a:solidFill>
              </a:rPr>
              <a:t>Lebaran</a:t>
            </a:r>
            <a:r>
              <a:rPr lang="en-US" sz="4500" b="1" dirty="0">
                <a:solidFill>
                  <a:srgbClr val="FF0000"/>
                </a:solidFill>
              </a:rPr>
              <a:t> </a:t>
            </a:r>
            <a:r>
              <a:rPr lang="en-US" sz="4500" dirty="0" err="1"/>
              <a:t>bagi</a:t>
            </a:r>
            <a:r>
              <a:rPr lang="en-US" sz="4500" dirty="0"/>
              <a:t> para </a:t>
            </a:r>
            <a:r>
              <a:rPr lang="en-US" sz="4500" dirty="0" err="1"/>
              <a:t>pemudik</a:t>
            </a:r>
            <a:r>
              <a:rPr lang="en-US" sz="4500" dirty="0"/>
              <a:t>, </a:t>
            </a:r>
            <a:r>
              <a:rPr lang="en-US" sz="4500" dirty="0" err="1"/>
              <a:t>akan</a:t>
            </a:r>
            <a:r>
              <a:rPr lang="en-US" sz="4500" dirty="0"/>
              <a:t> </a:t>
            </a:r>
            <a:r>
              <a:rPr lang="en-US" sz="4500" dirty="0" err="1"/>
              <a:t>memiliki</a:t>
            </a:r>
            <a:r>
              <a:rPr lang="en-US" sz="4500" dirty="0"/>
              <a:t> </a:t>
            </a:r>
            <a:r>
              <a:rPr lang="en-US" sz="4500" dirty="0" err="1"/>
              <a:t>nilai</a:t>
            </a:r>
            <a:r>
              <a:rPr lang="en-US" sz="4500" dirty="0"/>
              <a:t> </a:t>
            </a:r>
            <a:r>
              <a:rPr lang="en-US" sz="4500" dirty="0" err="1"/>
              <a:t>sangat</a:t>
            </a:r>
            <a:r>
              <a:rPr lang="en-US" sz="4500" dirty="0"/>
              <a:t> </a:t>
            </a:r>
            <a:r>
              <a:rPr lang="en-US" sz="4500" dirty="0" err="1"/>
              <a:t>tinggi</a:t>
            </a:r>
            <a:r>
              <a:rPr lang="en-US" sz="4500" dirty="0"/>
              <a:t> </a:t>
            </a:r>
            <a:r>
              <a:rPr lang="en-US" sz="4500" dirty="0" err="1"/>
              <a:t>apabila</a:t>
            </a:r>
            <a:r>
              <a:rPr lang="en-US" sz="4500" dirty="0"/>
              <a:t> </a:t>
            </a:r>
            <a:r>
              <a:rPr lang="en-US" sz="4500" dirty="0" err="1"/>
              <a:t>disajikan</a:t>
            </a:r>
            <a:r>
              <a:rPr lang="en-US" sz="4500" dirty="0"/>
              <a:t> </a:t>
            </a:r>
            <a:r>
              <a:rPr lang="en-US" sz="4500" dirty="0" err="1"/>
              <a:t>saat</a:t>
            </a:r>
            <a:r>
              <a:rPr lang="en-US" sz="4500" dirty="0"/>
              <a:t> proses </a:t>
            </a:r>
            <a:r>
              <a:rPr lang="en-US" sz="4500" dirty="0" err="1"/>
              <a:t>mudik</a:t>
            </a:r>
            <a:r>
              <a:rPr lang="en-US" sz="4500" dirty="0"/>
              <a:t> </a:t>
            </a:r>
            <a:r>
              <a:rPr lang="en-US" sz="4500" dirty="0" err="1"/>
              <a:t>akan</a:t>
            </a:r>
            <a:r>
              <a:rPr lang="en-US" sz="4500" dirty="0"/>
              <a:t> </a:t>
            </a:r>
            <a:r>
              <a:rPr lang="en-US" sz="4500" dirty="0" err="1"/>
              <a:t>dimulai</a:t>
            </a:r>
            <a:r>
              <a:rPr lang="en-US" sz="4500" dirty="0"/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7DF233-D821-FADD-A02F-F357DB0C6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3748" y="1409699"/>
            <a:ext cx="7264252" cy="426433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B71711-65B5-F144-5D56-3E7F89B9012D}"/>
              </a:ext>
            </a:extLst>
          </p:cNvPr>
          <p:cNvSpPr/>
          <p:nvPr/>
        </p:nvSpPr>
        <p:spPr>
          <a:xfrm>
            <a:off x="2458" y="0"/>
            <a:ext cx="7239000" cy="10287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5122" name="Picture 2" descr="Leading with integrity – Mitchell News">
            <a:extLst>
              <a:ext uri="{FF2B5EF4-FFF2-40B4-BE49-F238E27FC236}">
                <a16:creationId xmlns:a16="http://schemas.microsoft.com/office/drawing/2014/main" id="{286CDDA4-7197-ED69-A1B1-57A9E2D51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88083" cy="51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Title 1">
            <a:extLst>
              <a:ext uri="{FF2B5EF4-FFF2-40B4-BE49-F238E27FC236}">
                <a16:creationId xmlns:a16="http://schemas.microsoft.com/office/drawing/2014/main" id="{C2CC7843-5D7B-DDDE-8D11-8C2D2C8FCA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91400" y="1028700"/>
            <a:ext cx="10515600" cy="1143000"/>
          </a:xfrm>
        </p:spPr>
        <p:txBody>
          <a:bodyPr>
            <a:normAutofit/>
          </a:bodyPr>
          <a:lstStyle/>
          <a:p>
            <a:r>
              <a:rPr lang="en-US" sz="4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Integrity</a:t>
            </a:r>
            <a:endParaRPr lang="en-US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197EE-7DF5-0129-6805-BCCEC60B0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800" y="2930013"/>
            <a:ext cx="10439400" cy="7353300"/>
          </a:xfrm>
        </p:spPr>
        <p:txBody>
          <a:bodyPr>
            <a:normAutofit lnSpcReduction="10000"/>
          </a:bodyPr>
          <a:lstStyle/>
          <a:p>
            <a:pPr algn="just">
              <a:defRPr/>
            </a:pPr>
            <a:endParaRPr lang="en-US" sz="3000" dirty="0"/>
          </a:p>
          <a:p>
            <a:pPr marL="0" indent="0" algn="just">
              <a:buNone/>
              <a:defRPr/>
            </a:pPr>
            <a:r>
              <a:rPr lang="en-US" sz="3000" dirty="0"/>
              <a:t>	</a:t>
            </a:r>
            <a:r>
              <a:rPr lang="en-US" sz="4200" dirty="0"/>
              <a:t>Integrity </a:t>
            </a:r>
            <a:r>
              <a:rPr lang="en-US" sz="4200" dirty="0" err="1"/>
              <a:t>merupakan</a:t>
            </a:r>
            <a:r>
              <a:rPr lang="en-US" sz="4200" dirty="0"/>
              <a:t> </a:t>
            </a:r>
            <a:r>
              <a:rPr lang="en-US" sz="4200" b="1" dirty="0" err="1">
                <a:solidFill>
                  <a:srgbClr val="FF0000"/>
                </a:solidFill>
              </a:rPr>
              <a:t>kekonsistenan</a:t>
            </a:r>
            <a:r>
              <a:rPr lang="en-US" sz="4200" dirty="0">
                <a:solidFill>
                  <a:srgbClr val="FF0000"/>
                </a:solidFill>
              </a:rPr>
              <a:t> </a:t>
            </a:r>
            <a:r>
              <a:rPr lang="en-US" sz="4200" dirty="0" err="1"/>
              <a:t>dan</a:t>
            </a:r>
            <a:r>
              <a:rPr lang="en-US" sz="4200" dirty="0"/>
              <a:t> </a:t>
            </a:r>
            <a:r>
              <a:rPr lang="en-US" sz="4200" b="1" dirty="0" err="1">
                <a:solidFill>
                  <a:srgbClr val="FF0000"/>
                </a:solidFill>
              </a:rPr>
              <a:t>akurasi</a:t>
            </a:r>
            <a:r>
              <a:rPr lang="en-US" sz="4200" dirty="0">
                <a:solidFill>
                  <a:srgbClr val="FF0000"/>
                </a:solidFill>
              </a:rPr>
              <a:t> </a:t>
            </a:r>
            <a:r>
              <a:rPr lang="en-US" sz="4200" dirty="0" err="1"/>
              <a:t>dari</a:t>
            </a:r>
            <a:r>
              <a:rPr lang="en-US" sz="4200" dirty="0"/>
              <a:t> data </a:t>
            </a:r>
            <a:r>
              <a:rPr lang="en-US" sz="4200" dirty="0" err="1"/>
              <a:t>informasi</a:t>
            </a:r>
            <a:r>
              <a:rPr lang="en-US" sz="4200" dirty="0"/>
              <a:t> yang </a:t>
            </a:r>
            <a:r>
              <a:rPr lang="en-US" sz="4200" dirty="0" err="1"/>
              <a:t>dihasilkan</a:t>
            </a:r>
            <a:r>
              <a:rPr lang="en-US" sz="4200" dirty="0"/>
              <a:t> </a:t>
            </a:r>
            <a:r>
              <a:rPr lang="en-US" sz="4200" dirty="0" err="1"/>
              <a:t>oleh</a:t>
            </a:r>
            <a:r>
              <a:rPr lang="en-US" sz="4200" dirty="0"/>
              <a:t> data </a:t>
            </a:r>
            <a:r>
              <a:rPr lang="en-US" sz="4200" dirty="0" err="1"/>
              <a:t>tersebut</a:t>
            </a:r>
            <a:r>
              <a:rPr lang="en-US" sz="4200" dirty="0"/>
              <a:t> </a:t>
            </a:r>
            <a:r>
              <a:rPr lang="en-US" sz="4200" b="1" dirty="0" err="1">
                <a:solidFill>
                  <a:srgbClr val="FF0000"/>
                </a:solidFill>
              </a:rPr>
              <a:t>tetap</a:t>
            </a:r>
            <a:r>
              <a:rPr lang="en-US" sz="4200" b="1" dirty="0">
                <a:solidFill>
                  <a:srgbClr val="FF0000"/>
                </a:solidFill>
              </a:rPr>
              <a:t> </a:t>
            </a:r>
            <a:r>
              <a:rPr lang="en-US" sz="4200" b="1" dirty="0" err="1">
                <a:solidFill>
                  <a:srgbClr val="FF0000"/>
                </a:solidFill>
              </a:rPr>
              <a:t>terjaga</a:t>
            </a:r>
            <a:r>
              <a:rPr lang="en-US" sz="4200" b="1" dirty="0">
                <a:solidFill>
                  <a:srgbClr val="FF0000"/>
                </a:solidFill>
              </a:rPr>
              <a:t> </a:t>
            </a:r>
            <a:r>
              <a:rPr lang="en-US" sz="4200" b="1" dirty="0" err="1">
                <a:solidFill>
                  <a:srgbClr val="FF0000"/>
                </a:solidFill>
              </a:rPr>
              <a:t>sebagaimana</a:t>
            </a:r>
            <a:r>
              <a:rPr lang="en-US" sz="4200" b="1" dirty="0">
                <a:solidFill>
                  <a:srgbClr val="FF0000"/>
                </a:solidFill>
              </a:rPr>
              <a:t> </a:t>
            </a:r>
            <a:r>
              <a:rPr lang="en-US" sz="4200" b="1" dirty="0" err="1">
                <a:solidFill>
                  <a:srgbClr val="FF0000"/>
                </a:solidFill>
              </a:rPr>
              <a:t>aslinya</a:t>
            </a:r>
            <a:r>
              <a:rPr lang="en-US" sz="4200" dirty="0"/>
              <a:t>, </a:t>
            </a:r>
          </a:p>
          <a:p>
            <a:pPr marL="0" indent="0" algn="just">
              <a:buNone/>
              <a:defRPr/>
            </a:pPr>
            <a:endParaRPr lang="en-US" sz="4200" dirty="0"/>
          </a:p>
          <a:p>
            <a:pPr marL="0" indent="0" algn="just">
              <a:buNone/>
              <a:defRPr/>
            </a:pPr>
            <a:r>
              <a:rPr lang="en-US" sz="4200" dirty="0" err="1"/>
              <a:t>Tanpa</a:t>
            </a:r>
            <a:r>
              <a:rPr lang="en-US" sz="4200" dirty="0"/>
              <a:t> </a:t>
            </a:r>
            <a:r>
              <a:rPr lang="en-US" sz="4200" dirty="0" err="1"/>
              <a:t>adanya</a:t>
            </a:r>
            <a:r>
              <a:rPr lang="en-US" sz="4200" dirty="0"/>
              <a:t> </a:t>
            </a:r>
            <a:r>
              <a:rPr lang="en-US" sz="4200" b="1" dirty="0" err="1"/>
              <a:t>perubahan</a:t>
            </a:r>
            <a:r>
              <a:rPr lang="en-US" sz="4200" dirty="0"/>
              <a:t> </a:t>
            </a:r>
            <a:r>
              <a:rPr lang="en-US" sz="4200" dirty="0" err="1"/>
              <a:t>oleh</a:t>
            </a:r>
            <a:r>
              <a:rPr lang="en-US" sz="4200" dirty="0"/>
              <a:t> </a:t>
            </a:r>
            <a:r>
              <a:rPr lang="en-US" sz="4200" dirty="0" err="1"/>
              <a:t>pihak</a:t>
            </a:r>
            <a:r>
              <a:rPr lang="en-US" sz="4200" dirty="0"/>
              <a:t> yang </a:t>
            </a:r>
            <a:r>
              <a:rPr lang="en-US" sz="4200" dirty="0" err="1"/>
              <a:t>tidak</a:t>
            </a:r>
            <a:r>
              <a:rPr lang="en-US" sz="4200" dirty="0"/>
              <a:t> </a:t>
            </a:r>
            <a:r>
              <a:rPr lang="en-US" sz="4200" dirty="0" err="1"/>
              <a:t>bertanggung</a:t>
            </a:r>
            <a:r>
              <a:rPr lang="en-US" sz="4200" dirty="0"/>
              <a:t> </a:t>
            </a:r>
            <a:r>
              <a:rPr lang="en-US" sz="4200" dirty="0" err="1"/>
              <a:t>jawab</a:t>
            </a:r>
            <a:r>
              <a:rPr lang="en-US" sz="4200" dirty="0"/>
              <a:t>. </a:t>
            </a:r>
            <a:r>
              <a:rPr lang="en-US" sz="4200" dirty="0" err="1"/>
              <a:t>Suatu</a:t>
            </a:r>
            <a:r>
              <a:rPr lang="en-US" sz="4200" dirty="0"/>
              <a:t> data digital </a:t>
            </a:r>
            <a:r>
              <a:rPr lang="en-US" sz="4200" dirty="0" err="1"/>
              <a:t>akan</a:t>
            </a:r>
            <a:r>
              <a:rPr lang="en-US" sz="4200" dirty="0"/>
              <a:t> </a:t>
            </a:r>
            <a:r>
              <a:rPr lang="en-US" sz="4200" dirty="0" err="1"/>
              <a:t>rentan</a:t>
            </a:r>
            <a:r>
              <a:rPr lang="en-US" sz="4200" dirty="0"/>
              <a:t> </a:t>
            </a:r>
            <a:r>
              <a:rPr lang="en-US" sz="4200" dirty="0" err="1"/>
              <a:t>terhadap</a:t>
            </a:r>
            <a:r>
              <a:rPr lang="en-US" sz="4200" dirty="0"/>
              <a:t> adanya </a:t>
            </a:r>
            <a:r>
              <a:rPr lang="en-US" sz="4200" dirty="0" err="1"/>
              <a:t>perubahan</a:t>
            </a:r>
            <a:r>
              <a:rPr lang="en-US" sz="4200" dirty="0"/>
              <a:t> di </a:t>
            </a:r>
            <a:r>
              <a:rPr lang="en-US" sz="4200" dirty="0" err="1"/>
              <a:t>dalamnya</a:t>
            </a:r>
            <a:r>
              <a:rPr lang="en-US" sz="4200" dirty="0"/>
              <a:t>, </a:t>
            </a:r>
            <a:r>
              <a:rPr lang="en-US" sz="4200" dirty="0" err="1"/>
              <a:t>misalkan</a:t>
            </a:r>
            <a:r>
              <a:rPr lang="en-US" sz="4200" dirty="0"/>
              <a:t> dalam bentuk </a:t>
            </a:r>
            <a:r>
              <a:rPr lang="en-US" sz="4200" dirty="0" err="1"/>
              <a:t>serangan</a:t>
            </a:r>
            <a:r>
              <a:rPr lang="en-US" sz="4200" dirty="0"/>
              <a:t> </a:t>
            </a:r>
            <a:r>
              <a:rPr lang="en-US" sz="4200" i="1" dirty="0"/>
              <a:t>Man In The Middle </a:t>
            </a:r>
            <a:r>
              <a:rPr lang="en-US" sz="4200" i="1" dirty="0" err="1"/>
              <a:t>Attrack</a:t>
            </a:r>
            <a:r>
              <a:rPr lang="en-US" sz="4200" dirty="0"/>
              <a:t> (MITM)</a:t>
            </a:r>
            <a:r>
              <a:rPr lang="en-US" sz="4200" i="1" dirty="0"/>
              <a:t>, virus, trojan, dan spyware</a:t>
            </a:r>
            <a:r>
              <a:rPr lang="en-US" sz="4200" dirty="0"/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rsitektur dan Infrastruktur Dalam Membangun Data Warehouse – okyputranto">
            <a:extLst>
              <a:ext uri="{FF2B5EF4-FFF2-40B4-BE49-F238E27FC236}">
                <a16:creationId xmlns:a16="http://schemas.microsoft.com/office/drawing/2014/main" id="{EBC566AD-7784-11FE-5714-1BFF1E177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083" y="2781300"/>
            <a:ext cx="12009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11430000" y="0"/>
            <a:ext cx="7141241" cy="10287000"/>
            <a:chOff x="0" y="0"/>
            <a:chExt cx="9521655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26874" r="26874"/>
            <a:stretch>
              <a:fillRect/>
            </a:stretch>
          </p:blipFill>
          <p:spPr>
            <a:xfrm>
              <a:off x="0" y="0"/>
              <a:ext cx="9521655" cy="1371600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668000" y="1104900"/>
            <a:ext cx="3038764" cy="1334463"/>
            <a:chOff x="0" y="0"/>
            <a:chExt cx="804817" cy="3534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04817" cy="353433"/>
            </a:xfrm>
            <a:custGeom>
              <a:avLst/>
              <a:gdLst/>
              <a:ahLst/>
              <a:cxnLst/>
              <a:rect l="l" t="t" r="r" b="b"/>
              <a:pathLst>
                <a:path w="804817" h="353433">
                  <a:moveTo>
                    <a:pt x="203200" y="0"/>
                  </a:moveTo>
                  <a:lnTo>
                    <a:pt x="804817" y="0"/>
                  </a:lnTo>
                  <a:lnTo>
                    <a:pt x="601617" y="353433"/>
                  </a:lnTo>
                  <a:lnTo>
                    <a:pt x="0" y="35343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4345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0"/>
              <a:ext cx="601617" cy="353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658600" y="1638300"/>
            <a:ext cx="760076" cy="702120"/>
          </a:xfrm>
          <a:custGeom>
            <a:avLst/>
            <a:gdLst/>
            <a:ahLst/>
            <a:cxnLst/>
            <a:rect l="l" t="t" r="r" b="b"/>
            <a:pathLst>
              <a:path w="760076" h="702120">
                <a:moveTo>
                  <a:pt x="0" y="0"/>
                </a:moveTo>
                <a:lnTo>
                  <a:pt x="760075" y="0"/>
                </a:lnTo>
                <a:lnTo>
                  <a:pt x="760075" y="702120"/>
                </a:lnTo>
                <a:lnTo>
                  <a:pt x="0" y="7021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1009650"/>
            <a:ext cx="9334500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75"/>
              </a:lnSpc>
            </a:pPr>
            <a:r>
              <a:rPr lang="en-US" sz="4500" dirty="0" err="1">
                <a:solidFill>
                  <a:srgbClr val="000000"/>
                </a:solidFill>
                <a:latin typeface="Poppins Bold"/>
              </a:rPr>
              <a:t>Arsitektur</a:t>
            </a:r>
            <a:r>
              <a:rPr lang="en-US" sz="4500" dirty="0">
                <a:solidFill>
                  <a:srgbClr val="000000"/>
                </a:solidFill>
                <a:latin typeface="Poppins Bold"/>
              </a:rPr>
              <a:t> Data Warehouse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2444417"/>
            <a:ext cx="2394161" cy="635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76"/>
              </a:lnSpc>
            </a:pPr>
            <a:r>
              <a:rPr lang="en-US" sz="4066">
                <a:solidFill>
                  <a:srgbClr val="FFFFFF"/>
                </a:solidFill>
                <a:latin typeface="Poppins Bold"/>
              </a:rPr>
              <a:t>Vision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389" r="-1838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1028700"/>
            <a:ext cx="503760" cy="503760"/>
          </a:xfrm>
          <a:custGeom>
            <a:avLst/>
            <a:gdLst/>
            <a:ahLst/>
            <a:cxnLst/>
            <a:rect l="l" t="t" r="r" b="b"/>
            <a:pathLst>
              <a:path w="503760" h="503760">
                <a:moveTo>
                  <a:pt x="0" y="0"/>
                </a:moveTo>
                <a:lnTo>
                  <a:pt x="503760" y="0"/>
                </a:lnTo>
                <a:lnTo>
                  <a:pt x="503760" y="503760"/>
                </a:lnTo>
                <a:lnTo>
                  <a:pt x="0" y="5037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432548" y="3490913"/>
            <a:ext cx="10826752" cy="1103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 dirty="0">
                <a:solidFill>
                  <a:srgbClr val="FFFFFF"/>
                </a:solidFill>
                <a:latin typeface="HK Grotesk Bold"/>
              </a:rPr>
              <a:t>Satu Data Indonesia</a:t>
            </a:r>
          </a:p>
        </p:txBody>
      </p:sp>
      <p:sp>
        <p:nvSpPr>
          <p:cNvPr id="8" name="Freeform 8"/>
          <p:cNvSpPr/>
          <p:nvPr/>
        </p:nvSpPr>
        <p:spPr>
          <a:xfrm>
            <a:off x="1891595" y="3500438"/>
            <a:ext cx="3286125" cy="3286125"/>
          </a:xfrm>
          <a:custGeom>
            <a:avLst/>
            <a:gdLst/>
            <a:ahLst/>
            <a:cxnLst/>
            <a:rect l="l" t="t" r="r" b="b"/>
            <a:pathLst>
              <a:path w="3286125" h="3286125">
                <a:moveTo>
                  <a:pt x="0" y="0"/>
                </a:moveTo>
                <a:lnTo>
                  <a:pt x="3286125" y="0"/>
                </a:lnTo>
                <a:lnTo>
                  <a:pt x="3286125" y="3286124"/>
                </a:lnTo>
                <a:lnTo>
                  <a:pt x="0" y="32861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4815240" y="1104443"/>
            <a:ext cx="2444060" cy="323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2100">
                <a:solidFill>
                  <a:srgbClr val="FFFFFF"/>
                </a:solidFill>
                <a:latin typeface="HK Grotesk Pro"/>
              </a:rPr>
              <a:t>Studio Shodwe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235112" y="9405946"/>
            <a:ext cx="9817776" cy="323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dirty="0" err="1">
                <a:solidFill>
                  <a:srgbClr val="000000"/>
                </a:solidFill>
                <a:latin typeface="HK Grotesk Pro"/>
              </a:rPr>
              <a:t>By:Syaddam</a:t>
            </a:r>
            <a:endParaRPr lang="en-US" sz="2100" dirty="0">
              <a:solidFill>
                <a:srgbClr val="000000"/>
              </a:solidFill>
              <a:latin typeface="HK Grotesk Pr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0" y="0"/>
            <a:ext cx="18288000" cy="3607514"/>
          </a:xfrm>
          <a:custGeom>
            <a:avLst/>
            <a:gdLst/>
            <a:ahLst/>
            <a:cxnLst/>
            <a:rect l="l" t="t" r="r" b="b"/>
            <a:pathLst>
              <a:path w="18698737" h="3607514">
                <a:moveTo>
                  <a:pt x="0" y="0"/>
                </a:moveTo>
                <a:lnTo>
                  <a:pt x="18698738" y="0"/>
                </a:lnTo>
                <a:lnTo>
                  <a:pt x="18698738" y="3607514"/>
                </a:lnTo>
                <a:lnTo>
                  <a:pt x="0" y="3607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9647" b="-7191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47800" y="495300"/>
            <a:ext cx="9367949" cy="105779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6000" dirty="0">
                <a:solidFill>
                  <a:srgbClr val="0048A8"/>
                </a:solidFill>
                <a:latin typeface="HK Grotesk Bold"/>
              </a:rPr>
              <a:t> About Satu Data Indonesia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4800" y="2095500"/>
            <a:ext cx="12192000" cy="553997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Satu Data Indonesia (SDI)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adalah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representasi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dari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upaya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pemerintah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Indonesia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untuk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menyediakan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data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berkualitas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yaitu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data yang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kredibel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akuntabel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dan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mutakhir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173038" algn="just"/>
            <a:endParaRPr lang="en-ID" sz="36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Upaya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ini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dilakukan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dengan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membangun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database yang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digunakan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sebagai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acuan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untuk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setiap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pengambilan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kebijakan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publik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dan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pelaksanaannya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Tujuan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dari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kebijakan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tata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kelola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data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pemerintah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(SDI)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adalah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untuk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memastikan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bahwa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data yang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berkualitas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tinggi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mudah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diakses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dan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dapat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dibagikan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antara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lembaga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pusat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dan </a:t>
            </a:r>
            <a:r>
              <a:rPr lang="en-ID" sz="36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daerah</a:t>
            </a:r>
            <a:r>
              <a:rPr lang="en-ID" sz="36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2" name="Freeform 2"/>
          <p:cNvSpPr/>
          <p:nvPr/>
        </p:nvSpPr>
        <p:spPr>
          <a:xfrm>
            <a:off x="12801600" y="1790700"/>
            <a:ext cx="5278685" cy="4786262"/>
          </a:xfrm>
          <a:custGeom>
            <a:avLst/>
            <a:gdLst/>
            <a:ahLst/>
            <a:cxnLst/>
            <a:rect l="l" t="t" r="r" b="b"/>
            <a:pathLst>
              <a:path w="5583485" h="5167262">
                <a:moveTo>
                  <a:pt x="0" y="0"/>
                </a:moveTo>
                <a:lnTo>
                  <a:pt x="5583485" y="0"/>
                </a:lnTo>
                <a:lnTo>
                  <a:pt x="5583485" y="5167262"/>
                </a:lnTo>
                <a:lnTo>
                  <a:pt x="0" y="51672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9FFDC-4F2B-8D98-DEF7-5CA2D83EC65E}"/>
              </a:ext>
            </a:extLst>
          </p:cNvPr>
          <p:cNvSpPr txBox="1"/>
          <p:nvPr/>
        </p:nvSpPr>
        <p:spPr>
          <a:xfrm>
            <a:off x="304800" y="8115300"/>
            <a:ext cx="1752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600" dirty="0" err="1"/>
              <a:t>Kebijakan</a:t>
            </a:r>
            <a:r>
              <a:rPr lang="en-ID" sz="3600" dirty="0"/>
              <a:t> </a:t>
            </a:r>
            <a:r>
              <a:rPr lang="en-ID" sz="3600" dirty="0" err="1"/>
              <a:t>pengumpulan</a:t>
            </a:r>
            <a:r>
              <a:rPr lang="en-ID" sz="3600" dirty="0"/>
              <a:t> </a:t>
            </a:r>
            <a:r>
              <a:rPr lang="en-ID" sz="3600" dirty="0" err="1"/>
              <a:t>tertuang</a:t>
            </a:r>
            <a:r>
              <a:rPr lang="en-ID" sz="3600" dirty="0"/>
              <a:t>  </a:t>
            </a:r>
            <a:r>
              <a:rPr lang="en-ID" sz="3600" dirty="0" err="1"/>
              <a:t>dalam</a:t>
            </a:r>
            <a:r>
              <a:rPr lang="en-ID" sz="3600" dirty="0"/>
              <a:t> </a:t>
            </a:r>
            <a:r>
              <a:rPr lang="en-ID" sz="3600" dirty="0" err="1"/>
              <a:t>Peraturan</a:t>
            </a:r>
            <a:r>
              <a:rPr lang="en-ID" sz="3600" dirty="0"/>
              <a:t>  </a:t>
            </a:r>
            <a:r>
              <a:rPr lang="en-ID" sz="3600" dirty="0" err="1"/>
              <a:t>Presiden</a:t>
            </a:r>
            <a:r>
              <a:rPr lang="en-ID" sz="3600" dirty="0"/>
              <a:t>  no.  39  </a:t>
            </a:r>
            <a:r>
              <a:rPr lang="en-ID" sz="3600" dirty="0" err="1"/>
              <a:t>tahun</a:t>
            </a:r>
            <a:r>
              <a:rPr lang="en-ID" sz="3600" dirty="0"/>
              <a:t>  2019 </a:t>
            </a:r>
            <a:r>
              <a:rPr lang="en-ID" sz="3600" dirty="0" err="1"/>
              <a:t>tentang</a:t>
            </a:r>
            <a:r>
              <a:rPr lang="en-ID" sz="3600" dirty="0"/>
              <a:t> Satu  Data Indonesia. </a:t>
            </a:r>
            <a:r>
              <a:rPr lang="en-ID" sz="3600" dirty="0" err="1"/>
              <a:t>Seluruh</a:t>
            </a:r>
            <a:r>
              <a:rPr lang="en-ID" sz="3600" dirty="0"/>
              <a:t>  data </a:t>
            </a:r>
            <a:r>
              <a:rPr lang="en-ID" sz="3600" dirty="0" err="1"/>
              <a:t>pemerintah</a:t>
            </a:r>
            <a:r>
              <a:rPr lang="en-ID" sz="3600" dirty="0"/>
              <a:t>  dan  data  </a:t>
            </a:r>
            <a:r>
              <a:rPr lang="en-ID" sz="3600" dirty="0" err="1"/>
              <a:t>instansi</a:t>
            </a:r>
            <a:r>
              <a:rPr lang="en-ID" sz="3600" dirty="0"/>
              <a:t>  lain  yang </a:t>
            </a:r>
            <a:r>
              <a:rPr lang="en-ID" sz="3600" dirty="0" err="1"/>
              <a:t>terkait</a:t>
            </a:r>
            <a:r>
              <a:rPr lang="en-ID" sz="3600" dirty="0"/>
              <a:t> </a:t>
            </a:r>
            <a:r>
              <a:rPr lang="en-ID" sz="3600" dirty="0" err="1"/>
              <a:t>akan</a:t>
            </a:r>
            <a:r>
              <a:rPr lang="en-ID" sz="3600" dirty="0"/>
              <a:t> </a:t>
            </a:r>
            <a:r>
              <a:rPr lang="en-ID" sz="3600" dirty="0" err="1"/>
              <a:t>bermuara</a:t>
            </a:r>
            <a:r>
              <a:rPr lang="en-ID" sz="3600" dirty="0"/>
              <a:t> pada portal Satu Data Indonesia yang </a:t>
            </a:r>
            <a:r>
              <a:rPr lang="en-ID" sz="3600" dirty="0" err="1"/>
              <a:t>telah</a:t>
            </a:r>
            <a:r>
              <a:rPr lang="en-ID" sz="3600" dirty="0"/>
              <a:t> </a:t>
            </a:r>
            <a:r>
              <a:rPr lang="en-ID" sz="3600" dirty="0" err="1"/>
              <a:t>rilis</a:t>
            </a:r>
            <a:r>
              <a:rPr lang="en-ID" sz="3600" dirty="0"/>
              <a:t> </a:t>
            </a:r>
            <a:r>
              <a:rPr lang="en-ID" sz="3600" dirty="0" err="1"/>
              <a:t>sejak</a:t>
            </a:r>
            <a:r>
              <a:rPr lang="en-ID" sz="3600" dirty="0"/>
              <a:t> 2014.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26327" y="4044753"/>
            <a:ext cx="7832973" cy="1028951"/>
            <a:chOff x="0" y="0"/>
            <a:chExt cx="2063005" cy="271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63005" cy="271000"/>
            </a:xfrm>
            <a:custGeom>
              <a:avLst/>
              <a:gdLst/>
              <a:ahLst/>
              <a:cxnLst/>
              <a:rect l="l" t="t" r="r" b="b"/>
              <a:pathLst>
                <a:path w="2063005" h="271000">
                  <a:moveTo>
                    <a:pt x="0" y="0"/>
                  </a:moveTo>
                  <a:lnTo>
                    <a:pt x="2063005" y="0"/>
                  </a:lnTo>
                  <a:lnTo>
                    <a:pt x="2063005" y="271000"/>
                  </a:lnTo>
                  <a:lnTo>
                    <a:pt x="0" y="271000"/>
                  </a:lnTo>
                  <a:close/>
                </a:path>
              </a:pathLst>
            </a:custGeom>
            <a:solidFill>
              <a:srgbClr val="0048A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2063005" cy="27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26327" y="5437285"/>
            <a:ext cx="7832973" cy="1028951"/>
            <a:chOff x="0" y="0"/>
            <a:chExt cx="2063005" cy="271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63005" cy="271000"/>
            </a:xfrm>
            <a:custGeom>
              <a:avLst/>
              <a:gdLst/>
              <a:ahLst/>
              <a:cxnLst/>
              <a:rect l="l" t="t" r="r" b="b"/>
              <a:pathLst>
                <a:path w="2063005" h="271000">
                  <a:moveTo>
                    <a:pt x="0" y="0"/>
                  </a:moveTo>
                  <a:lnTo>
                    <a:pt x="2063005" y="0"/>
                  </a:lnTo>
                  <a:lnTo>
                    <a:pt x="2063005" y="271000"/>
                  </a:lnTo>
                  <a:lnTo>
                    <a:pt x="0" y="271000"/>
                  </a:lnTo>
                  <a:close/>
                </a:path>
              </a:pathLst>
            </a:custGeom>
            <a:solidFill>
              <a:srgbClr val="0048A8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063005" cy="27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426327" y="6828187"/>
            <a:ext cx="7832973" cy="1028951"/>
            <a:chOff x="0" y="0"/>
            <a:chExt cx="2063005" cy="271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063005" cy="271000"/>
            </a:xfrm>
            <a:custGeom>
              <a:avLst/>
              <a:gdLst/>
              <a:ahLst/>
              <a:cxnLst/>
              <a:rect l="l" t="t" r="r" b="b"/>
              <a:pathLst>
                <a:path w="2063005" h="271000">
                  <a:moveTo>
                    <a:pt x="0" y="0"/>
                  </a:moveTo>
                  <a:lnTo>
                    <a:pt x="2063005" y="0"/>
                  </a:lnTo>
                  <a:lnTo>
                    <a:pt x="2063005" y="271000"/>
                  </a:lnTo>
                  <a:lnTo>
                    <a:pt x="0" y="271000"/>
                  </a:lnTo>
                  <a:close/>
                </a:path>
              </a:pathLst>
            </a:custGeom>
            <a:solidFill>
              <a:srgbClr val="0048A8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0"/>
              <a:ext cx="2063005" cy="27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426327" y="8219088"/>
            <a:ext cx="7832973" cy="1028951"/>
            <a:chOff x="0" y="0"/>
            <a:chExt cx="2063005" cy="271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63005" cy="271000"/>
            </a:xfrm>
            <a:custGeom>
              <a:avLst/>
              <a:gdLst/>
              <a:ahLst/>
              <a:cxnLst/>
              <a:rect l="l" t="t" r="r" b="b"/>
              <a:pathLst>
                <a:path w="2063005" h="271000">
                  <a:moveTo>
                    <a:pt x="0" y="0"/>
                  </a:moveTo>
                  <a:lnTo>
                    <a:pt x="2063005" y="0"/>
                  </a:lnTo>
                  <a:lnTo>
                    <a:pt x="2063005" y="271000"/>
                  </a:lnTo>
                  <a:lnTo>
                    <a:pt x="0" y="271000"/>
                  </a:lnTo>
                  <a:close/>
                </a:path>
              </a:pathLst>
            </a:custGeom>
            <a:solidFill>
              <a:srgbClr val="0048A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2063005" cy="271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170264" y="4270361"/>
            <a:ext cx="577735" cy="577735"/>
          </a:xfrm>
          <a:custGeom>
            <a:avLst/>
            <a:gdLst/>
            <a:ahLst/>
            <a:cxnLst/>
            <a:rect l="l" t="t" r="r" b="b"/>
            <a:pathLst>
              <a:path w="577735" h="577735">
                <a:moveTo>
                  <a:pt x="0" y="0"/>
                </a:moveTo>
                <a:lnTo>
                  <a:pt x="577736" y="0"/>
                </a:lnTo>
                <a:lnTo>
                  <a:pt x="577736" y="577736"/>
                </a:lnTo>
                <a:lnTo>
                  <a:pt x="0" y="577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170264" y="5662893"/>
            <a:ext cx="577735" cy="577735"/>
          </a:xfrm>
          <a:custGeom>
            <a:avLst/>
            <a:gdLst/>
            <a:ahLst/>
            <a:cxnLst/>
            <a:rect l="l" t="t" r="r" b="b"/>
            <a:pathLst>
              <a:path w="577735" h="577735">
                <a:moveTo>
                  <a:pt x="0" y="0"/>
                </a:moveTo>
                <a:lnTo>
                  <a:pt x="577736" y="0"/>
                </a:lnTo>
                <a:lnTo>
                  <a:pt x="577736" y="577736"/>
                </a:lnTo>
                <a:lnTo>
                  <a:pt x="0" y="577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6170264" y="7054589"/>
            <a:ext cx="577735" cy="577735"/>
          </a:xfrm>
          <a:custGeom>
            <a:avLst/>
            <a:gdLst/>
            <a:ahLst/>
            <a:cxnLst/>
            <a:rect l="l" t="t" r="r" b="b"/>
            <a:pathLst>
              <a:path w="577735" h="577735">
                <a:moveTo>
                  <a:pt x="0" y="0"/>
                </a:moveTo>
                <a:lnTo>
                  <a:pt x="577736" y="0"/>
                </a:lnTo>
                <a:lnTo>
                  <a:pt x="577736" y="577736"/>
                </a:lnTo>
                <a:lnTo>
                  <a:pt x="0" y="5777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170264" y="8454957"/>
            <a:ext cx="577735" cy="577735"/>
          </a:xfrm>
          <a:custGeom>
            <a:avLst/>
            <a:gdLst/>
            <a:ahLst/>
            <a:cxnLst/>
            <a:rect l="l" t="t" r="r" b="b"/>
            <a:pathLst>
              <a:path w="577735" h="577735">
                <a:moveTo>
                  <a:pt x="0" y="0"/>
                </a:moveTo>
                <a:lnTo>
                  <a:pt x="577736" y="0"/>
                </a:lnTo>
                <a:lnTo>
                  <a:pt x="577736" y="577735"/>
                </a:lnTo>
                <a:lnTo>
                  <a:pt x="0" y="5777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28700" y="4055014"/>
            <a:ext cx="6749546" cy="5203286"/>
          </a:xfrm>
          <a:custGeom>
            <a:avLst/>
            <a:gdLst/>
            <a:ahLst/>
            <a:cxnLst/>
            <a:rect l="l" t="t" r="r" b="b"/>
            <a:pathLst>
              <a:path w="6749546" h="5203286">
                <a:moveTo>
                  <a:pt x="0" y="0"/>
                </a:moveTo>
                <a:lnTo>
                  <a:pt x="6749546" y="0"/>
                </a:lnTo>
                <a:lnTo>
                  <a:pt x="6749546" y="5203286"/>
                </a:lnTo>
                <a:lnTo>
                  <a:pt x="0" y="52032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28700" y="1019175"/>
            <a:ext cx="8397627" cy="2206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 dirty="0" err="1">
                <a:solidFill>
                  <a:srgbClr val="0048A8"/>
                </a:solidFill>
                <a:latin typeface="HK Grotesk Bold"/>
              </a:rPr>
              <a:t>Kenapa</a:t>
            </a:r>
            <a:r>
              <a:rPr lang="en-US" sz="7200" dirty="0">
                <a:solidFill>
                  <a:srgbClr val="0048A8"/>
                </a:solidFill>
                <a:latin typeface="HK Grotesk Bold"/>
              </a:rPr>
              <a:t> Data </a:t>
            </a:r>
            <a:r>
              <a:rPr lang="en-US" sz="7200" dirty="0" err="1">
                <a:solidFill>
                  <a:srgbClr val="0048A8"/>
                </a:solidFill>
                <a:latin typeface="HK Grotesk Bold"/>
              </a:rPr>
              <a:t>Penting</a:t>
            </a:r>
            <a:r>
              <a:rPr lang="en-US" sz="7200" dirty="0">
                <a:solidFill>
                  <a:srgbClr val="0048A8"/>
                </a:solidFill>
                <a:latin typeface="HK Grotesk Bold"/>
              </a:rPr>
              <a:t>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068245" y="4378310"/>
            <a:ext cx="5665134" cy="371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FFFFFF"/>
                </a:solidFill>
                <a:latin typeface="HK Grotesk Bold"/>
              </a:rPr>
              <a:t>Berharga</a:t>
            </a:r>
            <a:r>
              <a:rPr lang="en-US" sz="2400" dirty="0">
                <a:solidFill>
                  <a:srgbClr val="FFFFFF"/>
                </a:solidFill>
                <a:latin typeface="HK Grotesk 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HK Grotesk Bold"/>
              </a:rPr>
              <a:t>Seperti</a:t>
            </a:r>
            <a:r>
              <a:rPr lang="en-US" sz="2400" dirty="0">
                <a:solidFill>
                  <a:srgbClr val="FFFFFF"/>
                </a:solidFill>
                <a:latin typeface="HK Grotesk 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HK Grotesk Bold"/>
              </a:rPr>
              <a:t>barang</a:t>
            </a:r>
            <a:r>
              <a:rPr lang="en-US" sz="2400" dirty="0">
                <a:solidFill>
                  <a:srgbClr val="FFFFFF"/>
                </a:solidFill>
                <a:latin typeface="HK Grotesk 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HK Grotesk Bold"/>
              </a:rPr>
              <a:t>fisik</a:t>
            </a:r>
            <a:r>
              <a:rPr lang="en-US" sz="2400" dirty="0">
                <a:solidFill>
                  <a:srgbClr val="FFFFFF"/>
                </a:solidFill>
                <a:latin typeface="HK Grotesk 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HK Grotesk Bold"/>
              </a:rPr>
              <a:t>lainya</a:t>
            </a:r>
            <a:endParaRPr lang="en-US" sz="2400" dirty="0">
              <a:solidFill>
                <a:srgbClr val="FFFFFF"/>
              </a:solidFill>
              <a:latin typeface="HK Grotesk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068245" y="5770842"/>
            <a:ext cx="5665134" cy="371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FFFFFF"/>
                </a:solidFill>
                <a:latin typeface="HK Grotesk Bold"/>
              </a:rPr>
              <a:t>Memilki</a:t>
            </a:r>
            <a:r>
              <a:rPr lang="en-US" sz="2400" dirty="0">
                <a:solidFill>
                  <a:srgbClr val="FFFFFF"/>
                </a:solidFill>
                <a:latin typeface="HK Grotesk 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HK Grotesk Bold"/>
              </a:rPr>
              <a:t>dampak</a:t>
            </a:r>
            <a:r>
              <a:rPr lang="en-US" sz="2400" dirty="0">
                <a:solidFill>
                  <a:srgbClr val="FFFFFF"/>
                </a:solidFill>
                <a:latin typeface="HK Grotesk 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HK Grotesk Bold"/>
              </a:rPr>
              <a:t>postif</a:t>
            </a:r>
            <a:r>
              <a:rPr lang="en-US" sz="2400" dirty="0">
                <a:solidFill>
                  <a:srgbClr val="FFFFFF"/>
                </a:solidFill>
                <a:latin typeface="HK Grotesk Bold"/>
              </a:rPr>
              <a:t> dan </a:t>
            </a:r>
            <a:r>
              <a:rPr lang="en-US" sz="2400" dirty="0" err="1">
                <a:solidFill>
                  <a:srgbClr val="FFFFFF"/>
                </a:solidFill>
                <a:latin typeface="HK Grotesk Bold"/>
              </a:rPr>
              <a:t>negatif</a:t>
            </a:r>
            <a:endParaRPr lang="en-US" sz="2400" dirty="0">
              <a:solidFill>
                <a:srgbClr val="FFFFFF"/>
              </a:solidFill>
              <a:latin typeface="HK Grotesk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068245" y="6985954"/>
            <a:ext cx="5665134" cy="743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HK Grotesk Bold"/>
              </a:rPr>
              <a:t>Data yang tidak </a:t>
            </a:r>
            <a:r>
              <a:rPr lang="en-US" sz="2400" dirty="0" err="1">
                <a:solidFill>
                  <a:srgbClr val="FFFFFF"/>
                </a:solidFill>
                <a:latin typeface="HK Grotesk Bold"/>
              </a:rPr>
              <a:t>dapat</a:t>
            </a:r>
            <a:r>
              <a:rPr lang="en-US" sz="2400" dirty="0">
                <a:solidFill>
                  <a:srgbClr val="FFFFFF"/>
                </a:solidFill>
                <a:latin typeface="HK Grotesk 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HK Grotesk Bold"/>
              </a:rPr>
              <a:t>diproses</a:t>
            </a:r>
            <a:r>
              <a:rPr lang="en-US" sz="2400" dirty="0">
                <a:solidFill>
                  <a:srgbClr val="FFFFFF"/>
                </a:solidFill>
                <a:latin typeface="HK Grotesk Bold"/>
              </a:rPr>
              <a:t> oleh Software </a:t>
            </a:r>
            <a:r>
              <a:rPr lang="en-US" sz="2400" dirty="0" err="1">
                <a:solidFill>
                  <a:srgbClr val="FFFFFF"/>
                </a:solidFill>
                <a:latin typeface="HK Grotesk Bold"/>
              </a:rPr>
              <a:t>komputasi</a:t>
            </a:r>
            <a:r>
              <a:rPr lang="en-US" sz="2400" dirty="0">
                <a:solidFill>
                  <a:srgbClr val="FFFFFF"/>
                </a:solidFill>
                <a:latin typeface="HK Grotesk Bold"/>
              </a:rPr>
              <a:t> biasa?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068245" y="8562905"/>
            <a:ext cx="5665134" cy="371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  <a:spcBef>
                <a:spcPct val="0"/>
              </a:spcBef>
            </a:pPr>
            <a:r>
              <a:rPr lang="en-US" sz="2400" dirty="0">
                <a:solidFill>
                  <a:srgbClr val="FFFFFF"/>
                </a:solidFill>
                <a:latin typeface="HK Grotesk Bold"/>
              </a:rPr>
              <a:t>Data </a:t>
            </a:r>
            <a:r>
              <a:rPr lang="en-US" sz="2400" dirty="0" err="1">
                <a:solidFill>
                  <a:srgbClr val="FFFFFF"/>
                </a:solidFill>
                <a:latin typeface="HK Grotesk Bold"/>
              </a:rPr>
              <a:t>dapat</a:t>
            </a:r>
            <a:r>
              <a:rPr lang="en-US" sz="2400" dirty="0">
                <a:solidFill>
                  <a:srgbClr val="FFFFFF"/>
                </a:solidFill>
                <a:latin typeface="HK Grotesk Bold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HK Grotesk Bold"/>
              </a:rPr>
              <a:t>menceritakan</a:t>
            </a:r>
            <a:r>
              <a:rPr lang="en-US" sz="2400" dirty="0">
                <a:solidFill>
                  <a:srgbClr val="FFFFFF"/>
                </a:solidFill>
                <a:latin typeface="HK Grotesk Bold"/>
              </a:rPr>
              <a:t> semua </a:t>
            </a:r>
            <a:r>
              <a:rPr lang="en-US" sz="2400" dirty="0" err="1">
                <a:solidFill>
                  <a:srgbClr val="FFFFFF"/>
                </a:solidFill>
                <a:latin typeface="HK Grotesk Bold"/>
              </a:rPr>
              <a:t>hal</a:t>
            </a:r>
            <a:endParaRPr lang="en-US" sz="2400" dirty="0">
              <a:solidFill>
                <a:srgbClr val="FFFFFF"/>
              </a:solidFill>
              <a:latin typeface="HK Grotesk Bold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17494177" y="-209424"/>
            <a:ext cx="1028700" cy="1007978"/>
            <a:chOff x="0" y="0"/>
            <a:chExt cx="270933" cy="26547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70933" cy="265476"/>
            </a:xfrm>
            <a:custGeom>
              <a:avLst/>
              <a:gdLst/>
              <a:ahLst/>
              <a:cxnLst/>
              <a:rect l="l" t="t" r="r" b="b"/>
              <a:pathLst>
                <a:path w="270933" h="265476">
                  <a:moveTo>
                    <a:pt x="0" y="0"/>
                  </a:moveTo>
                  <a:lnTo>
                    <a:pt x="270933" y="0"/>
                  </a:lnTo>
                  <a:lnTo>
                    <a:pt x="270933" y="265476"/>
                  </a:lnTo>
                  <a:lnTo>
                    <a:pt x="0" y="265476"/>
                  </a:lnTo>
                  <a:close/>
                </a:path>
              </a:pathLst>
            </a:custGeom>
            <a:solidFill>
              <a:srgbClr val="0048A8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0"/>
              <a:ext cx="270933" cy="265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7259300" y="568409"/>
            <a:ext cx="469753" cy="460291"/>
            <a:chOff x="0" y="0"/>
            <a:chExt cx="270933" cy="265476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70933" cy="265476"/>
            </a:xfrm>
            <a:custGeom>
              <a:avLst/>
              <a:gdLst/>
              <a:ahLst/>
              <a:cxnLst/>
              <a:rect l="l" t="t" r="r" b="b"/>
              <a:pathLst>
                <a:path w="270933" h="265476">
                  <a:moveTo>
                    <a:pt x="0" y="0"/>
                  </a:moveTo>
                  <a:lnTo>
                    <a:pt x="270933" y="0"/>
                  </a:lnTo>
                  <a:lnTo>
                    <a:pt x="270933" y="265476"/>
                  </a:lnTo>
                  <a:lnTo>
                    <a:pt x="0" y="265476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0"/>
              <a:ext cx="270933" cy="265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28600" y="2781300"/>
            <a:ext cx="9906000" cy="7001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l">
              <a:lnSpc>
                <a:spcPts val="41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rgbClr val="000000"/>
                </a:solidFill>
                <a:latin typeface="Montserrat Classic" panose="020B0604020202020204" charset="0"/>
              </a:rPr>
              <a:t>Mampu </a:t>
            </a:r>
            <a:r>
              <a:rPr lang="en-US" sz="3700" dirty="0" err="1">
                <a:solidFill>
                  <a:srgbClr val="000000"/>
                </a:solidFill>
                <a:latin typeface="Montserrat Classic" panose="020B0604020202020204" charset="0"/>
              </a:rPr>
              <a:t>mengumpulkan</a:t>
            </a:r>
            <a:r>
              <a:rPr lang="en-US" sz="3700" dirty="0">
                <a:solidFill>
                  <a:srgbClr val="000000"/>
                </a:solidFill>
                <a:latin typeface="Montserrat Classic" panose="020B0604020202020204" charset="0"/>
              </a:rPr>
              <a:t>, </a:t>
            </a:r>
            <a:r>
              <a:rPr lang="en-US" sz="3700" dirty="0" err="1">
                <a:solidFill>
                  <a:srgbClr val="000000"/>
                </a:solidFill>
                <a:latin typeface="Montserrat Classic" panose="020B0604020202020204" charset="0"/>
              </a:rPr>
              <a:t>mengitegrasikan</a:t>
            </a:r>
            <a:r>
              <a:rPr lang="en-US" sz="3700" dirty="0">
                <a:solidFill>
                  <a:srgbClr val="000000"/>
                </a:solidFill>
                <a:latin typeface="Montserrat Classic" panose="020B0604020202020204" charset="0"/>
              </a:rPr>
              <a:t> dan </a:t>
            </a:r>
            <a:r>
              <a:rPr lang="en-US" sz="3700" dirty="0" err="1">
                <a:solidFill>
                  <a:srgbClr val="000000"/>
                </a:solidFill>
                <a:latin typeface="Montserrat Classic" panose="020B0604020202020204" charset="0"/>
              </a:rPr>
              <a:t>mengelolah</a:t>
            </a:r>
            <a:r>
              <a:rPr lang="en-US" sz="3700" dirty="0">
                <a:solidFill>
                  <a:srgbClr val="000000"/>
                </a:solidFill>
                <a:latin typeface="Montserrat Classic" panose="020B0604020202020204" charset="0"/>
              </a:rPr>
              <a:t> data </a:t>
            </a:r>
            <a:r>
              <a:rPr lang="en-US" sz="3700" dirty="0" err="1">
                <a:solidFill>
                  <a:srgbClr val="000000"/>
                </a:solidFill>
                <a:latin typeface="Montserrat Classic" panose="020B0604020202020204" charset="0"/>
              </a:rPr>
              <a:t>dari</a:t>
            </a:r>
            <a:r>
              <a:rPr lang="en-US" sz="3700" dirty="0">
                <a:solidFill>
                  <a:srgbClr val="000000"/>
                </a:solidFill>
                <a:latin typeface="Montserrat Classic" panose="020B0604020202020204" charset="0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Classic" panose="020B0604020202020204" charset="0"/>
              </a:rPr>
              <a:t>berbagai</a:t>
            </a:r>
            <a:r>
              <a:rPr lang="en-US" sz="3700" dirty="0">
                <a:solidFill>
                  <a:srgbClr val="000000"/>
                </a:solidFill>
                <a:latin typeface="Montserrat Classic" panose="020B0604020202020204" charset="0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Classic" panose="020B0604020202020204" charset="0"/>
              </a:rPr>
              <a:t>entitas</a:t>
            </a:r>
            <a:r>
              <a:rPr lang="en-US" sz="3700" dirty="0">
                <a:solidFill>
                  <a:srgbClr val="000000"/>
                </a:solidFill>
                <a:latin typeface="Montserrat Classic" panose="020B0604020202020204" charset="0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Classic" panose="020B0604020202020204" charset="0"/>
              </a:rPr>
              <a:t>pemerintah</a:t>
            </a:r>
            <a:r>
              <a:rPr lang="en-US" sz="3700" dirty="0">
                <a:solidFill>
                  <a:srgbClr val="000000"/>
                </a:solidFill>
                <a:latin typeface="Montserrat Classic" panose="020B0604020202020204" charset="0"/>
              </a:rPr>
              <a:t> </a:t>
            </a:r>
          </a:p>
          <a:p>
            <a:pPr marL="457200" lvl="0" indent="-457200" algn="l">
              <a:lnSpc>
                <a:spcPts val="41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penyimpanan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dan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pengelolaan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data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dari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sumber-sumber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berbeda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dapat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dilakukan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secara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efisien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dan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terpusat</a:t>
            </a:r>
            <a:endParaRPr lang="en-US" sz="3700" dirty="0">
              <a:solidFill>
                <a:srgbClr val="000000"/>
              </a:solidFill>
              <a:latin typeface="Montserrat Classic"/>
            </a:endParaRPr>
          </a:p>
          <a:p>
            <a:pPr marL="457200" lvl="0" indent="-457200" algn="l">
              <a:lnSpc>
                <a:spcPts val="41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memungkinkan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untuk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pembuatan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kebijakan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yang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berlandaskan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data yang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konsisten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dan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akurat</a:t>
            </a:r>
            <a:endParaRPr lang="en-US" sz="3700" dirty="0">
              <a:solidFill>
                <a:srgbClr val="000000"/>
              </a:solidFill>
              <a:latin typeface="Montserrat Classic"/>
            </a:endParaRPr>
          </a:p>
          <a:p>
            <a:pPr marL="457200" lvl="0" indent="-457200" algn="l">
              <a:lnSpc>
                <a:spcPts val="41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Data Warehouse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memungkinkan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analisis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data yang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mendalam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dan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kompleks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dari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berbagai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sumber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data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pemerintah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8600" y="266700"/>
            <a:ext cx="85344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080"/>
              </a:lnSpc>
            </a:pPr>
            <a:r>
              <a:rPr lang="en-US" sz="6900" dirty="0">
                <a:solidFill>
                  <a:srgbClr val="000000"/>
                </a:solidFill>
                <a:latin typeface="Bebas Neue Bold"/>
              </a:rPr>
              <a:t>Peran Data Warehouse pada Program Satu Data Indonesia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56127E-9B73-8ED2-5FC4-C976C6EF1D4D}"/>
              </a:ext>
            </a:extLst>
          </p:cNvPr>
          <p:cNvGrpSpPr/>
          <p:nvPr/>
        </p:nvGrpSpPr>
        <p:grpSpPr>
          <a:xfrm>
            <a:off x="10134600" y="0"/>
            <a:ext cx="8153400" cy="10287000"/>
            <a:chOff x="10134600" y="0"/>
            <a:chExt cx="8153400" cy="10287000"/>
          </a:xfrm>
        </p:grpSpPr>
        <p:grpSp>
          <p:nvGrpSpPr>
            <p:cNvPr id="2" name="Group 2"/>
            <p:cNvGrpSpPr/>
            <p:nvPr/>
          </p:nvGrpSpPr>
          <p:grpSpPr>
            <a:xfrm>
              <a:off x="10134600" y="0"/>
              <a:ext cx="8153400" cy="10287000"/>
              <a:chOff x="0" y="0"/>
              <a:chExt cx="2553879" cy="2840271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2553879" cy="2840271"/>
              </a:xfrm>
              <a:custGeom>
                <a:avLst/>
                <a:gdLst/>
                <a:ahLst/>
                <a:cxnLst/>
                <a:rect l="l" t="t" r="r" b="b"/>
                <a:pathLst>
                  <a:path w="2553879" h="2840271">
                    <a:moveTo>
                      <a:pt x="0" y="0"/>
                    </a:moveTo>
                    <a:lnTo>
                      <a:pt x="2553879" y="0"/>
                    </a:lnTo>
                    <a:lnTo>
                      <a:pt x="2553879" y="2840271"/>
                    </a:lnTo>
                    <a:lnTo>
                      <a:pt x="0" y="284027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2553879" cy="28783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11734800" y="1790700"/>
              <a:ext cx="6096000" cy="7173528"/>
            </a:xfrm>
            <a:custGeom>
              <a:avLst/>
              <a:gdLst/>
              <a:ahLst/>
              <a:cxnLst/>
              <a:rect l="l" t="t" r="r" b="b"/>
              <a:pathLst>
                <a:path w="7592490" h="7554528">
                  <a:moveTo>
                    <a:pt x="0" y="0"/>
                  </a:moveTo>
                  <a:lnTo>
                    <a:pt x="7592490" y="0"/>
                  </a:lnTo>
                  <a:lnTo>
                    <a:pt x="7592490" y="7554528"/>
                  </a:lnTo>
                  <a:lnTo>
                    <a:pt x="0" y="7554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28600" y="2781300"/>
            <a:ext cx="9906000" cy="6398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lvl="0" indent="-457200" algn="l">
              <a:lnSpc>
                <a:spcPts val="41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Dengan adanya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satu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sumber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data yang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terintegrasi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,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analisis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yang dilakukan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dapat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memberikan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wawasan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yang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lebih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holistik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dan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mendukung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pengambilan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keputusan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yang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lebih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baik dalam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menyusun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kebijakan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publik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.</a:t>
            </a:r>
          </a:p>
          <a:p>
            <a:pPr marL="457200" lvl="0" indent="-457200" algn="l">
              <a:lnSpc>
                <a:spcPts val="41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Dengan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demikian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,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peran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Data Warehouse dalam Program SDI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adalah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krusial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dalam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mendukung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integrasi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dan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analisis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data yang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diperlukan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untuk </a:t>
            </a:r>
            <a:r>
              <a:rPr lang="en-US" sz="3700" dirty="0" err="1">
                <a:solidFill>
                  <a:srgbClr val="000000"/>
                </a:solidFill>
                <a:latin typeface="Montserrat Classic"/>
              </a:rPr>
              <a:t>keberhasilan</a:t>
            </a:r>
            <a:r>
              <a:rPr lang="en-US" sz="3700" dirty="0">
                <a:solidFill>
                  <a:srgbClr val="000000"/>
                </a:solidFill>
                <a:latin typeface="Montserrat Classic"/>
              </a:rPr>
              <a:t> program tersebut. </a:t>
            </a:r>
          </a:p>
          <a:p>
            <a:pPr marL="457200" lvl="0" indent="-457200" algn="l">
              <a:lnSpc>
                <a:spcPts val="419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799" dirty="0">
              <a:solidFill>
                <a:srgbClr val="000000"/>
              </a:solidFill>
              <a:latin typeface="Montserrat Classic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28600" y="266700"/>
            <a:ext cx="85344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080"/>
              </a:lnSpc>
            </a:pPr>
            <a:r>
              <a:rPr lang="en-US" sz="6900" dirty="0">
                <a:solidFill>
                  <a:srgbClr val="000000"/>
                </a:solidFill>
                <a:latin typeface="Bebas Neue Bold"/>
              </a:rPr>
              <a:t>Peran Data Warehouse pada Program Satu Data Indonesia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10134600" y="0"/>
            <a:ext cx="8153400" cy="10287000"/>
            <a:chOff x="0" y="0"/>
            <a:chExt cx="2553879" cy="2840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53879" cy="2840271"/>
            </a:xfrm>
            <a:custGeom>
              <a:avLst/>
              <a:gdLst/>
              <a:ahLst/>
              <a:cxnLst/>
              <a:rect l="l" t="t" r="r" b="b"/>
              <a:pathLst>
                <a:path w="2553879" h="2840271">
                  <a:moveTo>
                    <a:pt x="0" y="0"/>
                  </a:moveTo>
                  <a:lnTo>
                    <a:pt x="2553879" y="0"/>
                  </a:lnTo>
                  <a:lnTo>
                    <a:pt x="2553879" y="2840271"/>
                  </a:lnTo>
                  <a:lnTo>
                    <a:pt x="0" y="284027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553879" cy="2878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7">
            <a:extLst>
              <a:ext uri="{FF2B5EF4-FFF2-40B4-BE49-F238E27FC236}">
                <a16:creationId xmlns:a16="http://schemas.microsoft.com/office/drawing/2014/main" id="{9AC9D3F7-0DD8-08B7-5F5F-4671B87851FC}"/>
              </a:ext>
            </a:extLst>
          </p:cNvPr>
          <p:cNvSpPr/>
          <p:nvPr/>
        </p:nvSpPr>
        <p:spPr>
          <a:xfrm>
            <a:off x="10766624" y="1638300"/>
            <a:ext cx="7488425" cy="7554528"/>
          </a:xfrm>
          <a:custGeom>
            <a:avLst/>
            <a:gdLst/>
            <a:ahLst/>
            <a:cxnLst/>
            <a:rect l="l" t="t" r="r" b="b"/>
            <a:pathLst>
              <a:path w="7488425" h="7554528">
                <a:moveTo>
                  <a:pt x="0" y="0"/>
                </a:moveTo>
                <a:lnTo>
                  <a:pt x="7488426" y="0"/>
                </a:lnTo>
                <a:lnTo>
                  <a:pt x="7488426" y="7554528"/>
                </a:lnTo>
                <a:lnTo>
                  <a:pt x="0" y="75545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07149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79269" y="7647102"/>
            <a:ext cx="8665984" cy="1962029"/>
            <a:chOff x="0" y="0"/>
            <a:chExt cx="1561059" cy="3534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61059" cy="353433"/>
            </a:xfrm>
            <a:custGeom>
              <a:avLst/>
              <a:gdLst/>
              <a:ahLst/>
              <a:cxnLst/>
              <a:rect l="l" t="t" r="r" b="b"/>
              <a:pathLst>
                <a:path w="1561059" h="353433">
                  <a:moveTo>
                    <a:pt x="203200" y="0"/>
                  </a:moveTo>
                  <a:lnTo>
                    <a:pt x="1561059" y="0"/>
                  </a:lnTo>
                  <a:lnTo>
                    <a:pt x="1357859" y="353433"/>
                  </a:lnTo>
                  <a:lnTo>
                    <a:pt x="0" y="35343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3825" cap="sq">
              <a:solidFill>
                <a:srgbClr val="042946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101600" y="0"/>
              <a:ext cx="1357859" cy="353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284835" y="7997932"/>
            <a:ext cx="8261302" cy="1260368"/>
            <a:chOff x="0" y="0"/>
            <a:chExt cx="2316637" cy="3534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16637" cy="353433"/>
            </a:xfrm>
            <a:custGeom>
              <a:avLst/>
              <a:gdLst/>
              <a:ahLst/>
              <a:cxnLst/>
              <a:rect l="l" t="t" r="r" b="b"/>
              <a:pathLst>
                <a:path w="2316637" h="353433">
                  <a:moveTo>
                    <a:pt x="203200" y="0"/>
                  </a:moveTo>
                  <a:lnTo>
                    <a:pt x="2316637" y="0"/>
                  </a:lnTo>
                  <a:lnTo>
                    <a:pt x="2113437" y="353433"/>
                  </a:lnTo>
                  <a:lnTo>
                    <a:pt x="0" y="35343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4345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0"/>
              <a:ext cx="2113437" cy="353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576595" y="3044231"/>
            <a:ext cx="10969678" cy="6208751"/>
            <a:chOff x="0" y="0"/>
            <a:chExt cx="640819" cy="3626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0819" cy="362698"/>
            </a:xfrm>
            <a:custGeom>
              <a:avLst/>
              <a:gdLst/>
              <a:ahLst/>
              <a:cxnLst/>
              <a:rect l="l" t="t" r="r" b="b"/>
              <a:pathLst>
                <a:path w="640819" h="362698">
                  <a:moveTo>
                    <a:pt x="437619" y="0"/>
                  </a:moveTo>
                  <a:lnTo>
                    <a:pt x="0" y="0"/>
                  </a:lnTo>
                  <a:lnTo>
                    <a:pt x="203200" y="362698"/>
                  </a:lnTo>
                  <a:lnTo>
                    <a:pt x="640819" y="362698"/>
                  </a:lnTo>
                  <a:lnTo>
                    <a:pt x="437619" y="0"/>
                  </a:lnTo>
                  <a:close/>
                </a:path>
              </a:pathLst>
            </a:custGeom>
            <a:solidFill>
              <a:srgbClr val="043459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01600" y="0"/>
              <a:ext cx="437619" cy="3626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196744" y="7590791"/>
            <a:ext cx="8710041" cy="2771915"/>
            <a:chOff x="0" y="0"/>
            <a:chExt cx="1110573" cy="3534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10573" cy="353433"/>
            </a:xfrm>
            <a:custGeom>
              <a:avLst/>
              <a:gdLst/>
              <a:ahLst/>
              <a:cxnLst/>
              <a:rect l="l" t="t" r="r" b="b"/>
              <a:pathLst>
                <a:path w="1110573" h="353433">
                  <a:moveTo>
                    <a:pt x="203200" y="0"/>
                  </a:moveTo>
                  <a:lnTo>
                    <a:pt x="1110573" y="0"/>
                  </a:lnTo>
                  <a:lnTo>
                    <a:pt x="907373" y="353433"/>
                  </a:lnTo>
                  <a:lnTo>
                    <a:pt x="0" y="35343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43459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01600" y="0"/>
              <a:ext cx="907373" cy="353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13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576595" y="-614096"/>
            <a:ext cx="4219975" cy="3669973"/>
            <a:chOff x="0" y="0"/>
            <a:chExt cx="406400" cy="35343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06400" cy="353433"/>
            </a:xfrm>
            <a:custGeom>
              <a:avLst/>
              <a:gdLst/>
              <a:ahLst/>
              <a:cxnLst/>
              <a:rect l="l" t="t" r="r" b="b"/>
              <a:pathLst>
                <a:path w="406400" h="353433">
                  <a:moveTo>
                    <a:pt x="203200" y="0"/>
                  </a:moveTo>
                  <a:lnTo>
                    <a:pt x="406400" y="0"/>
                  </a:lnTo>
                  <a:lnTo>
                    <a:pt x="203200" y="353433"/>
                  </a:lnTo>
                  <a:lnTo>
                    <a:pt x="0" y="353433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43459">
                <a:alpha val="82745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01600" y="0"/>
              <a:ext cx="203200" cy="353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028700" y="642711"/>
            <a:ext cx="1225023" cy="1200522"/>
          </a:xfrm>
          <a:custGeom>
            <a:avLst/>
            <a:gdLst/>
            <a:ahLst/>
            <a:cxnLst/>
            <a:rect l="l" t="t" r="r" b="b"/>
            <a:pathLst>
              <a:path w="1225023" h="1200522">
                <a:moveTo>
                  <a:pt x="0" y="0"/>
                </a:moveTo>
                <a:lnTo>
                  <a:pt x="1225023" y="0"/>
                </a:lnTo>
                <a:lnTo>
                  <a:pt x="1225023" y="1200522"/>
                </a:lnTo>
                <a:lnTo>
                  <a:pt x="0" y="1200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028700" y="2656016"/>
            <a:ext cx="7538370" cy="288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80"/>
              </a:lnSpc>
            </a:pPr>
            <a:r>
              <a:rPr lang="en-US" sz="10257" dirty="0">
                <a:solidFill>
                  <a:srgbClr val="043459"/>
                </a:solidFill>
                <a:latin typeface="Poppins Bold"/>
              </a:rPr>
              <a:t>TERIMA</a:t>
            </a:r>
            <a:br>
              <a:rPr lang="en-US" sz="10257" dirty="0">
                <a:solidFill>
                  <a:srgbClr val="043459"/>
                </a:solidFill>
                <a:latin typeface="Poppins Bold"/>
              </a:rPr>
            </a:br>
            <a:r>
              <a:rPr lang="en-US" sz="10257" dirty="0">
                <a:solidFill>
                  <a:srgbClr val="043459"/>
                </a:solidFill>
                <a:latin typeface="Poppins Bold"/>
              </a:rPr>
              <a:t>KASIH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667185" y="978335"/>
            <a:ext cx="2307516" cy="439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 dirty="0">
                <a:solidFill>
                  <a:srgbClr val="000000"/>
                </a:solidFill>
                <a:latin typeface="Poppins"/>
              </a:rPr>
              <a:t>Syaddam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8365861"/>
            <a:ext cx="4647214" cy="439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599" dirty="0">
                <a:solidFill>
                  <a:srgbClr val="FFFFFF"/>
                </a:solidFill>
                <a:latin typeface="Poppins"/>
              </a:rPr>
              <a:t>www.poltekbiskal.ac.id</a:t>
            </a:r>
          </a:p>
        </p:txBody>
      </p:sp>
      <p:graphicFrame>
        <p:nvGraphicFramePr>
          <p:cNvPr id="31" name="Diagram 30">
            <a:extLst>
              <a:ext uri="{FF2B5EF4-FFF2-40B4-BE49-F238E27FC236}">
                <a16:creationId xmlns:a16="http://schemas.microsoft.com/office/drawing/2014/main" id="{F203DAB2-CF19-B38B-6B7E-8D887369C7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8077136"/>
              </p:ext>
            </p:extLst>
          </p:nvPr>
        </p:nvGraphicFramePr>
        <p:xfrm>
          <a:off x="8915400" y="-723900"/>
          <a:ext cx="11430991" cy="8577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8113EA4C-9A45-4D55-9C60-B28145AACE74}"/>
              </a:ext>
            </a:extLst>
          </p:cNvPr>
          <p:cNvSpPr txBox="1">
            <a:spLocks/>
          </p:cNvSpPr>
          <p:nvPr/>
        </p:nvSpPr>
        <p:spPr>
          <a:xfrm>
            <a:off x="7307450" y="1253340"/>
            <a:ext cx="9398868" cy="1387899"/>
          </a:xfrm>
          <a:prstGeom prst="rect">
            <a:avLst/>
          </a:prstGeom>
          <a:noFill/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110000"/>
              </a:lnSpc>
              <a:buNone/>
            </a:pPr>
            <a:r>
              <a:rPr lang="en-US" altLang="ko-KR" sz="6600" b="1" dirty="0">
                <a:solidFill>
                  <a:srgbClr val="1C82FF"/>
                </a:solidFill>
                <a:latin typeface="Arial"/>
                <a:cs typeface="Arial" pitchFamily="34" charset="0"/>
              </a:rPr>
              <a:t>Syaddam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EB21E-AA4F-4B22-B5A4-E7F359873656}"/>
              </a:ext>
            </a:extLst>
          </p:cNvPr>
          <p:cNvSpPr txBox="1"/>
          <p:nvPr/>
        </p:nvSpPr>
        <p:spPr>
          <a:xfrm>
            <a:off x="12877800" y="3162300"/>
            <a:ext cx="441319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id-ID" altLang="ko-KR" b="1" u="sng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Kualifikasi</a:t>
            </a:r>
            <a:r>
              <a:rPr lang="en-US" altLang="ko-KR" b="1" u="sng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   </a:t>
            </a:r>
            <a:br>
              <a:rPr lang="id-ID" altLang="ko-KR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</a:br>
            <a:endParaRPr lang="id-ID" altLang="ko-KR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 pitchFamily="34" charset="0"/>
            </a:endParaRPr>
          </a:p>
          <a:p>
            <a:pPr defTabSz="1371600"/>
            <a:r>
              <a:rPr lang="id-ID" altLang="ko-KR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S2</a:t>
            </a:r>
            <a:r>
              <a:rPr lang="id-ID" alt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, Universitas Gadjah Mada</a:t>
            </a:r>
          </a:p>
          <a:p>
            <a:pPr defTabSz="1371600"/>
            <a:r>
              <a:rPr lang="id-ID" altLang="ko-KR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Profesi</a:t>
            </a:r>
            <a:r>
              <a:rPr lang="id-ID" alt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, Universitas Muslim Indonesia</a:t>
            </a:r>
          </a:p>
          <a:p>
            <a:pPr defTabSz="1371600"/>
            <a:r>
              <a:rPr lang="id-ID" altLang="ko-KR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S1</a:t>
            </a:r>
            <a:r>
              <a:rPr lang="id-ID" alt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, STMIK Balikpapan</a:t>
            </a:r>
            <a:br>
              <a:rPr lang="id-ID" altLang="ko-KR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</a:br>
            <a:endParaRPr lang="id-ID" altLang="ko-KR" b="1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 pitchFamily="34" charset="0"/>
            </a:endParaRPr>
          </a:p>
          <a:p>
            <a:pPr defTabSz="1371600"/>
            <a:r>
              <a:rPr lang="id-ID" altLang="ko-KR" b="1" u="sng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Spesialisasi</a:t>
            </a:r>
          </a:p>
          <a:p>
            <a:pPr defTabSz="1371600"/>
            <a:endParaRPr lang="en-US" altLang="ko-KR" sz="800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 pitchFamily="34" charset="0"/>
            </a:endParaRPr>
          </a:p>
          <a:p>
            <a:pPr defTabSz="1371600"/>
            <a:endParaRPr lang="en-US" altLang="ko-KR" sz="800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 pitchFamily="34" charset="0"/>
            </a:endParaRPr>
          </a:p>
          <a:p>
            <a:pPr marL="285750" indent="-285750" defTabSz="1371600">
              <a:buFont typeface="Courier New" panose="02070309020205020404" pitchFamily="49" charset="0"/>
              <a:buChar char="o"/>
            </a:pPr>
            <a:r>
              <a:rPr lang="en-US" alt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Data Specialist</a:t>
            </a:r>
          </a:p>
          <a:p>
            <a:pPr marL="285750" indent="-285750" defTabSz="1371600">
              <a:buFont typeface="Courier New" panose="02070309020205020404" pitchFamily="49" charset="0"/>
              <a:buChar char="o"/>
            </a:pPr>
            <a:r>
              <a:rPr lang="en-US" alt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ICT</a:t>
            </a:r>
          </a:p>
          <a:p>
            <a:pPr marL="285750" indent="-285750" defTabSz="1371600">
              <a:buFont typeface="Courier New" panose="02070309020205020404" pitchFamily="49" charset="0"/>
              <a:buChar char="o"/>
            </a:pPr>
            <a:r>
              <a:rPr lang="en-US" altLang="ko-KR" dirty="0">
                <a:solidFill>
                  <a:prstClr val="black">
                    <a:lumMod val="75000"/>
                    <a:lumOff val="25000"/>
                  </a:prstClr>
                </a:solidFill>
                <a:latin typeface="Arial"/>
                <a:cs typeface="Arial" pitchFamily="34" charset="0"/>
              </a:rPr>
              <a:t>Information Technology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0FDE8D-ABDE-46C8-B9C4-86911CEA4776}"/>
              </a:ext>
            </a:extLst>
          </p:cNvPr>
          <p:cNvSpPr txBox="1"/>
          <p:nvPr/>
        </p:nvSpPr>
        <p:spPr>
          <a:xfrm>
            <a:off x="13540904" y="8552793"/>
            <a:ext cx="3575336" cy="520335"/>
          </a:xfrm>
          <a:prstGeom prst="rect">
            <a:avLst/>
          </a:prstGeom>
          <a:solidFill>
            <a:schemeClr val="accent2"/>
          </a:solidFill>
        </p:spPr>
        <p:txBody>
          <a:bodyPr wrap="square" lIns="54000" tIns="0" rIns="54000" bIns="0" rtlCol="0" anchor="ctr">
            <a:spAutoFit/>
          </a:bodyPr>
          <a:lstStyle/>
          <a:p>
            <a:pPr algn="ctr" defTabSz="1371600">
              <a:lnSpc>
                <a:spcPts val="4500"/>
              </a:lnSpc>
            </a:pPr>
            <a:r>
              <a:rPr lang="en-US" altLang="ko-KR" sz="3000" dirty="0">
                <a:solidFill>
                  <a:prstClr val="white"/>
                </a:solidFill>
                <a:latin typeface="Arial"/>
              </a:rPr>
              <a:t>Quality Professional </a:t>
            </a:r>
            <a:endParaRPr lang="ko-KR" altLang="en-US" sz="30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17E36-D610-46CF-A6E4-56B102BC5202}"/>
              </a:ext>
            </a:extLst>
          </p:cNvPr>
          <p:cNvSpPr txBox="1"/>
          <p:nvPr/>
        </p:nvSpPr>
        <p:spPr>
          <a:xfrm rot="16200000">
            <a:off x="15285092" y="4958836"/>
            <a:ext cx="514999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dist" defTabSz="1371600"/>
            <a:r>
              <a:rPr lang="en-GB" altLang="ko-KR" b="1" dirty="0">
                <a:solidFill>
                  <a:srgbClr val="00BDFB"/>
                </a:solidFill>
                <a:latin typeface="Arial"/>
                <a:cs typeface="Arial" pitchFamily="34" charset="0"/>
              </a:rPr>
              <a:t>PRESENTATION</a:t>
            </a:r>
            <a:endParaRPr lang="ko-KR" altLang="en-US" b="1" dirty="0">
              <a:solidFill>
                <a:srgbClr val="00BDFB"/>
              </a:solidFill>
              <a:latin typeface="Arial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A150A6-76D7-470F-B6DB-C2DCF49871E9}"/>
              </a:ext>
            </a:extLst>
          </p:cNvPr>
          <p:cNvSpPr txBox="1"/>
          <p:nvPr/>
        </p:nvSpPr>
        <p:spPr>
          <a:xfrm>
            <a:off x="6019800" y="4076700"/>
            <a:ext cx="9525000" cy="37548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371600"/>
            <a:r>
              <a:rPr lang="en-GB" altLang="ko-KR" sz="3400" dirty="0" err="1">
                <a:solidFill>
                  <a:srgbClr val="1ED0A6"/>
                </a:solidFill>
                <a:latin typeface="Arial"/>
                <a:cs typeface="Arial" pitchFamily="34" charset="0"/>
              </a:rPr>
              <a:t>Dosen</a:t>
            </a:r>
            <a:r>
              <a:rPr lang="en-GB" altLang="ko-KR" sz="3400" dirty="0">
                <a:solidFill>
                  <a:srgbClr val="1ED0A6"/>
                </a:solidFill>
                <a:latin typeface="Arial"/>
                <a:cs typeface="Arial" pitchFamily="34" charset="0"/>
              </a:rPr>
              <a:t> </a:t>
            </a:r>
            <a:br>
              <a:rPr lang="en-GB" altLang="ko-KR" sz="3400" dirty="0">
                <a:solidFill>
                  <a:srgbClr val="1ED0A6"/>
                </a:solidFill>
                <a:latin typeface="Arial"/>
                <a:cs typeface="Arial" pitchFamily="34" charset="0"/>
              </a:rPr>
            </a:br>
            <a:r>
              <a:rPr lang="en-GB" altLang="ko-KR" sz="3400" dirty="0" err="1">
                <a:solidFill>
                  <a:srgbClr val="00BDFB"/>
                </a:solidFill>
                <a:latin typeface="Arial"/>
                <a:cs typeface="Arial" pitchFamily="34" charset="0"/>
              </a:rPr>
              <a:t>Peneliti</a:t>
            </a:r>
            <a:endParaRPr lang="en-GB" altLang="ko-KR" sz="3400" dirty="0">
              <a:solidFill>
                <a:srgbClr val="00BDFB"/>
              </a:solidFill>
              <a:latin typeface="Arial"/>
              <a:cs typeface="Arial" pitchFamily="34" charset="0"/>
            </a:endParaRPr>
          </a:p>
          <a:p>
            <a:pPr defTabSz="1371600"/>
            <a:r>
              <a:rPr lang="en-GB" altLang="ko-KR" sz="3400" dirty="0" err="1">
                <a:solidFill>
                  <a:srgbClr val="1ED0A6"/>
                </a:solidFill>
                <a:latin typeface="Arial"/>
                <a:cs typeface="Arial" pitchFamily="34" charset="0"/>
              </a:rPr>
              <a:t>Kepala</a:t>
            </a:r>
            <a:r>
              <a:rPr lang="en-GB" altLang="ko-KR" sz="3400" dirty="0">
                <a:solidFill>
                  <a:srgbClr val="1ED0A6"/>
                </a:solidFill>
                <a:latin typeface="Arial"/>
                <a:cs typeface="Arial" pitchFamily="34" charset="0"/>
              </a:rPr>
              <a:t> </a:t>
            </a:r>
            <a:r>
              <a:rPr lang="en-GB" altLang="ko-KR" sz="3400" dirty="0" err="1">
                <a:solidFill>
                  <a:srgbClr val="1ED0A6"/>
                </a:solidFill>
                <a:latin typeface="Arial"/>
                <a:cs typeface="Arial" pitchFamily="34" charset="0"/>
              </a:rPr>
              <a:t>Laboratorium</a:t>
            </a:r>
            <a:r>
              <a:rPr lang="en-GB" altLang="ko-KR" sz="3400" dirty="0">
                <a:solidFill>
                  <a:srgbClr val="1ED0A6"/>
                </a:solidFill>
                <a:latin typeface="Arial"/>
                <a:cs typeface="Arial" pitchFamily="34" charset="0"/>
              </a:rPr>
              <a:t> </a:t>
            </a:r>
          </a:p>
          <a:p>
            <a:pPr defTabSz="1371600"/>
            <a:r>
              <a:rPr lang="en-GB" altLang="ko-KR" sz="3400" dirty="0" err="1">
                <a:solidFill>
                  <a:srgbClr val="00BDFB"/>
                </a:solidFill>
                <a:latin typeface="Arial"/>
                <a:cs typeface="Arial" pitchFamily="34" charset="0"/>
              </a:rPr>
              <a:t>Kaprodi</a:t>
            </a:r>
            <a:r>
              <a:rPr lang="en-GB" altLang="ko-KR" sz="3400" dirty="0">
                <a:solidFill>
                  <a:srgbClr val="00BDFB"/>
                </a:solidFill>
                <a:latin typeface="Arial"/>
                <a:cs typeface="Arial" pitchFamily="34" charset="0"/>
              </a:rPr>
              <a:t> </a:t>
            </a:r>
            <a:r>
              <a:rPr lang="en-GB" altLang="ko-KR" sz="3400" dirty="0" err="1">
                <a:solidFill>
                  <a:srgbClr val="00BDFB"/>
                </a:solidFill>
                <a:latin typeface="Arial"/>
                <a:cs typeface="Arial" pitchFamily="34" charset="0"/>
              </a:rPr>
              <a:t>Sistem</a:t>
            </a:r>
            <a:r>
              <a:rPr lang="en-GB" altLang="ko-KR" sz="3400" dirty="0">
                <a:solidFill>
                  <a:srgbClr val="00BDFB"/>
                </a:solidFill>
                <a:latin typeface="Arial"/>
                <a:cs typeface="Arial" pitchFamily="34" charset="0"/>
              </a:rPr>
              <a:t> </a:t>
            </a:r>
            <a:r>
              <a:rPr lang="en-GB" altLang="ko-KR" sz="3400" dirty="0" err="1">
                <a:solidFill>
                  <a:srgbClr val="00BDFB"/>
                </a:solidFill>
                <a:latin typeface="Arial"/>
                <a:cs typeface="Arial" pitchFamily="34" charset="0"/>
              </a:rPr>
              <a:t>Informasi</a:t>
            </a:r>
            <a:br>
              <a:rPr lang="en-GB" altLang="ko-KR" sz="3400" dirty="0">
                <a:solidFill>
                  <a:srgbClr val="1ED0A6"/>
                </a:solidFill>
                <a:latin typeface="Arial"/>
                <a:cs typeface="Arial" pitchFamily="34" charset="0"/>
              </a:rPr>
            </a:br>
            <a:r>
              <a:rPr lang="en-GB" altLang="ko-KR" sz="3400" dirty="0" err="1">
                <a:solidFill>
                  <a:srgbClr val="1ED0A6"/>
                </a:solidFill>
                <a:latin typeface="Arial"/>
                <a:cs typeface="Arial" pitchFamily="34" charset="0"/>
              </a:rPr>
              <a:t>Ketua</a:t>
            </a:r>
            <a:r>
              <a:rPr lang="en-GB" altLang="ko-KR" sz="3400" dirty="0">
                <a:solidFill>
                  <a:srgbClr val="1ED0A6"/>
                </a:solidFill>
                <a:latin typeface="Arial"/>
                <a:cs typeface="Arial" pitchFamily="34" charset="0"/>
              </a:rPr>
              <a:t> Tim </a:t>
            </a:r>
            <a:r>
              <a:rPr lang="en-GB" altLang="ko-KR" sz="3400" dirty="0" err="1">
                <a:solidFill>
                  <a:srgbClr val="1ED0A6"/>
                </a:solidFill>
                <a:latin typeface="Arial"/>
                <a:cs typeface="Arial" pitchFamily="34" charset="0"/>
              </a:rPr>
              <a:t>Akreditasi</a:t>
            </a:r>
            <a:r>
              <a:rPr lang="en-GB" altLang="ko-KR" sz="3400" dirty="0">
                <a:solidFill>
                  <a:srgbClr val="1ED0A6"/>
                </a:solidFill>
                <a:latin typeface="Arial"/>
                <a:cs typeface="Arial" pitchFamily="34" charset="0"/>
              </a:rPr>
              <a:t> Prodi</a:t>
            </a:r>
          </a:p>
          <a:p>
            <a:pPr defTabSz="1371600"/>
            <a:r>
              <a:rPr lang="en-GB" altLang="ko-KR" sz="3400" dirty="0" err="1">
                <a:solidFill>
                  <a:srgbClr val="00BDFB"/>
                </a:solidFill>
                <a:latin typeface="Arial"/>
                <a:cs typeface="Arial" pitchFamily="34" charset="0"/>
              </a:rPr>
              <a:t>Pengelolah</a:t>
            </a:r>
            <a:r>
              <a:rPr lang="en-GB" altLang="ko-KR" sz="3400" dirty="0">
                <a:solidFill>
                  <a:srgbClr val="00BDFB"/>
                </a:solidFill>
                <a:latin typeface="Arial"/>
                <a:cs typeface="Arial" pitchFamily="34" charset="0"/>
              </a:rPr>
              <a:t> </a:t>
            </a:r>
            <a:r>
              <a:rPr lang="en-GB" altLang="ko-KR" sz="3400" b="1" dirty="0">
                <a:solidFill>
                  <a:srgbClr val="00BDFB"/>
                </a:solidFill>
                <a:latin typeface="Arial"/>
                <a:cs typeface="Arial" pitchFamily="34" charset="0"/>
              </a:rPr>
              <a:t>Cloud Identity </a:t>
            </a:r>
            <a:r>
              <a:rPr lang="en-GB" altLang="ko-KR" sz="3400" dirty="0">
                <a:solidFill>
                  <a:srgbClr val="00BDFB"/>
                </a:solidFill>
                <a:latin typeface="Arial"/>
                <a:cs typeface="Arial" pitchFamily="34" charset="0"/>
              </a:rPr>
              <a:t>POLTEKBISKAL</a:t>
            </a:r>
          </a:p>
          <a:p>
            <a:pPr defTabSz="1371600"/>
            <a:endParaRPr lang="ko-KR" altLang="en-US" sz="3400" dirty="0">
              <a:solidFill>
                <a:srgbClr val="1ED0A6"/>
              </a:solidFill>
              <a:latin typeface="Arial"/>
              <a:cs typeface="Arial" pitchFamily="34" charset="0"/>
            </a:endParaRPr>
          </a:p>
        </p:txBody>
      </p:sp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B55A931E-9534-57FE-A3DD-8B7A1AEA56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" r="2297"/>
          <a:stretch>
            <a:fillRect/>
          </a:stretch>
        </p:blipFill>
        <p:spPr>
          <a:xfrm>
            <a:off x="1219200" y="1638300"/>
            <a:ext cx="4419301" cy="6903396"/>
          </a:xfrm>
        </p:spPr>
      </p:pic>
    </p:spTree>
    <p:extLst>
      <p:ext uri="{BB962C8B-B14F-4D97-AF65-F5344CB8AC3E}">
        <p14:creationId xmlns:p14="http://schemas.microsoft.com/office/powerpoint/2010/main" val="608993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6F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1638300"/>
            <a:ext cx="7124700" cy="7405365"/>
          </a:xfrm>
          <a:custGeom>
            <a:avLst/>
            <a:gdLst/>
            <a:ahLst/>
            <a:cxnLst/>
            <a:rect l="l" t="t" r="r" b="b"/>
            <a:pathLst>
              <a:path w="8024080" h="8105131">
                <a:moveTo>
                  <a:pt x="0" y="0"/>
                </a:moveTo>
                <a:lnTo>
                  <a:pt x="8024080" y="0"/>
                </a:lnTo>
                <a:lnTo>
                  <a:pt x="8024080" y="8105132"/>
                </a:lnTo>
                <a:lnTo>
                  <a:pt x="0" y="81051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5" name="Freeform 5"/>
          <p:cNvSpPr/>
          <p:nvPr/>
        </p:nvSpPr>
        <p:spPr>
          <a:xfrm>
            <a:off x="3733800" y="2705100"/>
            <a:ext cx="921749" cy="931144"/>
          </a:xfrm>
          <a:custGeom>
            <a:avLst/>
            <a:gdLst/>
            <a:ahLst/>
            <a:cxnLst/>
            <a:rect l="l" t="t" r="r" b="b"/>
            <a:pathLst>
              <a:path w="1256977" h="1256977">
                <a:moveTo>
                  <a:pt x="0" y="0"/>
                </a:moveTo>
                <a:lnTo>
                  <a:pt x="1256977" y="0"/>
                </a:lnTo>
                <a:lnTo>
                  <a:pt x="1256977" y="1256977"/>
                </a:lnTo>
                <a:lnTo>
                  <a:pt x="0" y="12569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791200" y="5753100"/>
            <a:ext cx="773606" cy="995073"/>
          </a:xfrm>
          <a:custGeom>
            <a:avLst/>
            <a:gdLst/>
            <a:ahLst/>
            <a:cxnLst/>
            <a:rect l="l" t="t" r="r" b="b"/>
            <a:pathLst>
              <a:path w="1054957" h="1343276">
                <a:moveTo>
                  <a:pt x="0" y="0"/>
                </a:moveTo>
                <a:lnTo>
                  <a:pt x="1054957" y="0"/>
                </a:lnTo>
                <a:lnTo>
                  <a:pt x="1054957" y="1343276"/>
                </a:lnTo>
                <a:lnTo>
                  <a:pt x="0" y="13432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52600" y="6057900"/>
            <a:ext cx="1133794" cy="897668"/>
          </a:xfrm>
          <a:custGeom>
            <a:avLst/>
            <a:gdLst/>
            <a:ahLst/>
            <a:cxnLst/>
            <a:rect l="l" t="t" r="r" b="b"/>
            <a:pathLst>
              <a:path w="1546140" h="1211787">
                <a:moveTo>
                  <a:pt x="0" y="0"/>
                </a:moveTo>
                <a:lnTo>
                  <a:pt x="1546139" y="0"/>
                </a:lnTo>
                <a:lnTo>
                  <a:pt x="1546139" y="1211787"/>
                </a:lnTo>
                <a:lnTo>
                  <a:pt x="0" y="12117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184697" y="1271182"/>
            <a:ext cx="6535537" cy="820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dirty="0">
                <a:solidFill>
                  <a:srgbClr val="FFFFFF"/>
                </a:solidFill>
                <a:latin typeface="Public Sans Heavy"/>
              </a:rPr>
              <a:t>Data Warehouse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48000" y="4076700"/>
            <a:ext cx="2183122" cy="397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FFFFFF"/>
                </a:solidFill>
                <a:latin typeface="Public Sans Heavy"/>
              </a:rPr>
              <a:t>SHARING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29200" y="7353300"/>
            <a:ext cx="2313043" cy="397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FFFFFF"/>
                </a:solidFill>
                <a:latin typeface="Public Sans Heavy"/>
              </a:rPr>
              <a:t>MARKET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43000" y="7429500"/>
            <a:ext cx="2225300" cy="397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 dirty="0">
                <a:solidFill>
                  <a:srgbClr val="FFFFFF"/>
                </a:solidFill>
                <a:latin typeface="Public Sans Heavy"/>
              </a:rPr>
              <a:t>BROADCAST</a:t>
            </a:r>
          </a:p>
        </p:txBody>
      </p:sp>
      <p:pic>
        <p:nvPicPr>
          <p:cNvPr id="4098" name="Picture 2" descr="Setting Up Your Marketing Data Warehouse">
            <a:extLst>
              <a:ext uri="{FF2B5EF4-FFF2-40B4-BE49-F238E27FC236}">
                <a16:creationId xmlns:a16="http://schemas.microsoft.com/office/drawing/2014/main" id="{A6785458-C2B5-00B7-9C42-37CEB01FD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9967" r="9803" b="9585"/>
          <a:stretch/>
        </p:blipFill>
        <p:spPr bwMode="auto">
          <a:xfrm>
            <a:off x="9372600" y="3543300"/>
            <a:ext cx="8575589" cy="647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935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>
            <a:extLst>
              <a:ext uri="{FF2B5EF4-FFF2-40B4-BE49-F238E27FC236}">
                <a16:creationId xmlns:a16="http://schemas.microsoft.com/office/drawing/2014/main" id="{71A2F129-0457-D92B-BF7F-20F55202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7145000" cy="2278062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0048A8"/>
                </a:solidFill>
                <a:latin typeface="HK Grotesk Bold"/>
              </a:rPr>
              <a:t>Data Warehouse</a:t>
            </a:r>
            <a:endParaRPr lang="en-ID" sz="6000" dirty="0"/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319A83BF-EB62-608F-7A9F-EDB59A3E3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71700"/>
            <a:ext cx="17145000" cy="4724400"/>
          </a:xfrm>
        </p:spPr>
        <p:txBody>
          <a:bodyPr>
            <a:normAutofit/>
          </a:bodyPr>
          <a:lstStyle/>
          <a:p>
            <a:pPr algn="just"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4800" i="1" dirty="0"/>
              <a:t>Data warehouse</a:t>
            </a:r>
            <a:r>
              <a:rPr lang="en-US" altLang="en-US" sz="4800" dirty="0"/>
              <a:t> </a:t>
            </a:r>
            <a:r>
              <a:rPr lang="en-US" altLang="en-US" sz="4800" dirty="0" err="1"/>
              <a:t>adalah</a:t>
            </a:r>
            <a:r>
              <a:rPr lang="en-US" altLang="en-US" sz="4800" dirty="0"/>
              <a:t> basis data yang </a:t>
            </a:r>
            <a:r>
              <a:rPr lang="en-US" altLang="en-US" sz="4800" dirty="0" err="1"/>
              <a:t>menyimpan</a:t>
            </a:r>
            <a:r>
              <a:rPr lang="en-US" altLang="en-US" sz="4800" dirty="0"/>
              <a:t> data sekarang dan data masa </a:t>
            </a:r>
            <a:r>
              <a:rPr lang="en-US" altLang="en-US" sz="4800" dirty="0" err="1"/>
              <a:t>lalu</a:t>
            </a:r>
            <a:r>
              <a:rPr lang="en-US" altLang="en-US" sz="4800" dirty="0"/>
              <a:t> yang </a:t>
            </a:r>
            <a:r>
              <a:rPr lang="en-US" altLang="en-US" sz="4800" dirty="0" err="1"/>
              <a:t>berasal</a:t>
            </a:r>
            <a:r>
              <a:rPr lang="en-US" altLang="en-US" sz="4800" dirty="0"/>
              <a:t> </a:t>
            </a:r>
            <a:r>
              <a:rPr lang="en-US" altLang="en-US" sz="4800" dirty="0" err="1"/>
              <a:t>dari</a:t>
            </a:r>
            <a:r>
              <a:rPr lang="en-US" altLang="en-US" sz="4800" dirty="0"/>
              <a:t> </a:t>
            </a:r>
            <a:r>
              <a:rPr lang="en-US" altLang="en-US" sz="4800" dirty="0" err="1"/>
              <a:t>berbagai</a:t>
            </a:r>
            <a:r>
              <a:rPr lang="en-US" altLang="en-US" sz="4800" dirty="0"/>
              <a:t> </a:t>
            </a:r>
            <a:r>
              <a:rPr lang="en-US" altLang="en-US" sz="4800" dirty="0" err="1"/>
              <a:t>sistem</a:t>
            </a:r>
            <a:r>
              <a:rPr lang="en-US" altLang="en-US" sz="4800" dirty="0"/>
              <a:t> </a:t>
            </a:r>
            <a:r>
              <a:rPr lang="en-US" altLang="en-US" sz="4800" dirty="0" err="1"/>
              <a:t>operasional</a:t>
            </a:r>
            <a:r>
              <a:rPr lang="en-US" altLang="en-US" sz="4800" dirty="0"/>
              <a:t> dan </a:t>
            </a:r>
            <a:r>
              <a:rPr lang="en-US" altLang="en-US" sz="4800" dirty="0" err="1"/>
              <a:t>sumber</a:t>
            </a:r>
            <a:r>
              <a:rPr lang="en-US" altLang="en-US" sz="4800" dirty="0"/>
              <a:t> yang lain (</a:t>
            </a:r>
            <a:r>
              <a:rPr lang="en-US" altLang="en-US" sz="4800" dirty="0" err="1"/>
              <a:t>sumber</a:t>
            </a:r>
            <a:r>
              <a:rPr lang="en-US" altLang="en-US" sz="4800" dirty="0"/>
              <a:t> </a:t>
            </a:r>
            <a:r>
              <a:rPr lang="en-US" altLang="en-US" sz="4800" dirty="0" err="1"/>
              <a:t>eksternal</a:t>
            </a:r>
            <a:r>
              <a:rPr lang="en-US" altLang="en-US" sz="4800" dirty="0"/>
              <a:t>) yang </a:t>
            </a:r>
            <a:r>
              <a:rPr lang="en-US" altLang="en-US" sz="4800" dirty="0" err="1"/>
              <a:t>menjadi</a:t>
            </a:r>
            <a:r>
              <a:rPr lang="en-US" altLang="en-US" sz="4800" dirty="0"/>
              <a:t> </a:t>
            </a:r>
            <a:r>
              <a:rPr lang="en-US" altLang="en-US" sz="4800" dirty="0" err="1"/>
              <a:t>perhatian</a:t>
            </a:r>
            <a:r>
              <a:rPr lang="en-US" altLang="en-US" sz="4800" dirty="0"/>
              <a:t> </a:t>
            </a:r>
            <a:r>
              <a:rPr lang="en-US" altLang="en-US" sz="4800" dirty="0" err="1"/>
              <a:t>penting</a:t>
            </a:r>
            <a:r>
              <a:rPr lang="en-US" altLang="en-US" sz="4800" dirty="0"/>
              <a:t> </a:t>
            </a:r>
            <a:r>
              <a:rPr lang="en-US" altLang="en-US" sz="4800" dirty="0" err="1"/>
              <a:t>bagi</a:t>
            </a:r>
            <a:r>
              <a:rPr lang="en-US" altLang="en-US" sz="4800" dirty="0"/>
              <a:t> manajemen dalam organisasi dan </a:t>
            </a:r>
            <a:r>
              <a:rPr lang="en-US" altLang="en-US" sz="4800" dirty="0" err="1"/>
              <a:t>ditujukan</a:t>
            </a:r>
            <a:r>
              <a:rPr lang="en-US" altLang="en-US" sz="4800" dirty="0"/>
              <a:t> untuk </a:t>
            </a:r>
            <a:r>
              <a:rPr lang="en-US" altLang="en-US" sz="4800" dirty="0" err="1"/>
              <a:t>keperluan</a:t>
            </a:r>
            <a:r>
              <a:rPr lang="en-US" altLang="en-US" sz="4800" dirty="0"/>
              <a:t> </a:t>
            </a:r>
            <a:r>
              <a:rPr lang="en-US" altLang="en-US" sz="4800" dirty="0" err="1"/>
              <a:t>analisis</a:t>
            </a:r>
            <a:r>
              <a:rPr lang="en-US" altLang="en-US" sz="4800" dirty="0"/>
              <a:t> dan </a:t>
            </a:r>
            <a:r>
              <a:rPr lang="en-US" altLang="en-US" sz="4800" dirty="0" err="1"/>
              <a:t>pelaporan</a:t>
            </a:r>
            <a:r>
              <a:rPr lang="en-US" altLang="en-US" sz="4800" dirty="0"/>
              <a:t> manajemen dalam </a:t>
            </a:r>
            <a:r>
              <a:rPr lang="en-US" altLang="en-US" sz="4800" dirty="0" err="1"/>
              <a:t>rangka</a:t>
            </a:r>
            <a:r>
              <a:rPr lang="en-US" altLang="en-US" sz="4800" dirty="0"/>
              <a:t> </a:t>
            </a:r>
            <a:r>
              <a:rPr lang="en-US" altLang="en-US" sz="4800" dirty="0" err="1"/>
              <a:t>pengambilan</a:t>
            </a:r>
            <a:r>
              <a:rPr lang="en-US" altLang="en-US" sz="4800" dirty="0"/>
              <a:t> Keputusan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E0D9E11-25A2-582B-0EDC-1C38CCDAF1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14" t="21762" b="28154"/>
          <a:stretch/>
        </p:blipFill>
        <p:spPr>
          <a:xfrm>
            <a:off x="13030200" y="6623221"/>
            <a:ext cx="4777946" cy="3663779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3112DD6B-2E83-44CE-4882-37BE256A16B0}"/>
              </a:ext>
            </a:extLst>
          </p:cNvPr>
          <p:cNvSpPr txBox="1"/>
          <p:nvPr/>
        </p:nvSpPr>
        <p:spPr>
          <a:xfrm>
            <a:off x="533400" y="7734300"/>
            <a:ext cx="13335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</a:pPr>
            <a:r>
              <a:rPr lang="en-US" altLang="en-US" sz="4800" i="1" dirty="0"/>
              <a:t>Data warehouse</a:t>
            </a:r>
            <a:r>
              <a:rPr lang="en-US" altLang="en-US" sz="4800" dirty="0"/>
              <a:t> </a:t>
            </a:r>
            <a:r>
              <a:rPr lang="en-US" altLang="en-US" sz="4800" dirty="0" err="1"/>
              <a:t>digunakan</a:t>
            </a:r>
            <a:r>
              <a:rPr lang="en-US" altLang="en-US" sz="4800" dirty="0"/>
              <a:t> untuk </a:t>
            </a:r>
            <a:r>
              <a:rPr lang="en-US" altLang="en-US" sz="4800" dirty="0" err="1"/>
              <a:t>mendukung</a:t>
            </a:r>
            <a:r>
              <a:rPr lang="en-US" altLang="en-US" sz="4800" dirty="0"/>
              <a:t> </a:t>
            </a:r>
            <a:r>
              <a:rPr lang="en-US" altLang="en-US" sz="4800" dirty="0" err="1"/>
              <a:t>pengambilan</a:t>
            </a:r>
            <a:r>
              <a:rPr lang="en-US" altLang="en-US" sz="4800" dirty="0"/>
              <a:t> </a:t>
            </a:r>
            <a:r>
              <a:rPr lang="en-US" altLang="en-US" sz="4800" dirty="0" err="1"/>
              <a:t>keputusan</a:t>
            </a:r>
            <a:r>
              <a:rPr lang="en-US" altLang="en-US" sz="4800" dirty="0"/>
              <a:t>, bukan untuk </a:t>
            </a:r>
            <a:r>
              <a:rPr lang="en-US" altLang="en-US" sz="4800" dirty="0" err="1"/>
              <a:t>melaksanakan</a:t>
            </a:r>
            <a:r>
              <a:rPr lang="en-US" altLang="en-US" sz="4800" dirty="0"/>
              <a:t> </a:t>
            </a:r>
            <a:r>
              <a:rPr lang="en-US" altLang="en-US" sz="4800" dirty="0" err="1"/>
              <a:t>pemrosesan</a:t>
            </a:r>
            <a:r>
              <a:rPr lang="en-US" altLang="en-US" sz="4800" dirty="0"/>
              <a:t> </a:t>
            </a:r>
            <a:r>
              <a:rPr lang="en-US" altLang="en-US" sz="4800" dirty="0" err="1"/>
              <a:t>transaksi</a:t>
            </a:r>
            <a:endParaRPr lang="en-US" altLang="en-US" sz="4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95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09807" y="-309859"/>
            <a:ext cx="7868385" cy="10906460"/>
          </a:xfrm>
          <a:custGeom>
            <a:avLst/>
            <a:gdLst/>
            <a:ahLst/>
            <a:cxnLst/>
            <a:rect l="l" t="t" r="r" b="b"/>
            <a:pathLst>
              <a:path w="7868385" h="10906460">
                <a:moveTo>
                  <a:pt x="0" y="0"/>
                </a:moveTo>
                <a:lnTo>
                  <a:pt x="7868386" y="0"/>
                </a:lnTo>
                <a:lnTo>
                  <a:pt x="7868386" y="10906460"/>
                </a:lnTo>
                <a:lnTo>
                  <a:pt x="0" y="1090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5125" r="-10116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649053" y="-309601"/>
            <a:ext cx="7868385" cy="10906460"/>
          </a:xfrm>
          <a:custGeom>
            <a:avLst/>
            <a:gdLst/>
            <a:ahLst/>
            <a:cxnLst/>
            <a:rect l="l" t="t" r="r" b="b"/>
            <a:pathLst>
              <a:path w="7868385" h="10906460">
                <a:moveTo>
                  <a:pt x="0" y="0"/>
                </a:moveTo>
                <a:lnTo>
                  <a:pt x="7868385" y="0"/>
                </a:lnTo>
                <a:lnTo>
                  <a:pt x="7868385" y="10906460"/>
                </a:lnTo>
                <a:lnTo>
                  <a:pt x="0" y="1090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5125" r="-10116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68668" y="-309601"/>
            <a:ext cx="7868385" cy="10906460"/>
          </a:xfrm>
          <a:custGeom>
            <a:avLst/>
            <a:gdLst/>
            <a:ahLst/>
            <a:cxnLst/>
            <a:rect l="l" t="t" r="r" b="b"/>
            <a:pathLst>
              <a:path w="7868385" h="10906460">
                <a:moveTo>
                  <a:pt x="0" y="0"/>
                </a:moveTo>
                <a:lnTo>
                  <a:pt x="7868385" y="0"/>
                </a:lnTo>
                <a:lnTo>
                  <a:pt x="7868385" y="10906460"/>
                </a:lnTo>
                <a:lnTo>
                  <a:pt x="0" y="109064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5125" r="-101160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66800" y="1104900"/>
            <a:ext cx="12049493" cy="8229600"/>
            <a:chOff x="0" y="0"/>
            <a:chExt cx="3916088" cy="26746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16088" cy="2674622"/>
            </a:xfrm>
            <a:custGeom>
              <a:avLst/>
              <a:gdLst/>
              <a:ahLst/>
              <a:cxnLst/>
              <a:rect l="l" t="t" r="r" b="b"/>
              <a:pathLst>
                <a:path w="3916088" h="2674622">
                  <a:moveTo>
                    <a:pt x="32126" y="0"/>
                  </a:moveTo>
                  <a:lnTo>
                    <a:pt x="3883963" y="0"/>
                  </a:lnTo>
                  <a:cubicBezTo>
                    <a:pt x="3901705" y="0"/>
                    <a:pt x="3916088" y="14383"/>
                    <a:pt x="3916088" y="32126"/>
                  </a:cubicBezTo>
                  <a:lnTo>
                    <a:pt x="3916088" y="2642497"/>
                  </a:lnTo>
                  <a:cubicBezTo>
                    <a:pt x="3916088" y="2651017"/>
                    <a:pt x="3912704" y="2659188"/>
                    <a:pt x="3906679" y="2665213"/>
                  </a:cubicBezTo>
                  <a:cubicBezTo>
                    <a:pt x="3900655" y="2671238"/>
                    <a:pt x="3892483" y="2674622"/>
                    <a:pt x="3883963" y="2674622"/>
                  </a:cubicBezTo>
                  <a:lnTo>
                    <a:pt x="32126" y="2674622"/>
                  </a:lnTo>
                  <a:cubicBezTo>
                    <a:pt x="14383" y="2674622"/>
                    <a:pt x="0" y="2660239"/>
                    <a:pt x="0" y="2642497"/>
                  </a:cubicBezTo>
                  <a:lnTo>
                    <a:pt x="0" y="32126"/>
                  </a:lnTo>
                  <a:cubicBezTo>
                    <a:pt x="0" y="23605"/>
                    <a:pt x="3385" y="15434"/>
                    <a:pt x="9409" y="9409"/>
                  </a:cubicBezTo>
                  <a:cubicBezTo>
                    <a:pt x="15434" y="3385"/>
                    <a:pt x="23605" y="0"/>
                    <a:pt x="3212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3916088" cy="27222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665781" y="4645123"/>
            <a:ext cx="7341660" cy="5432828"/>
          </a:xfrm>
          <a:custGeom>
            <a:avLst/>
            <a:gdLst/>
            <a:ahLst/>
            <a:cxnLst/>
            <a:rect l="l" t="t" r="r" b="b"/>
            <a:pathLst>
              <a:path w="7341660" h="5432828">
                <a:moveTo>
                  <a:pt x="0" y="0"/>
                </a:moveTo>
                <a:lnTo>
                  <a:pt x="7341660" y="0"/>
                </a:lnTo>
                <a:lnTo>
                  <a:pt x="7341660" y="5432828"/>
                </a:lnTo>
                <a:lnTo>
                  <a:pt x="0" y="54328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93260" y="1946536"/>
            <a:ext cx="10487039" cy="1235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rgbClr val="000000"/>
                </a:solidFill>
                <a:latin typeface="Fredoka"/>
              </a:rPr>
              <a:t>Tujuan</a:t>
            </a:r>
            <a:endParaRPr lang="en-US" sz="7500" dirty="0">
              <a:solidFill>
                <a:srgbClr val="000000"/>
              </a:solidFill>
              <a:latin typeface="Fredok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344F7D-DD81-BC28-E2DB-CECE09C57306}"/>
              </a:ext>
            </a:extLst>
          </p:cNvPr>
          <p:cNvSpPr txBox="1"/>
          <p:nvPr/>
        </p:nvSpPr>
        <p:spPr>
          <a:xfrm>
            <a:off x="1295401" y="4817245"/>
            <a:ext cx="10667999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4300" dirty="0" err="1"/>
              <a:t>Meningkatkan</a:t>
            </a:r>
            <a:r>
              <a:rPr lang="en-US" altLang="en-US" sz="4300" dirty="0"/>
              <a:t> </a:t>
            </a:r>
            <a:r>
              <a:rPr lang="en-US" altLang="en-US" sz="4300" dirty="0" err="1"/>
              <a:t>kualitas</a:t>
            </a:r>
            <a:r>
              <a:rPr lang="en-US" altLang="en-US" sz="4300" dirty="0"/>
              <a:t> dan </a:t>
            </a:r>
            <a:r>
              <a:rPr lang="en-US" altLang="en-US" sz="4300" dirty="0" err="1"/>
              <a:t>akurasi</a:t>
            </a:r>
            <a:r>
              <a:rPr lang="en-US" altLang="en-US" sz="4300" dirty="0"/>
              <a:t> informasi </a:t>
            </a:r>
            <a:r>
              <a:rPr lang="en-US" altLang="en-US" sz="4300" dirty="0" err="1"/>
              <a:t>bisnis</a:t>
            </a:r>
            <a:r>
              <a:rPr lang="en-US" altLang="en-US" sz="4300" dirty="0"/>
              <a:t> dan </a:t>
            </a:r>
            <a:r>
              <a:rPr lang="en-US" altLang="en-US" sz="4300" dirty="0" err="1"/>
              <a:t>mengirimkan</a:t>
            </a:r>
            <a:r>
              <a:rPr lang="en-US" altLang="en-US" sz="4300" dirty="0"/>
              <a:t> informasi ke </a:t>
            </a:r>
            <a:r>
              <a:rPr lang="en-US" altLang="en-US" sz="4300" dirty="0" err="1"/>
              <a:t>pemakai</a:t>
            </a:r>
            <a:r>
              <a:rPr lang="en-US" altLang="en-US" sz="4300" dirty="0"/>
              <a:t> dalam </a:t>
            </a:r>
            <a:r>
              <a:rPr lang="id-ID" altLang="en-US" sz="4300" dirty="0"/>
              <a:t>b</a:t>
            </a:r>
            <a:r>
              <a:rPr lang="en-US" altLang="en-US" sz="4300" dirty="0" err="1"/>
              <a:t>entuk</a:t>
            </a:r>
            <a:r>
              <a:rPr lang="en-US" altLang="en-US" sz="4300" dirty="0"/>
              <a:t> yang</a:t>
            </a:r>
            <a:r>
              <a:rPr lang="id-ID" altLang="en-US" sz="4300" dirty="0"/>
              <a:t> </a:t>
            </a:r>
            <a:r>
              <a:rPr lang="en-US" altLang="en-US" sz="4300" dirty="0" err="1"/>
              <a:t>dimengerti</a:t>
            </a:r>
            <a:r>
              <a:rPr lang="en-US" altLang="en-US" sz="4300" dirty="0"/>
              <a:t> dan </a:t>
            </a:r>
            <a:r>
              <a:rPr lang="en-US" altLang="en-US" sz="4300" dirty="0" err="1"/>
              <a:t>dapat</a:t>
            </a:r>
            <a:r>
              <a:rPr lang="en-US" altLang="en-US" sz="4300" dirty="0"/>
              <a:t> </a:t>
            </a:r>
            <a:r>
              <a:rPr lang="en-US" altLang="en-US" sz="4300" dirty="0" err="1"/>
              <a:t>diakses</a:t>
            </a:r>
            <a:r>
              <a:rPr lang="en-US" altLang="en-US" sz="4300" dirty="0"/>
              <a:t> dengan mudah</a:t>
            </a:r>
            <a:endParaRPr lang="en-ID" sz="43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77A73EC8-796B-FA70-EC48-843FA149A1F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182880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en-US" sz="4800" b="1" dirty="0" err="1">
                <a:solidFill>
                  <a:schemeClr val="bg1"/>
                </a:solidFill>
                <a:highlight>
                  <a:srgbClr val="C0C0C0"/>
                </a:highlight>
              </a:rPr>
              <a:t>Karakteristik</a:t>
            </a:r>
            <a:r>
              <a:rPr lang="en-US" altLang="en-US" sz="4800" b="1" dirty="0">
                <a:solidFill>
                  <a:schemeClr val="bg1"/>
                </a:solidFill>
                <a:highlight>
                  <a:srgbClr val="C0C0C0"/>
                </a:highlight>
              </a:rPr>
              <a:t> Strategi Informasi pada Organisasi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81CFAE62-8AF9-77C0-9050-165D8524201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0" y="1600200"/>
            <a:ext cx="17602200" cy="70485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just"/>
            <a:r>
              <a:rPr lang="en-US" altLang="en-US" sz="4400" dirty="0">
                <a:solidFill>
                  <a:schemeClr val="bg1"/>
                </a:solidFill>
              </a:rPr>
              <a:t>Tindakan, </a:t>
            </a:r>
            <a:r>
              <a:rPr lang="en-US" altLang="en-US" sz="4400" dirty="0" err="1">
                <a:solidFill>
                  <a:schemeClr val="bg1"/>
                </a:solidFill>
              </a:rPr>
              <a:t>cara</a:t>
            </a:r>
            <a:r>
              <a:rPr lang="en-US" altLang="en-US" sz="4400" dirty="0">
                <a:solidFill>
                  <a:schemeClr val="bg1"/>
                </a:solidFill>
              </a:rPr>
              <a:t> , </a:t>
            </a:r>
            <a:r>
              <a:rPr lang="en-US" altLang="en-US" sz="4400" dirty="0" err="1">
                <a:solidFill>
                  <a:schemeClr val="bg1"/>
                </a:solidFill>
              </a:rPr>
              <a:t>upaya</a:t>
            </a:r>
            <a:r>
              <a:rPr lang="en-US" altLang="en-US" sz="4400" dirty="0">
                <a:solidFill>
                  <a:schemeClr val="bg1"/>
                </a:solidFill>
              </a:rPr>
              <a:t>, dan </a:t>
            </a:r>
            <a:r>
              <a:rPr lang="en-US" altLang="en-US" sz="4400" dirty="0" err="1">
                <a:solidFill>
                  <a:schemeClr val="bg1"/>
                </a:solidFill>
              </a:rPr>
              <a:t>langkah-langkah</a:t>
            </a:r>
            <a:r>
              <a:rPr lang="en-US" altLang="en-US" sz="4400" dirty="0">
                <a:solidFill>
                  <a:schemeClr val="bg1"/>
                </a:solidFill>
              </a:rPr>
              <a:t> yang dilakukan oleh organisasi untuk </a:t>
            </a:r>
            <a:r>
              <a:rPr lang="en-US" altLang="en-US" sz="4400" dirty="0" err="1">
                <a:solidFill>
                  <a:schemeClr val="bg1"/>
                </a:solidFill>
              </a:rPr>
              <a:t>memperoleh</a:t>
            </a:r>
            <a:r>
              <a:rPr lang="en-US" altLang="en-US" sz="4400" dirty="0">
                <a:solidFill>
                  <a:schemeClr val="bg1"/>
                </a:solidFill>
              </a:rPr>
              <a:t> informasi, </a:t>
            </a:r>
            <a:r>
              <a:rPr lang="en-US" altLang="en-US" sz="4400" dirty="0" err="1">
                <a:solidFill>
                  <a:schemeClr val="bg1"/>
                </a:solidFill>
              </a:rPr>
              <a:t>dikenal</a:t>
            </a:r>
            <a:r>
              <a:rPr lang="en-US" altLang="en-US" sz="4400" dirty="0">
                <a:solidFill>
                  <a:schemeClr val="bg1"/>
                </a:solidFill>
              </a:rPr>
              <a:t> dengan </a:t>
            </a:r>
            <a:r>
              <a:rPr lang="en-US" altLang="en-US" sz="4400" dirty="0" err="1">
                <a:solidFill>
                  <a:schemeClr val="bg1"/>
                </a:solidFill>
              </a:rPr>
              <a:t>nama</a:t>
            </a:r>
            <a:r>
              <a:rPr lang="en-US" altLang="en-US" sz="4400" dirty="0">
                <a:solidFill>
                  <a:schemeClr val="bg1"/>
                </a:solidFill>
              </a:rPr>
              <a:t> </a:t>
            </a:r>
            <a:r>
              <a:rPr lang="en-US" altLang="en-US" sz="4500" b="1" dirty="0">
                <a:solidFill>
                  <a:schemeClr val="bg1"/>
                </a:solidFill>
              </a:rPr>
              <a:t>strategi informasi</a:t>
            </a:r>
            <a:r>
              <a:rPr lang="en-US" altLang="en-US" sz="4400" b="1" dirty="0">
                <a:solidFill>
                  <a:schemeClr val="bg1"/>
                </a:solidFill>
              </a:rPr>
              <a:t>. </a:t>
            </a:r>
          </a:p>
          <a:p>
            <a:pPr algn="just"/>
            <a:endParaRPr lang="en-US" altLang="en-US" sz="4400" b="1" dirty="0">
              <a:solidFill>
                <a:schemeClr val="bg1"/>
              </a:solidFill>
            </a:endParaRPr>
          </a:p>
          <a:p>
            <a:pPr algn="just"/>
            <a:r>
              <a:rPr lang="en-US" altLang="en-US" sz="4400" dirty="0">
                <a:solidFill>
                  <a:schemeClr val="bg1"/>
                </a:solidFill>
              </a:rPr>
              <a:t>Strategi informasi bukan saja </a:t>
            </a:r>
            <a:r>
              <a:rPr lang="en-US" altLang="en-US" sz="4400" dirty="0" err="1">
                <a:solidFill>
                  <a:schemeClr val="bg1"/>
                </a:solidFill>
              </a:rPr>
              <a:t>bertujuan</a:t>
            </a:r>
            <a:r>
              <a:rPr lang="en-US" altLang="en-US" sz="4400" dirty="0">
                <a:solidFill>
                  <a:schemeClr val="bg1"/>
                </a:solidFill>
              </a:rPr>
              <a:t> untuk </a:t>
            </a:r>
            <a:r>
              <a:rPr lang="en-US" altLang="en-US" sz="4400" dirty="0" err="1">
                <a:solidFill>
                  <a:schemeClr val="bg1"/>
                </a:solidFill>
              </a:rPr>
              <a:t>membantu</a:t>
            </a:r>
            <a:r>
              <a:rPr lang="en-US" altLang="en-US" sz="4400" dirty="0">
                <a:solidFill>
                  <a:schemeClr val="bg1"/>
                </a:solidFill>
              </a:rPr>
              <a:t> organisasi untuk </a:t>
            </a:r>
            <a:r>
              <a:rPr lang="en-US" altLang="en-US" sz="4400" dirty="0" err="1">
                <a:solidFill>
                  <a:schemeClr val="bg1"/>
                </a:solidFill>
              </a:rPr>
              <a:t>memperoleh</a:t>
            </a:r>
            <a:r>
              <a:rPr lang="en-US" altLang="en-US" sz="4400" dirty="0">
                <a:solidFill>
                  <a:schemeClr val="bg1"/>
                </a:solidFill>
              </a:rPr>
              <a:t> informasi yang </a:t>
            </a:r>
            <a:r>
              <a:rPr lang="en-US" altLang="en-US" sz="4400" dirty="0" err="1">
                <a:solidFill>
                  <a:schemeClr val="bg1"/>
                </a:solidFill>
              </a:rPr>
              <a:t>dibutuhkan</a:t>
            </a:r>
            <a:r>
              <a:rPr lang="en-US" altLang="en-US" sz="4400" dirty="0">
                <a:solidFill>
                  <a:schemeClr val="bg1"/>
                </a:solidFill>
              </a:rPr>
              <a:t>, </a:t>
            </a:r>
            <a:r>
              <a:rPr lang="en-US" altLang="en-US" sz="4400" dirty="0" err="1">
                <a:solidFill>
                  <a:schemeClr val="bg1"/>
                </a:solidFill>
              </a:rPr>
              <a:t>tapi</a:t>
            </a:r>
            <a:r>
              <a:rPr lang="en-US" altLang="en-US" sz="4400" dirty="0">
                <a:solidFill>
                  <a:schemeClr val="bg1"/>
                </a:solidFill>
              </a:rPr>
              <a:t> juga </a:t>
            </a:r>
            <a:r>
              <a:rPr lang="en-US" altLang="en-US" sz="4400" dirty="0" err="1">
                <a:solidFill>
                  <a:schemeClr val="bg1"/>
                </a:solidFill>
              </a:rPr>
              <a:t>menjadikan</a:t>
            </a:r>
            <a:r>
              <a:rPr lang="en-US" altLang="en-US" sz="4400" dirty="0">
                <a:solidFill>
                  <a:schemeClr val="bg1"/>
                </a:solidFill>
              </a:rPr>
              <a:t> informasi tersebut </a:t>
            </a:r>
            <a:r>
              <a:rPr lang="en-US" altLang="en-US" sz="4400" dirty="0" err="1">
                <a:solidFill>
                  <a:schemeClr val="bg1"/>
                </a:solidFill>
              </a:rPr>
              <a:t>bernilai</a:t>
            </a:r>
            <a:r>
              <a:rPr lang="en-US" altLang="en-US" sz="4400" dirty="0">
                <a:solidFill>
                  <a:schemeClr val="bg1"/>
                </a:solidFill>
              </a:rPr>
              <a:t>. </a:t>
            </a:r>
          </a:p>
          <a:p>
            <a:pPr algn="just"/>
            <a:endParaRPr lang="en-US" altLang="en-US" sz="4400" dirty="0">
              <a:solidFill>
                <a:schemeClr val="bg1"/>
              </a:solidFill>
            </a:endParaRPr>
          </a:p>
          <a:p>
            <a:pPr algn="just"/>
            <a:r>
              <a:rPr lang="en-US" altLang="en-US" sz="4400" dirty="0">
                <a:solidFill>
                  <a:schemeClr val="bg1"/>
                </a:solidFill>
              </a:rPr>
              <a:t>5 </a:t>
            </a:r>
            <a:r>
              <a:rPr lang="en-US" altLang="en-US" sz="4400" dirty="0" err="1">
                <a:solidFill>
                  <a:schemeClr val="bg1"/>
                </a:solidFill>
              </a:rPr>
              <a:t>karakteristik</a:t>
            </a:r>
            <a:r>
              <a:rPr lang="en-US" altLang="en-US" sz="4400" dirty="0">
                <a:solidFill>
                  <a:schemeClr val="bg1"/>
                </a:solidFill>
              </a:rPr>
              <a:t> untuk strategi informasi, </a:t>
            </a:r>
            <a:r>
              <a:rPr lang="en-US" altLang="en-US" sz="4400" dirty="0" err="1">
                <a:solidFill>
                  <a:schemeClr val="bg1"/>
                </a:solidFill>
              </a:rPr>
              <a:t>meliputi</a:t>
            </a:r>
            <a:r>
              <a:rPr lang="en-US" altLang="en-US" sz="4400" dirty="0">
                <a:solidFill>
                  <a:schemeClr val="bg1"/>
                </a:solidFill>
              </a:rPr>
              <a:t>: </a:t>
            </a:r>
            <a:r>
              <a:rPr lang="en-US" altLang="en-US" sz="4400" i="1" dirty="0">
                <a:solidFill>
                  <a:schemeClr val="bg1"/>
                </a:solidFill>
              </a:rPr>
              <a:t>Credible, Integrated, Accessible, Timely, </a:t>
            </a:r>
            <a:r>
              <a:rPr lang="en-US" altLang="en-US" sz="4400" dirty="0">
                <a:solidFill>
                  <a:schemeClr val="bg1"/>
                </a:solidFill>
              </a:rPr>
              <a:t>dan </a:t>
            </a:r>
            <a:r>
              <a:rPr lang="en-US" altLang="en-US" sz="4400" i="1" dirty="0">
                <a:solidFill>
                  <a:schemeClr val="bg1"/>
                </a:solidFill>
              </a:rPr>
              <a:t>Integrity. </a:t>
            </a:r>
            <a:endParaRPr lang="en-US" altLang="en-U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8A7245-3CDF-5D17-AE10-07E575D743C0}"/>
              </a:ext>
            </a:extLst>
          </p:cNvPr>
          <p:cNvSpPr/>
          <p:nvPr/>
        </p:nvSpPr>
        <p:spPr>
          <a:xfrm>
            <a:off x="0" y="18435"/>
            <a:ext cx="7239000" cy="10287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290" name="Title 1">
            <a:extLst>
              <a:ext uri="{FF2B5EF4-FFF2-40B4-BE49-F238E27FC236}">
                <a16:creationId xmlns:a16="http://schemas.microsoft.com/office/drawing/2014/main" id="{10A53A1B-B8EF-FCF2-1644-AD09BE3BA6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15200" y="342900"/>
            <a:ext cx="10948219" cy="1143000"/>
          </a:xfrm>
        </p:spPr>
        <p:txBody>
          <a:bodyPr/>
          <a:lstStyle/>
          <a:p>
            <a:r>
              <a:rPr lang="en-US" sz="4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Credible</a:t>
            </a:r>
            <a:endParaRPr lang="en-US" alt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930D1-669C-A696-0794-EF689BA58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0" y="1943100"/>
            <a:ext cx="10960510" cy="8039100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en-US" sz="4400" dirty="0"/>
              <a:t>	Credible </a:t>
            </a:r>
            <a:r>
              <a:rPr lang="en-US" sz="4400" dirty="0" err="1"/>
              <a:t>diartikan</a:t>
            </a:r>
            <a:r>
              <a:rPr lang="en-US" sz="4400" dirty="0"/>
              <a:t> </a:t>
            </a:r>
            <a:r>
              <a:rPr lang="en-US" sz="4400" dirty="0" err="1"/>
              <a:t>bahwa</a:t>
            </a:r>
            <a:r>
              <a:rPr lang="en-US" sz="4400" dirty="0"/>
              <a:t>  informasi (dan juga data) yang </a:t>
            </a:r>
            <a:r>
              <a:rPr lang="en-US" sz="4400" dirty="0" err="1"/>
              <a:t>diperoleh</a:t>
            </a:r>
            <a:r>
              <a:rPr lang="en-US" sz="4400" dirty="0"/>
              <a:t> </a:t>
            </a:r>
            <a:r>
              <a:rPr lang="en-US" sz="4400" dirty="0" err="1"/>
              <a:t>haruslah</a:t>
            </a:r>
            <a:r>
              <a:rPr lang="en-US" sz="4400" dirty="0"/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terpercaya</a:t>
            </a:r>
            <a:r>
              <a:rPr lang="en-US" sz="4400" dirty="0"/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benar</a:t>
            </a:r>
            <a:r>
              <a:rPr lang="en-US" sz="4400" b="1" dirty="0">
                <a:solidFill>
                  <a:srgbClr val="FF0000"/>
                </a:solidFill>
              </a:rPr>
              <a:t>, </a:t>
            </a:r>
            <a:r>
              <a:rPr lang="en-US" sz="4400" b="1" dirty="0" err="1">
                <a:solidFill>
                  <a:srgbClr val="FF0000"/>
                </a:solidFill>
              </a:rPr>
              <a:t>akurat</a:t>
            </a:r>
            <a:r>
              <a:rPr lang="en-US" sz="4400" b="1" dirty="0">
                <a:solidFill>
                  <a:srgbClr val="FF0000"/>
                </a:solidFill>
              </a:rPr>
              <a:t>, dan </a:t>
            </a:r>
            <a:r>
              <a:rPr lang="en-US" sz="4400" b="1" dirty="0" err="1">
                <a:solidFill>
                  <a:srgbClr val="FF0000"/>
                </a:solidFill>
              </a:rPr>
              <a:t>dapat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dipertanggung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jawabkan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is</a:t>
            </a:r>
            <a:r>
              <a:rPr lang="en-US" sz="4400" dirty="0" err="1"/>
              <a:t>i</a:t>
            </a:r>
            <a:r>
              <a:rPr lang="en-US" sz="4400" dirty="0"/>
              <a:t> di </a:t>
            </a:r>
            <a:r>
              <a:rPr lang="en-US" sz="4400" dirty="0" err="1"/>
              <a:t>dalamnya</a:t>
            </a:r>
            <a:r>
              <a:rPr lang="en-US" sz="4400" dirty="0"/>
              <a:t>. </a:t>
            </a:r>
          </a:p>
          <a:p>
            <a:pPr marL="0" indent="0" algn="just">
              <a:buNone/>
              <a:defRPr/>
            </a:pPr>
            <a:r>
              <a:rPr lang="en-US" sz="4400" dirty="0"/>
              <a:t>Data yang </a:t>
            </a:r>
            <a:r>
              <a:rPr lang="en-US" sz="4400" dirty="0" err="1"/>
              <a:t>tidak</a:t>
            </a:r>
            <a:r>
              <a:rPr lang="en-US" sz="4400" dirty="0"/>
              <a:t> </a:t>
            </a:r>
            <a:r>
              <a:rPr lang="en-US" sz="4400" dirty="0" err="1"/>
              <a:t>memiliki</a:t>
            </a:r>
            <a:r>
              <a:rPr lang="en-US" sz="4400" dirty="0"/>
              <a:t> </a:t>
            </a:r>
            <a:r>
              <a:rPr lang="en-US" sz="4400" dirty="0" err="1"/>
              <a:t>kredibilitas</a:t>
            </a:r>
            <a:r>
              <a:rPr lang="en-US" sz="4400" dirty="0"/>
              <a:t> yang </a:t>
            </a:r>
            <a:r>
              <a:rPr lang="en-US" sz="4400" dirty="0" err="1">
                <a:solidFill>
                  <a:srgbClr val="FF0000"/>
                </a:solidFill>
              </a:rPr>
              <a:t>baik</a:t>
            </a:r>
            <a:r>
              <a:rPr lang="en-US" sz="4400" dirty="0"/>
              <a:t>, </a:t>
            </a:r>
            <a:r>
              <a:rPr lang="en-US" sz="4400" dirty="0" err="1"/>
              <a:t>tentu</a:t>
            </a:r>
            <a:r>
              <a:rPr lang="en-US" sz="4400" dirty="0"/>
              <a:t> </a:t>
            </a:r>
            <a:r>
              <a:rPr lang="en-US" sz="4400" dirty="0" err="1"/>
              <a:t>akan</a:t>
            </a:r>
            <a:r>
              <a:rPr lang="en-US" sz="4400" dirty="0"/>
              <a:t> </a:t>
            </a:r>
            <a:r>
              <a:rPr lang="en-US" sz="4400" dirty="0" err="1"/>
              <a:t>menghasilkan</a:t>
            </a:r>
            <a:r>
              <a:rPr lang="en-US" sz="4400" dirty="0"/>
              <a:t> </a:t>
            </a:r>
            <a:r>
              <a:rPr lang="en-US" sz="4400" dirty="0" err="1"/>
              <a:t>informasi</a:t>
            </a:r>
            <a:r>
              <a:rPr lang="en-US" sz="4400" dirty="0"/>
              <a:t> yang </a:t>
            </a:r>
            <a:r>
              <a:rPr lang="en-US" sz="4400" dirty="0" err="1"/>
              <a:t>juga</a:t>
            </a:r>
            <a:r>
              <a:rPr lang="en-US" sz="4400" dirty="0"/>
              <a:t> </a:t>
            </a:r>
            <a:r>
              <a:rPr lang="en-US" sz="4400" dirty="0" err="1"/>
              <a:t>memiliki</a:t>
            </a:r>
            <a:r>
              <a:rPr lang="en-US" sz="4400" dirty="0"/>
              <a:t> </a:t>
            </a:r>
            <a:r>
              <a:rPr lang="en-US" sz="4400" dirty="0" err="1"/>
              <a:t>kredibilitas</a:t>
            </a:r>
            <a:r>
              <a:rPr lang="en-US" sz="4400" dirty="0"/>
              <a:t> yang </a:t>
            </a:r>
            <a:r>
              <a:rPr lang="en-US" sz="4400" dirty="0" err="1">
                <a:solidFill>
                  <a:srgbClr val="FF0000"/>
                </a:solidFill>
              </a:rPr>
              <a:t>baik</a:t>
            </a:r>
            <a:r>
              <a:rPr lang="en-US" sz="4400" dirty="0"/>
              <a:t>.</a:t>
            </a:r>
          </a:p>
          <a:p>
            <a:pPr algn="just">
              <a:defRPr/>
            </a:pPr>
            <a:endParaRPr lang="en-US" sz="3600" dirty="0"/>
          </a:p>
        </p:txBody>
      </p:sp>
      <p:pic>
        <p:nvPicPr>
          <p:cNvPr id="1026" name="Picture 2" descr="Is Your Data Valid? The What &amp; How : Data+">
            <a:extLst>
              <a:ext uri="{FF2B5EF4-FFF2-40B4-BE49-F238E27FC236}">
                <a16:creationId xmlns:a16="http://schemas.microsoft.com/office/drawing/2014/main" id="{2A0307FC-1DC2-5609-F3DF-F69651197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3357"/>
            <a:ext cx="7239000" cy="465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D515DA-E13A-CF16-4E3F-D82993A7C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2" y="4533900"/>
            <a:ext cx="10165977" cy="5760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EE8F22-36CB-A634-5590-93C41119B038}"/>
              </a:ext>
            </a:extLst>
          </p:cNvPr>
          <p:cNvSpPr/>
          <p:nvPr/>
        </p:nvSpPr>
        <p:spPr>
          <a:xfrm>
            <a:off x="-7034" y="2476500"/>
            <a:ext cx="18288000" cy="11811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314" name="Title 1">
            <a:extLst>
              <a:ext uri="{FF2B5EF4-FFF2-40B4-BE49-F238E27FC236}">
                <a16:creationId xmlns:a16="http://schemas.microsoft.com/office/drawing/2014/main" id="{28ABB6D6-3A48-2E14-365B-7DD8864A8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476500"/>
            <a:ext cx="10972800" cy="1181100"/>
          </a:xfrm>
        </p:spPr>
        <p:txBody>
          <a:bodyPr>
            <a:normAutofit/>
          </a:bodyPr>
          <a:lstStyle/>
          <a:p>
            <a:r>
              <a:rPr lang="en-US" sz="5200" b="1" i="1" dirty="0">
                <a:solidFill>
                  <a:schemeClr val="bg1"/>
                </a:solidFill>
              </a:rPr>
              <a:t>Integrated</a:t>
            </a:r>
            <a:endParaRPr lang="en-US" altLang="en-US" sz="52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F359E-FACE-ACA3-9B02-39DDF5DAB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34600" y="419100"/>
            <a:ext cx="7772400" cy="9867900"/>
          </a:xfr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en-US" sz="4800" dirty="0"/>
              <a:t>Integrated </a:t>
            </a:r>
            <a:r>
              <a:rPr lang="en-US" sz="4800" dirty="0" err="1"/>
              <a:t>diartikan</a:t>
            </a:r>
            <a:r>
              <a:rPr lang="en-US" sz="4800" dirty="0"/>
              <a:t> </a:t>
            </a:r>
            <a:r>
              <a:rPr lang="en-US" sz="4800" dirty="0" err="1"/>
              <a:t>bahwa</a:t>
            </a:r>
            <a:r>
              <a:rPr lang="en-US" sz="4800" dirty="0"/>
              <a:t> informasi </a:t>
            </a:r>
            <a:r>
              <a:rPr lang="en-US" sz="4800" dirty="0" err="1"/>
              <a:t>disajikan</a:t>
            </a:r>
            <a:r>
              <a:rPr lang="en-US" sz="4800" dirty="0"/>
              <a:t> </a:t>
            </a:r>
            <a:r>
              <a:rPr lang="en-US" sz="4800" dirty="0" err="1"/>
              <a:t>kepada</a:t>
            </a:r>
            <a:r>
              <a:rPr lang="en-US" sz="4800" dirty="0"/>
              <a:t> </a:t>
            </a:r>
            <a:r>
              <a:rPr lang="en-US" sz="4800" dirty="0" err="1"/>
              <a:t>pengguna</a:t>
            </a:r>
            <a:r>
              <a:rPr lang="en-US" sz="4800" dirty="0"/>
              <a:t> melalui </a:t>
            </a:r>
            <a:r>
              <a:rPr lang="en-US" sz="4800" dirty="0" err="1"/>
              <a:t>sebuah</a:t>
            </a:r>
            <a:r>
              <a:rPr lang="en-US" sz="4800" dirty="0"/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sistem</a:t>
            </a:r>
            <a:r>
              <a:rPr lang="en-US" sz="4800" b="1" dirty="0">
                <a:solidFill>
                  <a:srgbClr val="FF0000"/>
                </a:solidFill>
              </a:rPr>
              <a:t> yang </a:t>
            </a:r>
            <a:r>
              <a:rPr lang="en-US" sz="4800" b="1" dirty="0" err="1">
                <a:solidFill>
                  <a:srgbClr val="FF0000"/>
                </a:solidFill>
              </a:rPr>
              <a:t>terintegrasi</a:t>
            </a:r>
            <a:r>
              <a:rPr lang="en-US" sz="4800" dirty="0"/>
              <a:t>, </a:t>
            </a:r>
            <a:r>
              <a:rPr lang="en-US" sz="4800" dirty="0" err="1"/>
              <a:t>serta</a:t>
            </a:r>
            <a:r>
              <a:rPr lang="en-US" sz="4800" dirty="0"/>
              <a:t> dan informasi itu sendiri </a:t>
            </a:r>
            <a:r>
              <a:rPr lang="en-US" sz="4800" dirty="0" err="1"/>
              <a:t>telah</a:t>
            </a:r>
            <a:r>
              <a:rPr lang="en-US" sz="4800" dirty="0"/>
              <a:t> </a:t>
            </a:r>
            <a:r>
              <a:rPr lang="en-US" sz="4800" dirty="0" err="1"/>
              <a:t>Terintegrasi</a:t>
            </a:r>
            <a:r>
              <a:rPr lang="en-US" sz="4800" dirty="0"/>
              <a:t> ke dalam </a:t>
            </a:r>
            <a:r>
              <a:rPr lang="en-US" sz="4800" dirty="0" err="1"/>
              <a:t>sebuah</a:t>
            </a:r>
            <a:r>
              <a:rPr lang="en-US" sz="4800" dirty="0"/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sistem</a:t>
            </a:r>
            <a:r>
              <a:rPr lang="en-US" sz="4800" b="1" dirty="0">
                <a:solidFill>
                  <a:srgbClr val="FF0000"/>
                </a:solidFill>
              </a:rPr>
              <a:t> yang besar </a:t>
            </a:r>
            <a:r>
              <a:rPr lang="en-US" sz="4800" dirty="0"/>
              <a:t>dan </a:t>
            </a:r>
            <a:r>
              <a:rPr lang="en-US" sz="4800" b="1" dirty="0" err="1">
                <a:solidFill>
                  <a:srgbClr val="FF0000"/>
                </a:solidFill>
              </a:rPr>
              <a:t>kompleks</a:t>
            </a:r>
            <a:r>
              <a:rPr lang="en-US" sz="4800" dirty="0"/>
              <a:t>. </a:t>
            </a:r>
          </a:p>
          <a:p>
            <a:pPr>
              <a:defRPr/>
            </a:pPr>
            <a:r>
              <a:rPr lang="en-US" sz="4800" dirty="0" err="1"/>
              <a:t>Sebuah</a:t>
            </a:r>
            <a:r>
              <a:rPr lang="en-US" sz="4800" dirty="0"/>
              <a:t> organisasi </a:t>
            </a:r>
            <a:r>
              <a:rPr lang="en-US" sz="4800" dirty="0" err="1"/>
              <a:t>dapat</a:t>
            </a:r>
            <a:r>
              <a:rPr lang="en-US" sz="4800" dirty="0"/>
              <a:t> </a:t>
            </a:r>
            <a:r>
              <a:rPr lang="en-US" sz="4800" dirty="0" err="1"/>
              <a:t>memiliki</a:t>
            </a:r>
            <a:r>
              <a:rPr lang="en-US" sz="4800" dirty="0"/>
              <a:t> </a:t>
            </a:r>
            <a:r>
              <a:rPr lang="en-US" sz="4800" dirty="0" err="1"/>
              <a:t>sejumlah</a:t>
            </a:r>
            <a:r>
              <a:rPr lang="en-US" sz="4800" dirty="0"/>
              <a:t> </a:t>
            </a:r>
            <a:r>
              <a:rPr lang="en-US" sz="4800" dirty="0" err="1"/>
              <a:t>sumber</a:t>
            </a:r>
            <a:r>
              <a:rPr lang="en-US" sz="4800" dirty="0"/>
              <a:t> data dan </a:t>
            </a:r>
            <a:r>
              <a:rPr lang="en-US" sz="4800" dirty="0" err="1"/>
              <a:t>sejumlah</a:t>
            </a:r>
            <a:r>
              <a:rPr lang="en-US" sz="4800" dirty="0"/>
              <a:t> </a:t>
            </a:r>
            <a:r>
              <a:rPr lang="en-US" sz="4800" dirty="0" err="1"/>
              <a:t>sistem</a:t>
            </a:r>
            <a:r>
              <a:rPr lang="en-US" sz="4800" dirty="0"/>
              <a:t> </a:t>
            </a:r>
            <a:r>
              <a:rPr lang="en-US" sz="4800" dirty="0" err="1"/>
              <a:t>infomasi</a:t>
            </a:r>
            <a:r>
              <a:rPr lang="en-US" sz="4800" dirty="0"/>
              <a:t> dengan </a:t>
            </a:r>
            <a:r>
              <a:rPr lang="en-US" sz="4800" dirty="0" err="1"/>
              <a:t>fungsi</a:t>
            </a:r>
            <a:r>
              <a:rPr lang="en-US" sz="4800" dirty="0"/>
              <a:t> masing-masing.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FDAB21C2-1BAF-8501-2493-CB87E704E4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54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Accessible</a:t>
            </a:r>
            <a:endParaRPr lang="en-US" altLang="en-US" sz="5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C754ABC7-5530-FAD1-6957-2FF328FFCB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0134600" cy="8267700"/>
          </a:xfrm>
        </p:spPr>
        <p:txBody>
          <a:bodyPr>
            <a:normAutofit/>
          </a:bodyPr>
          <a:lstStyle/>
          <a:p>
            <a:pPr algn="just"/>
            <a:r>
              <a:rPr lang="en-US" altLang="en-US" sz="4700" dirty="0" err="1"/>
              <a:t>Secara</a:t>
            </a:r>
            <a:r>
              <a:rPr lang="en-US" altLang="en-US" sz="4700" dirty="0"/>
              <a:t> </a:t>
            </a:r>
            <a:r>
              <a:rPr lang="en-US" altLang="en-US" sz="4700" dirty="0" err="1"/>
              <a:t>harfiah</a:t>
            </a:r>
            <a:r>
              <a:rPr lang="en-US" altLang="en-US" sz="4700" dirty="0"/>
              <a:t>, </a:t>
            </a:r>
            <a:r>
              <a:rPr lang="en-US" altLang="en-US" sz="4700" i="1" dirty="0"/>
              <a:t>Accessible</a:t>
            </a:r>
            <a:r>
              <a:rPr lang="en-US" altLang="en-US" sz="4700" dirty="0"/>
              <a:t> </a:t>
            </a:r>
            <a:r>
              <a:rPr lang="en-US" altLang="en-US" sz="4700" dirty="0" err="1"/>
              <a:t>berarti</a:t>
            </a:r>
            <a:r>
              <a:rPr lang="en-US" altLang="en-US" sz="4700" dirty="0"/>
              <a:t> </a:t>
            </a:r>
            <a:r>
              <a:rPr lang="en-US" altLang="en-US" sz="4700" dirty="0" err="1"/>
              <a:t>bahwa</a:t>
            </a:r>
            <a:r>
              <a:rPr lang="en-US" altLang="en-US" sz="4700" dirty="0"/>
              <a:t> informasi </a:t>
            </a:r>
            <a:r>
              <a:rPr lang="en-US" altLang="en-US" sz="4700" dirty="0" err="1"/>
              <a:t>dapat</a:t>
            </a:r>
            <a:r>
              <a:rPr lang="en-US" altLang="en-US" sz="4700" b="1" dirty="0">
                <a:solidFill>
                  <a:srgbClr val="FF0000"/>
                </a:solidFill>
              </a:rPr>
              <a:t> </a:t>
            </a:r>
            <a:r>
              <a:rPr lang="en-US" altLang="en-US" sz="4700" b="1" dirty="0" err="1">
                <a:solidFill>
                  <a:srgbClr val="FF0000"/>
                </a:solidFill>
              </a:rPr>
              <a:t>diakses</a:t>
            </a:r>
            <a:r>
              <a:rPr lang="en-US" altLang="en-US" sz="4700" b="1" dirty="0">
                <a:solidFill>
                  <a:srgbClr val="FF0000"/>
                </a:solidFill>
              </a:rPr>
              <a:t> dengan </a:t>
            </a:r>
            <a:r>
              <a:rPr lang="en-US" altLang="en-US" sz="4700" b="1" dirty="0" err="1">
                <a:solidFill>
                  <a:srgbClr val="FF0000"/>
                </a:solidFill>
              </a:rPr>
              <a:t>cepat</a:t>
            </a:r>
            <a:r>
              <a:rPr lang="en-US" altLang="en-US" sz="4700" b="1" dirty="0">
                <a:solidFill>
                  <a:srgbClr val="FF0000"/>
                </a:solidFill>
              </a:rPr>
              <a:t> </a:t>
            </a:r>
            <a:r>
              <a:rPr lang="en-US" altLang="en-US" sz="4700" dirty="0"/>
              <a:t>dan </a:t>
            </a:r>
            <a:r>
              <a:rPr lang="en-US" altLang="en-US" sz="4700" b="1" dirty="0">
                <a:solidFill>
                  <a:srgbClr val="FF0000"/>
                </a:solidFill>
              </a:rPr>
              <a:t>mudah</a:t>
            </a:r>
            <a:r>
              <a:rPr lang="en-US" altLang="en-US" sz="4700" dirty="0"/>
              <a:t> oleh </a:t>
            </a:r>
            <a:r>
              <a:rPr lang="en-US" altLang="en-US" sz="4700" dirty="0" err="1"/>
              <a:t>pengguna</a:t>
            </a:r>
            <a:r>
              <a:rPr lang="en-US" altLang="en-US" sz="4700" dirty="0"/>
              <a:t>. </a:t>
            </a:r>
            <a:r>
              <a:rPr lang="en-US" altLang="en-US" sz="4700" dirty="0" err="1">
                <a:solidFill>
                  <a:srgbClr val="FF0000"/>
                </a:solidFill>
              </a:rPr>
              <a:t>Kapanpun</a:t>
            </a:r>
            <a:r>
              <a:rPr lang="en-US" altLang="en-US" sz="4700" dirty="0">
                <a:solidFill>
                  <a:srgbClr val="FF0000"/>
                </a:solidFill>
              </a:rPr>
              <a:t> </a:t>
            </a:r>
            <a:r>
              <a:rPr lang="en-US" altLang="en-US" sz="4700" dirty="0"/>
              <a:t>dan </a:t>
            </a:r>
            <a:r>
              <a:rPr lang="en-US" altLang="en-US" sz="4700" dirty="0" err="1">
                <a:solidFill>
                  <a:srgbClr val="FF0000"/>
                </a:solidFill>
              </a:rPr>
              <a:t>dimanapun</a:t>
            </a:r>
            <a:r>
              <a:rPr lang="en-US" altLang="en-US" sz="4700" dirty="0"/>
              <a:t>, melalui </a:t>
            </a:r>
            <a:r>
              <a:rPr lang="en-US" altLang="en-US" sz="4700" dirty="0" err="1"/>
              <a:t>perangkat</a:t>
            </a:r>
            <a:r>
              <a:rPr lang="en-US" altLang="en-US" sz="4700" dirty="0"/>
              <a:t> </a:t>
            </a:r>
            <a:r>
              <a:rPr lang="en-US" altLang="en-US" sz="4700" dirty="0" err="1"/>
              <a:t>terhubung</a:t>
            </a:r>
            <a:r>
              <a:rPr lang="en-US" altLang="en-US" sz="4700" dirty="0"/>
              <a:t> dan </a:t>
            </a:r>
            <a:r>
              <a:rPr lang="en-US" altLang="en-US" sz="4700" dirty="0" err="1"/>
              <a:t>hak</a:t>
            </a:r>
            <a:r>
              <a:rPr lang="en-US" altLang="en-US" sz="4700" dirty="0"/>
              <a:t> </a:t>
            </a:r>
            <a:r>
              <a:rPr lang="en-US" altLang="en-US" sz="4700" dirty="0" err="1"/>
              <a:t>akses</a:t>
            </a:r>
            <a:r>
              <a:rPr lang="en-US" altLang="en-US" sz="4700" dirty="0"/>
              <a:t> yang </a:t>
            </a:r>
            <a:r>
              <a:rPr lang="en-US" altLang="en-US" sz="4700" dirty="0" err="1"/>
              <a:t>telah</a:t>
            </a:r>
            <a:r>
              <a:rPr lang="en-US" altLang="en-US" sz="4700" dirty="0"/>
              <a:t> </a:t>
            </a:r>
            <a:r>
              <a:rPr lang="en-US" altLang="en-US" sz="4700" dirty="0" err="1"/>
              <a:t>diberikan</a:t>
            </a:r>
            <a:r>
              <a:rPr lang="en-US" altLang="en-US" sz="4700" dirty="0"/>
              <a:t>, </a:t>
            </a:r>
            <a:r>
              <a:rPr lang="en-US" altLang="en-US" sz="4700" dirty="0" err="1"/>
              <a:t>pengguna</a:t>
            </a:r>
            <a:r>
              <a:rPr lang="en-US" altLang="en-US" sz="4700" dirty="0"/>
              <a:t> </a:t>
            </a:r>
            <a:r>
              <a:rPr lang="en-US" altLang="en-US" sz="4700" dirty="0" err="1"/>
              <a:t>dapat</a:t>
            </a:r>
            <a:r>
              <a:rPr lang="en-US" altLang="en-US" sz="4700" dirty="0"/>
              <a:t> </a:t>
            </a:r>
            <a:r>
              <a:rPr lang="en-US" altLang="en-US" sz="4700" dirty="0" err="1"/>
              <a:t>mengakses</a:t>
            </a:r>
            <a:r>
              <a:rPr lang="en-US" altLang="en-US" sz="4700" dirty="0"/>
              <a:t> informasi </a:t>
            </a:r>
            <a:r>
              <a:rPr lang="en-US" altLang="en-US" sz="4700" dirty="0" err="1"/>
              <a:t>sesuai</a:t>
            </a:r>
            <a:r>
              <a:rPr lang="en-US" altLang="en-US" sz="4700" dirty="0"/>
              <a:t> dengan </a:t>
            </a:r>
            <a:r>
              <a:rPr lang="en-US" altLang="en-US" sz="4700" dirty="0" err="1"/>
              <a:t>kebutuhan</a:t>
            </a:r>
            <a:r>
              <a:rPr lang="en-US" altLang="en-US" sz="4700" dirty="0"/>
              <a:t> masing-masing.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1FF2BE-D8F8-161A-554B-244674110DCA}"/>
              </a:ext>
            </a:extLst>
          </p:cNvPr>
          <p:cNvSpPr/>
          <p:nvPr/>
        </p:nvSpPr>
        <p:spPr>
          <a:xfrm>
            <a:off x="11049000" y="0"/>
            <a:ext cx="7239000" cy="10287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18603D-CEAD-A4A3-A616-BA1A427E9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1511" y="6470630"/>
            <a:ext cx="7326489" cy="38163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6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95959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771</Words>
  <Application>Microsoft Office PowerPoint</Application>
  <PresentationFormat>Custom</PresentationFormat>
  <Paragraphs>81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Poppins Bold</vt:lpstr>
      <vt:lpstr>HK Grotesk Bold</vt:lpstr>
      <vt:lpstr>Public Sans Heavy</vt:lpstr>
      <vt:lpstr>Poppins</vt:lpstr>
      <vt:lpstr>Bebas Neue Bold</vt:lpstr>
      <vt:lpstr>Courier New</vt:lpstr>
      <vt:lpstr>HK Grotesk Pro</vt:lpstr>
      <vt:lpstr>Arial</vt:lpstr>
      <vt:lpstr>Fredoka</vt:lpstr>
      <vt:lpstr>Wingdings</vt:lpstr>
      <vt:lpstr>Times New Roman</vt:lpstr>
      <vt:lpstr>Montserrat Classic</vt:lpstr>
      <vt:lpstr>Calibri</vt:lpstr>
      <vt:lpstr>Office Theme</vt:lpstr>
      <vt:lpstr>Contents Slide Master</vt:lpstr>
      <vt:lpstr>PowerPoint Presentation</vt:lpstr>
      <vt:lpstr>PowerPoint Presentation</vt:lpstr>
      <vt:lpstr>PowerPoint Presentation</vt:lpstr>
      <vt:lpstr>Data Warehouse</vt:lpstr>
      <vt:lpstr>PowerPoint Presentation</vt:lpstr>
      <vt:lpstr>Karakteristik Strategi Informasi pada Organisasi</vt:lpstr>
      <vt:lpstr>Credible</vt:lpstr>
      <vt:lpstr>Integrated</vt:lpstr>
      <vt:lpstr>Accessible</vt:lpstr>
      <vt:lpstr>Timely</vt:lpstr>
      <vt:lpstr>Integrity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Siba Corp</cp:lastModifiedBy>
  <cp:revision>13</cp:revision>
  <dcterms:created xsi:type="dcterms:W3CDTF">2006-08-16T00:00:00Z</dcterms:created>
  <dcterms:modified xsi:type="dcterms:W3CDTF">2024-05-15T18:51:11Z</dcterms:modified>
  <dc:identifier>DAGFISUwJvM</dc:identifier>
</cp:coreProperties>
</file>