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7" r:id="rId3"/>
    <p:sldId id="264" r:id="rId4"/>
    <p:sldId id="306" r:id="rId5"/>
    <p:sldId id="330" r:id="rId6"/>
    <p:sldId id="312" r:id="rId7"/>
    <p:sldId id="323" r:id="rId8"/>
    <p:sldId id="332" r:id="rId9"/>
    <p:sldId id="333" r:id="rId10"/>
    <p:sldId id="334" r:id="rId11"/>
    <p:sldId id="335" r:id="rId12"/>
    <p:sldId id="340" r:id="rId13"/>
    <p:sldId id="341" r:id="rId14"/>
    <p:sldId id="336" r:id="rId15"/>
    <p:sldId id="337" r:id="rId16"/>
    <p:sldId id="342" r:id="rId17"/>
    <p:sldId id="339" r:id="rId18"/>
    <p:sldId id="28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cific tarakan" initials="pt" lastIdx="1" clrIdx="0">
    <p:extLst>
      <p:ext uri="{19B8F6BF-5375-455C-9EA6-DF929625EA0E}">
        <p15:presenceInfo xmlns:p15="http://schemas.microsoft.com/office/powerpoint/2012/main" userId="c9b6b36a5a4dd04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FF9999"/>
    <a:srgbClr val="F4E7E7"/>
    <a:srgbClr val="FCF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8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7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011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79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60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44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06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82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6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4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9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1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3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26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0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1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8448" y="214614"/>
            <a:ext cx="8833552" cy="87706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/>
              <a:t>“ </a:t>
            </a:r>
            <a:r>
              <a:rPr lang="en-US" sz="2800" b="1" dirty="0"/>
              <a:t>PENATAAN DAN PENGELOLAAN TENAGA NON ASN</a:t>
            </a:r>
            <a:br>
              <a:rPr lang="en-US" sz="2800" b="1" dirty="0"/>
            </a:br>
            <a:r>
              <a:rPr lang="en-US" sz="2800" b="1" dirty="0"/>
              <a:t>DI LINGKUNGAN PEMERINTAH KOTA TARAKAN “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328" y="6009235"/>
            <a:ext cx="7372350" cy="63415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TARAKAN,  3 DESEMBER 2024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1424" y="1"/>
            <a:ext cx="3258129" cy="6858000"/>
            <a:chOff x="141424" y="1"/>
            <a:chExt cx="3258129" cy="6858000"/>
          </a:xfrm>
        </p:grpSpPr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40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2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pic>
        <p:nvPicPr>
          <p:cNvPr id="1028" name="Picture 4" descr="Hasil Pendataan Tenaga Non ASN Pemerintah Kabupaten Poso ...">
            <a:extLst>
              <a:ext uri="{FF2B5EF4-FFF2-40B4-BE49-F238E27FC236}">
                <a16:creationId xmlns:a16="http://schemas.microsoft.com/office/drawing/2014/main" id="{ED219F42-50C8-8059-E469-269B5DECE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393" y="1306294"/>
            <a:ext cx="8785607" cy="448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44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7DD06-FE79-E53B-D8C5-6C3E665B8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18886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6B7AC2-EB15-D470-BF0E-38B787155B4F}"/>
              </a:ext>
            </a:extLst>
          </p:cNvPr>
          <p:cNvSpPr/>
          <p:nvPr/>
        </p:nvSpPr>
        <p:spPr>
          <a:xfrm>
            <a:off x="1026276" y="672205"/>
            <a:ext cx="10018713" cy="7188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JUMLAH TENAGA NON ASN YANG BELUM TERANGKAT /LULUS PPPK TAHUN 2023 (DARI HASIL PENDATAAN YG MEMENUHI SYARAT)</a:t>
            </a:r>
            <a:endParaRPr lang="en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726339-CD63-78E1-4981-2054B2E0B7E0}"/>
              </a:ext>
            </a:extLst>
          </p:cNvPr>
          <p:cNvSpPr/>
          <p:nvPr/>
        </p:nvSpPr>
        <p:spPr>
          <a:xfrm>
            <a:off x="276340" y="2850708"/>
            <a:ext cx="2415941" cy="1695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SISA TENAGA NON ASN YANG BELUM TERANGKAT MENJADI PPPK TAHUN 2023</a:t>
            </a:r>
          </a:p>
          <a:p>
            <a:pPr algn="ctr"/>
            <a:r>
              <a:rPr lang="en-US" dirty="0"/>
              <a:t>1112 orang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jmh</a:t>
            </a:r>
            <a:r>
              <a:rPr lang="en-US" dirty="0"/>
              <a:t> 1.174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terdata</a:t>
            </a:r>
            <a:r>
              <a:rPr lang="en-US" dirty="0"/>
              <a:t>)</a:t>
            </a:r>
            <a:endParaRPr lang="en-ID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C4C8CC-A136-4DF3-19A3-BAA17BC82176}"/>
              </a:ext>
            </a:extLst>
          </p:cNvPr>
          <p:cNvCxnSpPr>
            <a:cxnSpLocks/>
          </p:cNvCxnSpPr>
          <p:nvPr/>
        </p:nvCxnSpPr>
        <p:spPr>
          <a:xfrm flipV="1">
            <a:off x="2734341" y="2718015"/>
            <a:ext cx="884981" cy="96702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4488AFDC-6789-DCE6-2001-CB71BC1158AF}"/>
              </a:ext>
            </a:extLst>
          </p:cNvPr>
          <p:cNvSpPr/>
          <p:nvPr/>
        </p:nvSpPr>
        <p:spPr>
          <a:xfrm>
            <a:off x="3718800" y="2096380"/>
            <a:ext cx="5743891" cy="10198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Guru : 429 orang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(Dari 485 orang Database BKN)</a:t>
            </a:r>
            <a:endParaRPr lang="en-ID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ADD328-EFAB-022E-3234-49173A4388FF}"/>
              </a:ext>
            </a:extLst>
          </p:cNvPr>
          <p:cNvCxnSpPr>
            <a:cxnSpLocks/>
          </p:cNvCxnSpPr>
          <p:nvPr/>
        </p:nvCxnSpPr>
        <p:spPr>
          <a:xfrm>
            <a:off x="2717776" y="3712229"/>
            <a:ext cx="1193824" cy="136777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8AAEA46-54BF-14A2-2943-B55A6D6C089A}"/>
              </a:ext>
            </a:extLst>
          </p:cNvPr>
          <p:cNvSpPr/>
          <p:nvPr/>
        </p:nvSpPr>
        <p:spPr>
          <a:xfrm>
            <a:off x="3718800" y="5151121"/>
            <a:ext cx="5734612" cy="10206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Kesehatan : 62 Orang</a:t>
            </a:r>
          </a:p>
          <a:p>
            <a:pPr algn="ctr"/>
            <a:r>
              <a:rPr lang="it-IT" sz="2400" b="1" dirty="0">
                <a:solidFill>
                  <a:schemeClr val="tx1"/>
                </a:solidFill>
              </a:rPr>
              <a:t>(Dari 68 orang Database BKN)</a:t>
            </a:r>
            <a:endParaRPr lang="en-ID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2150F5-422A-3E2C-AAF6-325993A57AB2}"/>
              </a:ext>
            </a:extLst>
          </p:cNvPr>
          <p:cNvSpPr/>
          <p:nvPr/>
        </p:nvSpPr>
        <p:spPr>
          <a:xfrm>
            <a:off x="3718800" y="3597998"/>
            <a:ext cx="5734612" cy="10890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Tenaga Admin/Teknis </a:t>
            </a:r>
            <a:r>
              <a:rPr lang="en-US" sz="2400" b="1" dirty="0" err="1">
                <a:solidFill>
                  <a:schemeClr val="tx1"/>
                </a:solidFill>
              </a:rPr>
              <a:t>Lainnya</a:t>
            </a:r>
            <a:r>
              <a:rPr lang="en-US" sz="2400" b="1" dirty="0">
                <a:solidFill>
                  <a:schemeClr val="tx1"/>
                </a:solidFill>
              </a:rPr>
              <a:t> : 621 Orang (Dari 621 org Database BKN) </a:t>
            </a:r>
          </a:p>
        </p:txBody>
      </p:sp>
      <p:pic>
        <p:nvPicPr>
          <p:cNvPr id="10244" name="Picture 4" descr="Animasi Gerak SWF, tukang ledeng, cdr, anak, tangan png | PNGWing">
            <a:extLst>
              <a:ext uri="{FF2B5EF4-FFF2-40B4-BE49-F238E27FC236}">
                <a16:creationId xmlns:a16="http://schemas.microsoft.com/office/drawing/2014/main" id="{5B9F7749-3E80-8F33-5FA9-687464FBA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49" y="2076303"/>
            <a:ext cx="2281187" cy="4095490"/>
          </a:xfrm>
          <a:prstGeom prst="rect">
            <a:avLst/>
          </a:prstGeom>
          <a:solidFill>
            <a:srgbClr val="92D050">
              <a:alpha val="90000"/>
            </a:srgbClr>
          </a:solidFill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6A9088-CBE8-BF94-82C8-BEBF80188387}"/>
              </a:ext>
            </a:extLst>
          </p:cNvPr>
          <p:cNvCxnSpPr>
            <a:cxnSpLocks/>
          </p:cNvCxnSpPr>
          <p:nvPr/>
        </p:nvCxnSpPr>
        <p:spPr>
          <a:xfrm>
            <a:off x="2717776" y="3698633"/>
            <a:ext cx="901546" cy="40074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28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527D29-AC32-A08A-B3E2-B041130029FF}"/>
              </a:ext>
            </a:extLst>
          </p:cNvPr>
          <p:cNvSpPr/>
          <p:nvPr/>
        </p:nvSpPr>
        <p:spPr>
          <a:xfrm>
            <a:off x="4511037" y="1676400"/>
            <a:ext cx="7324825" cy="9047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RENCANA PENGADAAN PPPK TAHUN 2023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(</a:t>
            </a:r>
            <a:r>
              <a:rPr lang="en-US" sz="2800" b="1" dirty="0" err="1">
                <a:solidFill>
                  <a:schemeClr val="tx1"/>
                </a:solidFill>
              </a:rPr>
              <a:t>Diusulkan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tenaga</a:t>
            </a:r>
            <a:r>
              <a:rPr lang="en-US" sz="2800" b="1" dirty="0">
                <a:solidFill>
                  <a:schemeClr val="tx1"/>
                </a:solidFill>
              </a:rPr>
              <a:t> non ASN Database)</a:t>
            </a:r>
            <a:endParaRPr lang="en-ID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BBE610-54C0-EECF-3318-43741DF87B91}"/>
              </a:ext>
            </a:extLst>
          </p:cNvPr>
          <p:cNvSpPr/>
          <p:nvPr/>
        </p:nvSpPr>
        <p:spPr>
          <a:xfrm>
            <a:off x="4689105" y="3221256"/>
            <a:ext cx="6968691" cy="1960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Tenaga </a:t>
            </a:r>
            <a:r>
              <a:rPr lang="en-US" sz="2400" dirty="0" err="1"/>
              <a:t>Pendidik</a:t>
            </a:r>
            <a:r>
              <a:rPr lang="en-US" sz="2400" dirty="0"/>
              <a:t>/Guru         :   671    </a:t>
            </a:r>
            <a:r>
              <a:rPr lang="en-US" sz="2400" dirty="0" err="1"/>
              <a:t>Formasi</a:t>
            </a:r>
            <a:endParaRPr lang="en-US" sz="2400" dirty="0"/>
          </a:p>
          <a:p>
            <a:pPr algn="ctr"/>
            <a:r>
              <a:rPr lang="en-US" sz="2400" dirty="0"/>
              <a:t>          Tenaga Kesehatan                :     </a:t>
            </a:r>
            <a:r>
              <a:rPr lang="en-US" sz="2400" u="sng" dirty="0"/>
              <a:t>92    </a:t>
            </a:r>
            <a:r>
              <a:rPr lang="en-US" sz="2400" u="sng" dirty="0" err="1"/>
              <a:t>Formasi</a:t>
            </a:r>
            <a:r>
              <a:rPr lang="en-US" sz="2400" dirty="0"/>
              <a:t>   (+)</a:t>
            </a:r>
            <a:endParaRPr lang="en-ID" sz="2400" dirty="0"/>
          </a:p>
          <a:p>
            <a:r>
              <a:rPr lang="en-ID" sz="2400" dirty="0"/>
              <a:t>              </a:t>
            </a:r>
            <a:r>
              <a:rPr lang="en-ID" sz="2400" dirty="0" err="1"/>
              <a:t>Jumlah</a:t>
            </a:r>
            <a:r>
              <a:rPr lang="en-ID" sz="2400" dirty="0"/>
              <a:t>                                       :    763   </a:t>
            </a:r>
            <a:r>
              <a:rPr lang="en-ID" sz="2400" dirty="0" err="1"/>
              <a:t>Formasi</a:t>
            </a:r>
            <a:endParaRPr lang="en-US" sz="2400" dirty="0"/>
          </a:p>
        </p:txBody>
      </p:sp>
      <p:pic>
        <p:nvPicPr>
          <p:cNvPr id="1028" name="Picture 4" descr="Catat! Ini Kategori Pelamar PPPK 2022 dan Cara Membuat Akun SSCASN">
            <a:extLst>
              <a:ext uri="{FF2B5EF4-FFF2-40B4-BE49-F238E27FC236}">
                <a16:creationId xmlns:a16="http://schemas.microsoft.com/office/drawing/2014/main" id="{61950382-D48D-451D-5142-F6A1CD7A0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355600"/>
            <a:ext cx="4042076" cy="620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871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E8A70F-1299-BA29-4678-CC1DEC7768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4A46-AC4B-51F3-8422-4CA348ECD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18886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A68CF4-28D0-D62C-1CD5-25F03B89C056}"/>
              </a:ext>
            </a:extLst>
          </p:cNvPr>
          <p:cNvSpPr/>
          <p:nvPr/>
        </p:nvSpPr>
        <p:spPr>
          <a:xfrm>
            <a:off x="1026276" y="672205"/>
            <a:ext cx="10018713" cy="7188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JUMLAH TENAGA NON ASN YANG BELUM TERANGKAT /LULUS PPPK TAHUN 2024 (DARI HASIL PENDATAAN YG MEMENUHI SYARAT)</a:t>
            </a:r>
            <a:endParaRPr lang="en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6FE9F1-7D08-7127-17CE-1E1B89CAA33D}"/>
              </a:ext>
            </a:extLst>
          </p:cNvPr>
          <p:cNvSpPr/>
          <p:nvPr/>
        </p:nvSpPr>
        <p:spPr>
          <a:xfrm>
            <a:off x="276340" y="2850708"/>
            <a:ext cx="2415941" cy="1695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SISA TENAGA NON ASN YANG BELUM TERANGKAT MENJADI PPPK TAHUN 2024</a:t>
            </a:r>
          </a:p>
          <a:p>
            <a:pPr algn="ctr"/>
            <a:r>
              <a:rPr lang="en-US" dirty="0"/>
              <a:t>559 orang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jmh</a:t>
            </a:r>
            <a:r>
              <a:rPr lang="en-US" dirty="0"/>
              <a:t> 1.174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terdata</a:t>
            </a:r>
            <a:r>
              <a:rPr lang="en-US" dirty="0"/>
              <a:t>)</a:t>
            </a:r>
            <a:endParaRPr lang="en-ID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190EFA4-E5CA-D50C-181B-E6BAEAFA1192}"/>
              </a:ext>
            </a:extLst>
          </p:cNvPr>
          <p:cNvCxnSpPr>
            <a:cxnSpLocks/>
          </p:cNvCxnSpPr>
          <p:nvPr/>
        </p:nvCxnSpPr>
        <p:spPr>
          <a:xfrm flipV="1">
            <a:off x="2734341" y="2718015"/>
            <a:ext cx="884981" cy="96702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05E71E3-5188-06A7-5187-D6C7432CDA74}"/>
              </a:ext>
            </a:extLst>
          </p:cNvPr>
          <p:cNvSpPr/>
          <p:nvPr/>
        </p:nvSpPr>
        <p:spPr>
          <a:xfrm>
            <a:off x="3718800" y="2096380"/>
            <a:ext cx="5743891" cy="101982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Guru : 1 orang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(Dari 485 orang Database BKN)</a:t>
            </a:r>
            <a:endParaRPr lang="en-ID" sz="24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EFA6067-D8FF-5470-FB10-1913486AF540}"/>
              </a:ext>
            </a:extLst>
          </p:cNvPr>
          <p:cNvCxnSpPr>
            <a:cxnSpLocks/>
          </p:cNvCxnSpPr>
          <p:nvPr/>
        </p:nvCxnSpPr>
        <p:spPr>
          <a:xfrm>
            <a:off x="2717776" y="3712229"/>
            <a:ext cx="1193824" cy="136777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34BA077-9D90-C6C6-ED76-11AB0F3E042D}"/>
              </a:ext>
            </a:extLst>
          </p:cNvPr>
          <p:cNvSpPr/>
          <p:nvPr/>
        </p:nvSpPr>
        <p:spPr>
          <a:xfrm>
            <a:off x="3718800" y="5151121"/>
            <a:ext cx="5734612" cy="10206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Kesehatan : 9 Orang</a:t>
            </a:r>
          </a:p>
          <a:p>
            <a:pPr algn="ctr"/>
            <a:r>
              <a:rPr lang="it-IT" sz="2400" b="1" dirty="0">
                <a:solidFill>
                  <a:schemeClr val="tx1"/>
                </a:solidFill>
              </a:rPr>
              <a:t>(Dari 68 orang Database BKN)</a:t>
            </a:r>
            <a:endParaRPr lang="en-ID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4996B64-B7A6-EB8A-1E40-9025DEE1836C}"/>
              </a:ext>
            </a:extLst>
          </p:cNvPr>
          <p:cNvSpPr/>
          <p:nvPr/>
        </p:nvSpPr>
        <p:spPr>
          <a:xfrm>
            <a:off x="3718800" y="3597998"/>
            <a:ext cx="5734612" cy="10890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Tenaga Admin/Teknis </a:t>
            </a:r>
            <a:r>
              <a:rPr lang="en-US" sz="2400" b="1" dirty="0" err="1">
                <a:solidFill>
                  <a:schemeClr val="tx1"/>
                </a:solidFill>
              </a:rPr>
              <a:t>Lainnya</a:t>
            </a:r>
            <a:r>
              <a:rPr lang="en-US" sz="2400" b="1" dirty="0">
                <a:solidFill>
                  <a:schemeClr val="tx1"/>
                </a:solidFill>
              </a:rPr>
              <a:t> : 549 Orang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(Dari 621 org Database BKN)</a:t>
            </a:r>
          </a:p>
        </p:txBody>
      </p:sp>
      <p:pic>
        <p:nvPicPr>
          <p:cNvPr id="10244" name="Picture 4" descr="Animasi Gerak SWF, tukang ledeng, cdr, anak, tangan png | PNGWing">
            <a:extLst>
              <a:ext uri="{FF2B5EF4-FFF2-40B4-BE49-F238E27FC236}">
                <a16:creationId xmlns:a16="http://schemas.microsoft.com/office/drawing/2014/main" id="{5FF37D06-57F8-9A39-77B5-1EC1EDB02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49" y="2076303"/>
            <a:ext cx="2281187" cy="4095490"/>
          </a:xfrm>
          <a:prstGeom prst="rect">
            <a:avLst/>
          </a:prstGeom>
          <a:solidFill>
            <a:srgbClr val="92D050">
              <a:alpha val="90000"/>
            </a:srgbClr>
          </a:solidFill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9EB0586-27D0-E022-3C43-34898BA8D9F2}"/>
              </a:ext>
            </a:extLst>
          </p:cNvPr>
          <p:cNvCxnSpPr>
            <a:cxnSpLocks/>
          </p:cNvCxnSpPr>
          <p:nvPr/>
        </p:nvCxnSpPr>
        <p:spPr>
          <a:xfrm>
            <a:off x="2717776" y="3698633"/>
            <a:ext cx="901546" cy="40074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755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64FD9A-5844-01EA-E470-AFD275527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EAFA7E-55E0-FCAF-1C76-7C40B23133FB}"/>
              </a:ext>
            </a:extLst>
          </p:cNvPr>
          <p:cNvSpPr/>
          <p:nvPr/>
        </p:nvSpPr>
        <p:spPr>
          <a:xfrm>
            <a:off x="4511037" y="1676400"/>
            <a:ext cx="7324825" cy="90477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RENCANA PENGADAAN PPPK TAHUN 2024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(</a:t>
            </a:r>
            <a:r>
              <a:rPr lang="en-US" sz="2800" b="1" dirty="0" err="1">
                <a:solidFill>
                  <a:schemeClr val="tx1"/>
                </a:solidFill>
              </a:rPr>
              <a:t>Diusulkan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tenaga</a:t>
            </a:r>
            <a:r>
              <a:rPr lang="en-US" sz="2800" b="1" dirty="0">
                <a:solidFill>
                  <a:schemeClr val="tx1"/>
                </a:solidFill>
              </a:rPr>
              <a:t> non ASN Database)</a:t>
            </a:r>
            <a:endParaRPr lang="en-ID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E5C64C-94A9-602B-D412-D541F00845D6}"/>
              </a:ext>
            </a:extLst>
          </p:cNvPr>
          <p:cNvSpPr/>
          <p:nvPr/>
        </p:nvSpPr>
        <p:spPr>
          <a:xfrm>
            <a:off x="4689105" y="3221256"/>
            <a:ext cx="6933935" cy="2356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0238" algn="just" defTabSz="447675"/>
            <a:r>
              <a:rPr lang="en-US" sz="2400" dirty="0"/>
              <a:t>Tenaga </a:t>
            </a:r>
            <a:r>
              <a:rPr lang="en-US" sz="2400" dirty="0" err="1"/>
              <a:t>Pendidik</a:t>
            </a:r>
            <a:r>
              <a:rPr lang="en-US" sz="2400" dirty="0"/>
              <a:t>/Guru	:	100	</a:t>
            </a:r>
            <a:r>
              <a:rPr lang="en-US" sz="2400" dirty="0" err="1"/>
              <a:t>Formasi</a:t>
            </a:r>
            <a:r>
              <a:rPr lang="en-US" sz="2400" dirty="0"/>
              <a:t>           </a:t>
            </a:r>
          </a:p>
          <a:p>
            <a:pPr marL="630238" algn="just" defTabSz="447675"/>
            <a:r>
              <a:rPr lang="en-US" sz="2400" dirty="0"/>
              <a:t>Tenaga Kesehatan		:	   11	</a:t>
            </a:r>
            <a:r>
              <a:rPr lang="en-US" sz="2400" dirty="0" err="1"/>
              <a:t>Formasi</a:t>
            </a:r>
            <a:endParaRPr lang="en-US" sz="2400" dirty="0"/>
          </a:p>
          <a:p>
            <a:pPr marL="630238" algn="just" defTabSz="447675"/>
            <a:r>
              <a:rPr lang="en-US" sz="2400" dirty="0"/>
              <a:t>Tenaga Teknis			:	</a:t>
            </a:r>
            <a:r>
              <a:rPr lang="en-US" sz="2400" u="sng" dirty="0"/>
              <a:t>580	</a:t>
            </a:r>
            <a:r>
              <a:rPr lang="en-US" sz="2400" u="sng" dirty="0" err="1"/>
              <a:t>Formasi</a:t>
            </a:r>
            <a:r>
              <a:rPr lang="en-US" sz="2400" dirty="0"/>
              <a:t>  (+)</a:t>
            </a:r>
            <a:endParaRPr lang="en-ID" sz="2400" dirty="0"/>
          </a:p>
          <a:p>
            <a:pPr marL="630238" algn="just" defTabSz="447675"/>
            <a:r>
              <a:rPr lang="en-ID" sz="2400" dirty="0" err="1"/>
              <a:t>Jumlah</a:t>
            </a:r>
            <a:r>
              <a:rPr lang="en-ID" sz="2400" dirty="0"/>
              <a:t>					:	691	</a:t>
            </a:r>
            <a:r>
              <a:rPr lang="en-ID" sz="2400" dirty="0" err="1"/>
              <a:t>Formasi</a:t>
            </a:r>
            <a:endParaRPr lang="en-US" sz="2400" dirty="0"/>
          </a:p>
        </p:txBody>
      </p:sp>
      <p:pic>
        <p:nvPicPr>
          <p:cNvPr id="1028" name="Picture 4" descr="Catat! Ini Kategori Pelamar PPPK 2022 dan Cara Membuat Akun SSCASN">
            <a:extLst>
              <a:ext uri="{FF2B5EF4-FFF2-40B4-BE49-F238E27FC236}">
                <a16:creationId xmlns:a16="http://schemas.microsoft.com/office/drawing/2014/main" id="{7C7ED736-7057-1406-4AF6-B946758DC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" y="355600"/>
            <a:ext cx="4042076" cy="620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59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6C80E3B-1326-FFAA-4BF7-0552DD3F471D}"/>
              </a:ext>
            </a:extLst>
          </p:cNvPr>
          <p:cNvSpPr/>
          <p:nvPr/>
        </p:nvSpPr>
        <p:spPr>
          <a:xfrm>
            <a:off x="976310" y="166938"/>
            <a:ext cx="10018713" cy="7188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STATUS DAN KEDUDUKAN EKS THK-2 DAN TENAGA NON ASN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(BERDASARKAN  SURAT MENPAN RB RI  TGL 25 JULI 2023) </a:t>
            </a:r>
            <a:endParaRPr lang="en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9D32BCE-7DA9-59C9-5918-7318ABDFE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101010"/>
                </a:solidFill>
                <a:effectLst/>
                <a:latin typeface="-apple-system"/>
              </a:rPr>
            </a:br>
            <a:endParaRPr kumimoji="0" lang="en-US" altLang="en-US" sz="900" b="0" i="0" u="none" strike="noStrike" cap="none" normalizeH="0" baseline="0">
              <a:ln>
                <a:noFill/>
              </a:ln>
              <a:solidFill>
                <a:srgbClr val="101010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-apple-system"/>
              </a:rPr>
              <a:t>of 2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rgbClr val="101010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E9CAD69-1BE6-3BF6-F72B-89BFC416F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0" y="885825"/>
            <a:ext cx="7185023" cy="5829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6" name="Picture 8" descr="Daftar Menteri Pendayagunaan Aparatur Negara dan Reformasi Birokrasi  Indonesia - Wikipedia bahasa Indonesia, ensiklopedia bebas">
            <a:extLst>
              <a:ext uri="{FF2B5EF4-FFF2-40B4-BE49-F238E27FC236}">
                <a16:creationId xmlns:a16="http://schemas.microsoft.com/office/drawing/2014/main" id="{4FC5B4D4-9E00-CDE9-3694-1FCC20E2C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" y="885826"/>
            <a:ext cx="3637280" cy="582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058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9413B3-F099-77CC-98AC-5A8F3ADB9241}"/>
              </a:ext>
            </a:extLst>
          </p:cNvPr>
          <p:cNvSpPr/>
          <p:nvPr/>
        </p:nvSpPr>
        <p:spPr>
          <a:xfrm>
            <a:off x="796534" y="334203"/>
            <a:ext cx="10328666" cy="134513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ARAHAN DAN JAWABAN MENPAN RB KEPADA PEJABAT PEMBINA KEPEGAWAIAN (PPK) TENTANG STATUS DAN KEDUDUKAN EKS THK-2 DAN TENAGA NON ASN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47F1943-C632-49FA-8F03-13760E1DE1F2}"/>
              </a:ext>
            </a:extLst>
          </p:cNvPr>
          <p:cNvSpPr txBox="1">
            <a:spLocks/>
          </p:cNvSpPr>
          <p:nvPr/>
        </p:nvSpPr>
        <p:spPr>
          <a:xfrm>
            <a:off x="627276" y="1911372"/>
            <a:ext cx="3399827" cy="194430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D" dirty="0"/>
              <a:t>Surat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Menpan</a:t>
            </a:r>
            <a:r>
              <a:rPr lang="en-ID" dirty="0"/>
              <a:t> RB RI  </a:t>
            </a:r>
            <a:r>
              <a:rPr lang="en-ID" dirty="0" err="1"/>
              <a:t>tgl</a:t>
            </a:r>
            <a:r>
              <a:rPr lang="en-ID" dirty="0"/>
              <a:t> 25 Juli 2023 </a:t>
            </a:r>
            <a:r>
              <a:rPr lang="en-ID" dirty="0" err="1"/>
              <a:t>Nomor</a:t>
            </a:r>
            <a:r>
              <a:rPr lang="en-ID" dirty="0"/>
              <a:t> : B/1527/M.SM.01.00/2023 Hal Status dan </a:t>
            </a:r>
            <a:r>
              <a:rPr lang="en-ID" dirty="0" err="1"/>
              <a:t>Kedudukan</a:t>
            </a:r>
            <a:r>
              <a:rPr lang="en-ID" dirty="0"/>
              <a:t> </a:t>
            </a:r>
            <a:r>
              <a:rPr lang="en-ID" dirty="0" err="1"/>
              <a:t>Eks</a:t>
            </a:r>
            <a:r>
              <a:rPr lang="en-ID" dirty="0"/>
              <a:t> THK-2 dan Tenaga Non ASN</a:t>
            </a:r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D1D0D00-BCF2-17B0-59D9-7D14C813B28C}"/>
              </a:ext>
            </a:extLst>
          </p:cNvPr>
          <p:cNvSpPr/>
          <p:nvPr/>
        </p:nvSpPr>
        <p:spPr>
          <a:xfrm>
            <a:off x="4231855" y="25614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313E41-45F1-C1F7-F9DB-9DC12E03D353}"/>
              </a:ext>
            </a:extLst>
          </p:cNvPr>
          <p:cNvSpPr/>
          <p:nvPr/>
        </p:nvSpPr>
        <p:spPr>
          <a:xfrm>
            <a:off x="5415015" y="1903671"/>
            <a:ext cx="5710185" cy="4620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  1. </a:t>
            </a:r>
            <a:r>
              <a:rPr lang="en-US" dirty="0" err="1"/>
              <a:t>Pejabat</a:t>
            </a:r>
            <a:r>
              <a:rPr lang="en-US" dirty="0"/>
              <a:t> Pembina </a:t>
            </a:r>
            <a:r>
              <a:rPr lang="en-US" dirty="0" err="1"/>
              <a:t>Kepegawaian</a:t>
            </a:r>
            <a:r>
              <a:rPr lang="en-US" dirty="0"/>
              <a:t> (PPK)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dan</a:t>
            </a:r>
            <a:endParaRPr lang="en-US" dirty="0"/>
          </a:p>
          <a:p>
            <a:pPr algn="just"/>
            <a:r>
              <a:rPr lang="en-US" dirty="0"/>
              <a:t>      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pembiayaan</a:t>
            </a:r>
            <a:endParaRPr lang="en-US" dirty="0"/>
          </a:p>
          <a:p>
            <a:pPr algn="just"/>
            <a:r>
              <a:rPr lang="en-US" dirty="0"/>
              <a:t>       </a:t>
            </a:r>
            <a:r>
              <a:rPr lang="en-US" dirty="0" err="1"/>
              <a:t>tenaga</a:t>
            </a:r>
            <a:r>
              <a:rPr lang="en-US" dirty="0"/>
              <a:t> non ASN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pendata</a:t>
            </a:r>
            <a:r>
              <a:rPr lang="en-US" dirty="0"/>
              <a:t>-</a:t>
            </a:r>
          </a:p>
          <a:p>
            <a:pPr algn="just"/>
            <a:r>
              <a:rPr lang="en-US" dirty="0"/>
              <a:t>       an  </a:t>
            </a:r>
            <a:r>
              <a:rPr lang="en-US" dirty="0" err="1"/>
              <a:t>tenaga</a:t>
            </a:r>
            <a:r>
              <a:rPr lang="en-US" dirty="0"/>
              <a:t> Non ASN </a:t>
            </a:r>
            <a:r>
              <a:rPr lang="en-US" dirty="0" err="1"/>
              <a:t>dalam</a:t>
            </a:r>
            <a:r>
              <a:rPr lang="en-US" dirty="0"/>
              <a:t> basis data BKN</a:t>
            </a:r>
          </a:p>
          <a:p>
            <a:pPr algn="just"/>
            <a:r>
              <a:rPr lang="en-US" dirty="0"/>
              <a:t>  2.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(</a:t>
            </a:r>
            <a:r>
              <a:rPr lang="en-US" dirty="0" err="1"/>
              <a:t>gaji</a:t>
            </a:r>
            <a:r>
              <a:rPr lang="en-US" dirty="0"/>
              <a:t>) </a:t>
            </a:r>
            <a:r>
              <a:rPr lang="en-US" dirty="0" err="1"/>
              <a:t>tenaga</a:t>
            </a:r>
            <a:r>
              <a:rPr lang="en-US" dirty="0"/>
              <a:t> Non</a:t>
            </a:r>
          </a:p>
          <a:p>
            <a:pPr algn="just"/>
            <a:r>
              <a:rPr lang="en-US" dirty="0"/>
              <a:t>       ASN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prinsipnya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 </a:t>
            </a:r>
            <a:r>
              <a:rPr lang="en-US" dirty="0" err="1"/>
              <a:t>mengurangi</a:t>
            </a:r>
            <a:endParaRPr lang="en-US" dirty="0"/>
          </a:p>
          <a:p>
            <a:pPr algn="just"/>
            <a:r>
              <a:rPr lang="en-US" dirty="0"/>
              <a:t>       </a:t>
            </a:r>
            <a:r>
              <a:rPr lang="en-US" dirty="0" err="1"/>
              <a:t>pendapatan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Non ASN </a:t>
            </a:r>
          </a:p>
          <a:p>
            <a:pPr algn="just"/>
            <a:r>
              <a:rPr lang="en-US" dirty="0"/>
              <a:t>      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 algn="just"/>
            <a:r>
              <a:rPr lang="en-US" dirty="0"/>
              <a:t>.3.  </a:t>
            </a:r>
            <a:r>
              <a:rPr lang="en-US" dirty="0" err="1"/>
              <a:t>Pejabat</a:t>
            </a:r>
            <a:r>
              <a:rPr lang="en-US" dirty="0"/>
              <a:t> Pembina </a:t>
            </a:r>
            <a:r>
              <a:rPr lang="en-US" dirty="0" err="1"/>
              <a:t>Kepegawaian</a:t>
            </a:r>
            <a:r>
              <a:rPr lang="en-US" dirty="0"/>
              <a:t> (PPK)/</a:t>
            </a:r>
            <a:r>
              <a:rPr lang="en-US" dirty="0" err="1"/>
              <a:t>Walikota</a:t>
            </a:r>
            <a:r>
              <a:rPr lang="en-US" dirty="0"/>
              <a:t> </a:t>
            </a:r>
            <a:r>
              <a:rPr lang="en-US" dirty="0" err="1"/>
              <a:t>dan</a:t>
            </a:r>
            <a:endParaRPr lang="en-US" dirty="0"/>
          </a:p>
          <a:p>
            <a:pPr algn="just"/>
            <a:r>
              <a:rPr lang="en-US" dirty="0"/>
              <a:t>       </a:t>
            </a:r>
            <a:r>
              <a:rPr lang="en-US" dirty="0" err="1"/>
              <a:t>pejabat</a:t>
            </a:r>
            <a:r>
              <a:rPr lang="en-US" dirty="0"/>
              <a:t> lain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mengangkat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Non-PNS</a:t>
            </a:r>
          </a:p>
          <a:p>
            <a:pPr algn="just"/>
            <a:r>
              <a:rPr lang="en-US" dirty="0"/>
              <a:t>       </a:t>
            </a:r>
            <a:r>
              <a:rPr lang="en-US" dirty="0" err="1"/>
              <a:t>dan</a:t>
            </a:r>
            <a:r>
              <a:rPr lang="en-US" dirty="0"/>
              <a:t> /</a:t>
            </a:r>
            <a:r>
              <a:rPr lang="en-US" dirty="0" err="1"/>
              <a:t>atau</a:t>
            </a:r>
            <a:r>
              <a:rPr lang="en-US" dirty="0"/>
              <a:t> non –PPPK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 ASN </a:t>
            </a:r>
            <a:r>
              <a:rPr lang="en-US" dirty="0" err="1"/>
              <a:t>atau</a:t>
            </a:r>
            <a:endParaRPr lang="en-US" dirty="0"/>
          </a:p>
          <a:p>
            <a:pPr algn="just"/>
            <a:r>
              <a:rPr lang="en-US" dirty="0"/>
              <a:t>       </a:t>
            </a:r>
            <a:r>
              <a:rPr lang="en-US" dirty="0" err="1"/>
              <a:t>tenaga</a:t>
            </a:r>
            <a:r>
              <a:rPr lang="en-US" dirty="0"/>
              <a:t> non ASN </a:t>
            </a:r>
            <a:r>
              <a:rPr lang="en-US" dirty="0" err="1"/>
              <a:t>lainnya</a:t>
            </a:r>
            <a:endParaRPr lang="en-US" dirty="0"/>
          </a:p>
          <a:p>
            <a:pPr algn="just"/>
            <a:r>
              <a:rPr lang="en-US" dirty="0"/>
              <a:t> 4.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ASN di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Instansi</a:t>
            </a:r>
            <a:endParaRPr lang="en-US" dirty="0"/>
          </a:p>
          <a:p>
            <a:pPr algn="just"/>
            <a:r>
              <a:rPr lang="en-US" dirty="0"/>
              <a:t>      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formasi</a:t>
            </a:r>
            <a:endParaRPr lang="en-US" dirty="0"/>
          </a:p>
          <a:p>
            <a:pPr algn="just"/>
            <a:r>
              <a:rPr lang="en-US" dirty="0"/>
              <a:t>      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r>
              <a:rPr lang="en-US" dirty="0"/>
              <a:t> </a:t>
            </a:r>
          </a:p>
        </p:txBody>
      </p:sp>
      <p:pic>
        <p:nvPicPr>
          <p:cNvPr id="4098" name="Picture 2" descr="HumbangHasundutankab.go.id - MenPAN-RB Minta Pemda Pakai Zoom Bahas  Birokrasi Tanpa Kirim Utusan ke Jakarta">
            <a:extLst>
              <a:ext uri="{FF2B5EF4-FFF2-40B4-BE49-F238E27FC236}">
                <a16:creationId xmlns:a16="http://schemas.microsoft.com/office/drawing/2014/main" id="{36BE811F-8701-0BD1-30FF-B2DA24513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" y="4053840"/>
            <a:ext cx="3305743" cy="246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628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BB8557-E57B-4526-D0A3-84376BF01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8937246-C93F-2AE9-B88F-AB541422438B}"/>
              </a:ext>
            </a:extLst>
          </p:cNvPr>
          <p:cNvSpPr/>
          <p:nvPr/>
        </p:nvSpPr>
        <p:spPr>
          <a:xfrm>
            <a:off x="1463040" y="720283"/>
            <a:ext cx="9662160" cy="13451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KETENTUAN PELAMAR PPPK TAHAP – II  TAHUN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C18880-CD89-6A30-136F-22B37C03660C}"/>
              </a:ext>
            </a:extLst>
          </p:cNvPr>
          <p:cNvSpPr/>
          <p:nvPr/>
        </p:nvSpPr>
        <p:spPr>
          <a:xfrm>
            <a:off x="1463041" y="2387600"/>
            <a:ext cx="9662160" cy="34137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 indent="-355600" algn="just">
              <a:tabLst>
                <a:tab pos="447675" algn="l"/>
              </a:tabLst>
            </a:pPr>
            <a:r>
              <a:rPr lang="en-US" sz="2400" dirty="0"/>
              <a:t>1. 	</a:t>
            </a:r>
            <a:r>
              <a:rPr lang="en-US" sz="2400" dirty="0" err="1"/>
              <a:t>Memiliki</a:t>
            </a:r>
            <a:r>
              <a:rPr lang="en-US" sz="2400" dirty="0"/>
              <a:t> Ijazah minimal SD </a:t>
            </a:r>
            <a:r>
              <a:rPr lang="en-US" sz="2400" dirty="0" err="1"/>
              <a:t>Sederajat</a:t>
            </a:r>
            <a:endParaRPr lang="en-US" sz="2400" dirty="0"/>
          </a:p>
          <a:p>
            <a:pPr marL="447675" indent="-355600" algn="just">
              <a:tabLst>
                <a:tab pos="447675" algn="l"/>
              </a:tabLst>
            </a:pPr>
            <a:r>
              <a:rPr lang="en-US" sz="2400" dirty="0"/>
              <a:t>2. 	</a:t>
            </a:r>
            <a:r>
              <a:rPr lang="en-US" sz="2400" dirty="0" err="1"/>
              <a:t>Berusia</a:t>
            </a:r>
            <a:r>
              <a:rPr lang="en-US" sz="2400" dirty="0"/>
              <a:t> minimal 20 </a:t>
            </a:r>
            <a:r>
              <a:rPr lang="en-US" sz="2400" dirty="0" err="1"/>
              <a:t>Tahun</a:t>
            </a:r>
            <a:r>
              <a:rPr lang="en-US" sz="2400" dirty="0"/>
              <a:t> dan </a:t>
            </a:r>
            <a:r>
              <a:rPr lang="en-US" sz="2400" dirty="0" err="1"/>
              <a:t>Maksimal</a:t>
            </a:r>
            <a:r>
              <a:rPr lang="en-US" sz="2400" dirty="0"/>
              <a:t> 56 </a:t>
            </a:r>
            <a:r>
              <a:rPr lang="en-US" sz="2400" dirty="0" err="1"/>
              <a:t>Tahun</a:t>
            </a:r>
            <a:endParaRPr lang="en-US" sz="2400" dirty="0"/>
          </a:p>
          <a:p>
            <a:pPr marL="447675" indent="-355600" algn="just">
              <a:tabLst>
                <a:tab pos="447675" algn="l"/>
              </a:tabLst>
            </a:pPr>
            <a:r>
              <a:rPr lang="en-US" sz="2400" dirty="0"/>
              <a:t>3. 	Telah </a:t>
            </a:r>
            <a:r>
              <a:rPr lang="en-US" sz="2400" dirty="0" err="1"/>
              <a:t>bekerja</a:t>
            </a:r>
            <a:r>
              <a:rPr lang="en-US" sz="2400" dirty="0"/>
              <a:t> pada </a:t>
            </a:r>
            <a:r>
              <a:rPr lang="en-US" sz="2400" dirty="0" err="1"/>
              <a:t>Instansi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Kota Tarakan </a:t>
            </a:r>
            <a:r>
              <a:rPr lang="en-US" sz="2400" dirty="0" err="1"/>
              <a:t>sekurang-kurangnya</a:t>
            </a:r>
            <a:r>
              <a:rPr lang="en-US" sz="2400" dirty="0"/>
              <a:t> 2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menerus</a:t>
            </a:r>
            <a:endParaRPr lang="en-US" sz="2400" dirty="0"/>
          </a:p>
          <a:p>
            <a:pPr marL="447675" indent="-355600" algn="just">
              <a:tabLst>
                <a:tab pos="447675" algn="l"/>
              </a:tabLst>
            </a:pPr>
            <a:r>
              <a:rPr lang="en-US" sz="2400" dirty="0"/>
              <a:t>4. </a:t>
            </a:r>
            <a:r>
              <a:rPr lang="en-US" sz="2400" dirty="0" err="1"/>
              <a:t>Pembayaran</a:t>
            </a:r>
            <a:r>
              <a:rPr lang="en-US" sz="2400" dirty="0"/>
              <a:t> </a:t>
            </a:r>
            <a:r>
              <a:rPr lang="en-US" sz="2400" dirty="0" err="1"/>
              <a:t>Gaji</a:t>
            </a:r>
            <a:r>
              <a:rPr lang="en-US" sz="2400" dirty="0"/>
              <a:t>/Honor </a:t>
            </a:r>
            <a:r>
              <a:rPr lang="en-US" sz="2400" dirty="0" err="1"/>
              <a:t>bersumber</a:t>
            </a:r>
            <a:r>
              <a:rPr lang="en-US" sz="2400" dirty="0"/>
              <a:t> pada APBD/APBN dan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4897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B9D088-65CE-4A76-D036-DB64B517BC20}"/>
              </a:ext>
            </a:extLst>
          </p:cNvPr>
          <p:cNvSpPr/>
          <p:nvPr/>
        </p:nvSpPr>
        <p:spPr>
          <a:xfrm>
            <a:off x="809056" y="325121"/>
            <a:ext cx="7064943" cy="1148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TENAGA NON ASN KATEGORI I DAN II</a:t>
            </a:r>
          </a:p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Tahun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Anggaran</a:t>
            </a:r>
            <a:r>
              <a:rPr lang="en-US" sz="2400" b="1" dirty="0">
                <a:solidFill>
                  <a:schemeClr val="tx1"/>
                </a:solidFill>
              </a:rPr>
              <a:t> 2024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Per November 2024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AA56AD2-C713-0E7E-025F-28FEDACF332C}"/>
              </a:ext>
            </a:extLst>
          </p:cNvPr>
          <p:cNvSpPr txBox="1">
            <a:spLocks/>
          </p:cNvSpPr>
          <p:nvPr/>
        </p:nvSpPr>
        <p:spPr>
          <a:xfrm>
            <a:off x="809056" y="1727199"/>
            <a:ext cx="7064943" cy="480568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AutoNum type="arabicPeriod"/>
            </a:pPr>
            <a:r>
              <a:rPr lang="en-US" b="1" dirty="0" err="1"/>
              <a:t>Jumlah</a:t>
            </a:r>
            <a:r>
              <a:rPr lang="en-US" b="1" dirty="0"/>
              <a:t> Non ASN </a:t>
            </a:r>
            <a:r>
              <a:rPr lang="en-US" b="1" dirty="0" err="1"/>
              <a:t>dikelola</a:t>
            </a:r>
            <a:r>
              <a:rPr lang="en-US" b="1" dirty="0"/>
              <a:t> BKPSDM :      231 orang</a:t>
            </a:r>
          </a:p>
          <a:p>
            <a:pPr marL="0" indent="0">
              <a:buNone/>
            </a:pPr>
            <a:r>
              <a:rPr lang="en-US" b="1" dirty="0"/>
              <a:t>           ( 23 </a:t>
            </a:r>
            <a:r>
              <a:rPr lang="en-US" b="1" dirty="0" err="1"/>
              <a:t>Perangkat</a:t>
            </a:r>
            <a:r>
              <a:rPr lang="en-US" b="1" dirty="0"/>
              <a:t> Daerah)</a:t>
            </a:r>
          </a:p>
          <a:p>
            <a:pPr marL="457200" indent="-457200">
              <a:buAutoNum type="arabicPeriod" startAt="2"/>
            </a:pPr>
            <a:r>
              <a:rPr lang="en-US" b="1" dirty="0" err="1"/>
              <a:t>Jumlah</a:t>
            </a:r>
            <a:r>
              <a:rPr lang="en-US" b="1" dirty="0"/>
              <a:t> Non ASN </a:t>
            </a:r>
            <a:r>
              <a:rPr lang="en-US" b="1" dirty="0" err="1"/>
              <a:t>diluar</a:t>
            </a:r>
            <a:r>
              <a:rPr lang="en-US" b="1" dirty="0"/>
              <a:t> BKPSDM       :   842 orang</a:t>
            </a:r>
          </a:p>
          <a:p>
            <a:pPr marL="0" indent="0">
              <a:buNone/>
            </a:pPr>
            <a:r>
              <a:rPr lang="en-US" b="1" dirty="0"/>
              <a:t>            (7 </a:t>
            </a:r>
            <a:r>
              <a:rPr lang="en-US" b="1" dirty="0" err="1"/>
              <a:t>perangkat</a:t>
            </a:r>
            <a:r>
              <a:rPr lang="en-US" b="1" dirty="0"/>
              <a:t> </a:t>
            </a:r>
            <a:r>
              <a:rPr lang="en-US" b="1" dirty="0" err="1"/>
              <a:t>daerah</a:t>
            </a:r>
            <a:r>
              <a:rPr lang="en-US" b="1" dirty="0"/>
              <a:t> + RSUKT) </a:t>
            </a:r>
            <a:r>
              <a:rPr lang="en-US" b="1" dirty="0" err="1"/>
              <a:t>terdiri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:</a:t>
            </a:r>
          </a:p>
          <a:p>
            <a:pPr marL="0" indent="0">
              <a:buNone/>
            </a:pPr>
            <a:r>
              <a:rPr lang="en-US" b="1" dirty="0"/>
              <a:t>        	a. </a:t>
            </a:r>
            <a:r>
              <a:rPr lang="en-US" b="1" dirty="0" err="1"/>
              <a:t>Satpol</a:t>
            </a:r>
            <a:r>
              <a:rPr lang="en-US" b="1" dirty="0"/>
              <a:t> PP dan PMK              : 11 orang</a:t>
            </a:r>
          </a:p>
          <a:p>
            <a:pPr marL="0" indent="0">
              <a:buNone/>
            </a:pPr>
            <a:r>
              <a:rPr lang="en-US" b="1" dirty="0"/>
              <a:t>        	b. DLH                                             : 252 orang</a:t>
            </a:r>
          </a:p>
          <a:p>
            <a:pPr marL="0" indent="0">
              <a:buNone/>
            </a:pPr>
            <a:r>
              <a:rPr lang="en-US" b="1" dirty="0"/>
              <a:t>        	c. </a:t>
            </a:r>
            <a:r>
              <a:rPr lang="en-US" b="1" dirty="0" err="1"/>
              <a:t>Dinkes</a:t>
            </a:r>
            <a:r>
              <a:rPr lang="en-US" b="1" dirty="0"/>
              <a:t>                                         : 85 orang</a:t>
            </a:r>
          </a:p>
          <a:p>
            <a:pPr marL="0" indent="0">
              <a:buNone/>
            </a:pPr>
            <a:r>
              <a:rPr lang="en-US" b="1" dirty="0"/>
              <a:t>       	d. </a:t>
            </a:r>
            <a:r>
              <a:rPr lang="en-US" b="1" dirty="0" err="1"/>
              <a:t>Disdik</a:t>
            </a:r>
            <a:r>
              <a:rPr lang="en-US" b="1" dirty="0"/>
              <a:t>                                          : 441 orang</a:t>
            </a:r>
          </a:p>
          <a:p>
            <a:pPr marL="0" indent="0">
              <a:buNone/>
            </a:pPr>
            <a:r>
              <a:rPr lang="en-US" b="1" dirty="0"/>
              <a:t>        	e. BPBD                                           : 3 orang</a:t>
            </a:r>
          </a:p>
          <a:p>
            <a:pPr marL="0" indent="0">
              <a:buNone/>
            </a:pPr>
            <a:r>
              <a:rPr lang="en-US" b="1" dirty="0"/>
              <a:t>        	f. DPUPR                                         : 14 orang</a:t>
            </a:r>
          </a:p>
          <a:p>
            <a:pPr marL="0" indent="0">
              <a:buNone/>
            </a:pPr>
            <a:r>
              <a:rPr lang="en-US" b="1" dirty="0"/>
              <a:t>         	g. DPRKPP                                     : 12 orang</a:t>
            </a:r>
          </a:p>
          <a:p>
            <a:pPr marL="0" indent="0">
              <a:buNone/>
            </a:pPr>
            <a:r>
              <a:rPr lang="en-US" b="1" dirty="0"/>
              <a:t>         	h. RSUKT                                        : 24 orang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3.</a:t>
            </a:r>
            <a:r>
              <a:rPr lang="en-US" b="1" dirty="0"/>
              <a:t>     	</a:t>
            </a:r>
            <a:r>
              <a:rPr lang="en-US" b="1" dirty="0" err="1"/>
              <a:t>Jumlah</a:t>
            </a:r>
            <a:r>
              <a:rPr lang="en-US" b="1" dirty="0"/>
              <a:t> Sisa Non ASN Database di BKN      : 559 orang</a:t>
            </a:r>
          </a:p>
          <a:p>
            <a:pPr marL="0" indent="0">
              <a:buNone/>
            </a:pPr>
            <a:r>
              <a:rPr lang="en-US" b="1" dirty="0"/>
              <a:t>          </a:t>
            </a:r>
          </a:p>
        </p:txBody>
      </p:sp>
      <p:pic>
        <p:nvPicPr>
          <p:cNvPr id="5132" name="Picture 12" descr="Digambar Tangan Kartun Anak Laki Laki Tanda Tanya Ilustrasi Gratis, Boy  Clipart, Bingung, Masalah Berpikir PNG Transparan Clipart dan File PSD  untuk Unduh Gratis">
            <a:extLst>
              <a:ext uri="{FF2B5EF4-FFF2-40B4-BE49-F238E27FC236}">
                <a16:creationId xmlns:a16="http://schemas.microsoft.com/office/drawing/2014/main" id="{0FE603BE-D770-1CCC-1397-17893C99E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360" y="294640"/>
            <a:ext cx="3627120" cy="623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374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A47CF6F-27C2-43F3-AF69-E3D576363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9EB00CB-5B69-438D-944F-2E0382BA0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D931D9D-4C35-4CDF-BFF0-03DD03881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26D9B8E3-CFAB-4428-9D62-576BF978EB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019DFF8-C5AB-45D0-8A70-627BFEF9A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E548346E-CCE3-4C53-B753-ABF3C098B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19E6868-EA25-4961-B0E5-EF4F9DD20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D9F449F6-2D4B-4A7F-9CCE-B7FB341FE6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12" b="1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2A2366C-96BE-4587-BABC-529047265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557" y="3336063"/>
            <a:ext cx="7055369" cy="2286139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EAE97F-95F3-4285-8D75-620E22AF2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8986" y="3771976"/>
            <a:ext cx="6672838" cy="1021405"/>
          </a:xfrm>
          <a:solidFill>
            <a:srgbClr val="FF9999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TERIMA KASIH</a:t>
            </a:r>
          </a:p>
        </p:txBody>
      </p:sp>
      <p:pic>
        <p:nvPicPr>
          <p:cNvPr id="6146" name="Picture 2" descr="7 Ungkapan Dalam Bahasa Jepang Untuk Mengungkapkan Rasa Terima Kasih Kamu |  Berita Jepang Japanesestation.com">
            <a:extLst>
              <a:ext uri="{FF2B5EF4-FFF2-40B4-BE49-F238E27FC236}">
                <a16:creationId xmlns:a16="http://schemas.microsoft.com/office/drawing/2014/main" id="{08B57C0B-2F24-0845-121D-7881DBE6A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5" y="1606757"/>
            <a:ext cx="2584370" cy="171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869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>
            <a:extLst>
              <a:ext uri="{FF2B5EF4-FFF2-40B4-BE49-F238E27FC236}">
                <a16:creationId xmlns:a16="http://schemas.microsoft.com/office/drawing/2014/main" id="{0A47CF6F-27C2-43F3-AF69-E3D576363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39EB00CB-5B69-438D-944F-2E0382BA0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6D931D9D-4C35-4CDF-BFF0-03DD03881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5" name="Freeform 9">
              <a:extLst>
                <a:ext uri="{FF2B5EF4-FFF2-40B4-BE49-F238E27FC236}">
                  <a16:creationId xmlns:a16="http://schemas.microsoft.com/office/drawing/2014/main" id="{26D9B8E3-CFAB-4428-9D62-576BF978EB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6" name="Freeform 10">
              <a:extLst>
                <a:ext uri="{FF2B5EF4-FFF2-40B4-BE49-F238E27FC236}">
                  <a16:creationId xmlns:a16="http://schemas.microsoft.com/office/drawing/2014/main" id="{F019DFF8-C5AB-45D0-8A70-627BFEF9A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7" name="Freeform 11">
              <a:extLst>
                <a:ext uri="{FF2B5EF4-FFF2-40B4-BE49-F238E27FC236}">
                  <a16:creationId xmlns:a16="http://schemas.microsoft.com/office/drawing/2014/main" id="{E548346E-CCE3-4C53-B753-ABF3C098B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8" name="Freeform 12">
              <a:extLst>
                <a:ext uri="{FF2B5EF4-FFF2-40B4-BE49-F238E27FC236}">
                  <a16:creationId xmlns:a16="http://schemas.microsoft.com/office/drawing/2014/main" id="{C19E6868-EA25-4961-B0E5-EF4F9DD20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4FEB7930-F0D6-4044-8BA9-D730103DB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D37B8A0-A486-4042-834D-0C08DD3B4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836718" y="0"/>
            <a:ext cx="2611581" cy="6858000"/>
            <a:chOff x="2836718" y="0"/>
            <a:chExt cx="2611581" cy="6858000"/>
          </a:xfrm>
        </p:grpSpPr>
        <p:sp useBgFill="1">
          <p:nvSpPr>
            <p:cNvPr id="83" name="Rectangle 19">
              <a:extLst>
                <a:ext uri="{FF2B5EF4-FFF2-40B4-BE49-F238E27FC236}">
                  <a16:creationId xmlns:a16="http://schemas.microsoft.com/office/drawing/2014/main" id="{D467C104-5C3F-411A-B2C4-EBFD4228D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836718" y="0"/>
              <a:ext cx="2611581" cy="2554287"/>
            </a:xfrm>
            <a:custGeom>
              <a:avLst/>
              <a:gdLst>
                <a:gd name="connsiteX0" fmla="*/ 0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0 w 2570017"/>
                <a:gd name="connsiteY4" fmla="*/ 0 h 2554287"/>
                <a:gd name="connsiteX0" fmla="*/ 904009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904009 w 2570017"/>
                <a:gd name="connsiteY4" fmla="*/ 0 h 2554287"/>
                <a:gd name="connsiteX0" fmla="*/ 644236 w 2570017"/>
                <a:gd name="connsiteY0" fmla="*/ 10391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44236 w 2570017"/>
                <a:gd name="connsiteY4" fmla="*/ 10391 h 2554287"/>
                <a:gd name="connsiteX0" fmla="*/ 633845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33845 w 2570017"/>
                <a:gd name="connsiteY4" fmla="*/ 0 h 2554287"/>
                <a:gd name="connsiteX0" fmla="*/ 675409 w 2611581"/>
                <a:gd name="connsiteY0" fmla="*/ 0 h 2554287"/>
                <a:gd name="connsiteX1" fmla="*/ 2611581 w 2611581"/>
                <a:gd name="connsiteY1" fmla="*/ 0 h 2554287"/>
                <a:gd name="connsiteX2" fmla="*/ 2611581 w 2611581"/>
                <a:gd name="connsiteY2" fmla="*/ 2554287 h 2554287"/>
                <a:gd name="connsiteX3" fmla="*/ 0 w 2611581"/>
                <a:gd name="connsiteY3" fmla="*/ 2554287 h 2554287"/>
                <a:gd name="connsiteX4" fmla="*/ 675409 w 2611581"/>
                <a:gd name="connsiteY4" fmla="*/ 0 h 255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11581" h="2554287">
                  <a:moveTo>
                    <a:pt x="675409" y="0"/>
                  </a:moveTo>
                  <a:lnTo>
                    <a:pt x="2611581" y="0"/>
                  </a:lnTo>
                  <a:lnTo>
                    <a:pt x="2611581" y="2554287"/>
                  </a:lnTo>
                  <a:lnTo>
                    <a:pt x="0" y="2554287"/>
                  </a:lnTo>
                  <a:lnTo>
                    <a:pt x="675409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84" name="Rectangle 20">
              <a:extLst>
                <a:ext uri="{FF2B5EF4-FFF2-40B4-BE49-F238E27FC236}">
                  <a16:creationId xmlns:a16="http://schemas.microsoft.com/office/drawing/2014/main" id="{6B04D505-A84F-4973-9090-0F1ACF7ABD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836718" y="2554287"/>
              <a:ext cx="2611581" cy="4303713"/>
            </a:xfrm>
            <a:custGeom>
              <a:avLst/>
              <a:gdLst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0 w 2611581"/>
                <a:gd name="connsiteY3" fmla="*/ 4303713 h 4303713"/>
                <a:gd name="connsiteX4" fmla="*/ 0 w 2611581"/>
                <a:gd name="connsiteY4" fmla="*/ 0 h 4303713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693718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963882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213264 w 2611581"/>
                <a:gd name="connsiteY3" fmla="*/ 4293322 h 4303713"/>
                <a:gd name="connsiteX4" fmla="*/ 0 w 2611581"/>
                <a:gd name="connsiteY4" fmla="*/ 0 h 4303713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171701 w 2611581"/>
                <a:gd name="connsiteY3" fmla="*/ 3638695 h 4303713"/>
                <a:gd name="connsiteX4" fmla="*/ 0 w 2611581"/>
                <a:gd name="connsiteY4" fmla="*/ 0 h 4303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11581" h="4303713">
                  <a:moveTo>
                    <a:pt x="0" y="0"/>
                  </a:moveTo>
                  <a:lnTo>
                    <a:pt x="2611581" y="0"/>
                  </a:lnTo>
                  <a:lnTo>
                    <a:pt x="2611581" y="4303713"/>
                  </a:lnTo>
                  <a:lnTo>
                    <a:pt x="2171701" y="3638695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945CE9A4-4A26-4B57-A688-E6D3A8498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0" y="-4763"/>
            <a:ext cx="5014912" cy="6862763"/>
            <a:chOff x="2928938" y="-4763"/>
            <a:chExt cx="5014912" cy="6862763"/>
          </a:xfrm>
        </p:grpSpPr>
        <p:sp>
          <p:nvSpPr>
            <p:cNvPr id="87" name="Freeform 6">
              <a:extLst>
                <a:ext uri="{FF2B5EF4-FFF2-40B4-BE49-F238E27FC236}">
                  <a16:creationId xmlns:a16="http://schemas.microsoft.com/office/drawing/2014/main" id="{1FA9CDC9-B659-42F5-9DA2-70B1A3945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8" name="Freeform 7">
              <a:extLst>
                <a:ext uri="{FF2B5EF4-FFF2-40B4-BE49-F238E27FC236}">
                  <a16:creationId xmlns:a16="http://schemas.microsoft.com/office/drawing/2014/main" id="{C007AF8D-D1A5-4CAC-AE7B-D2A3E72B87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89" name="Freeform 9">
              <a:extLst>
                <a:ext uri="{FF2B5EF4-FFF2-40B4-BE49-F238E27FC236}">
                  <a16:creationId xmlns:a16="http://schemas.microsoft.com/office/drawing/2014/main" id="{096A8434-7327-4C0E-BAAF-F4D86BBDF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90" name="Freeform 10">
              <a:extLst>
                <a:ext uri="{FF2B5EF4-FFF2-40B4-BE49-F238E27FC236}">
                  <a16:creationId xmlns:a16="http://schemas.microsoft.com/office/drawing/2014/main" id="{602C7E10-50F7-489D-8249-9ECB0B45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1" name="Freeform 11">
              <a:extLst>
                <a:ext uri="{FF2B5EF4-FFF2-40B4-BE49-F238E27FC236}">
                  <a16:creationId xmlns:a16="http://schemas.microsoft.com/office/drawing/2014/main" id="{950DCCEA-5572-4095-A960-C569CF6922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2" name="Freeform 12">
              <a:extLst>
                <a:ext uri="{FF2B5EF4-FFF2-40B4-BE49-F238E27FC236}">
                  <a16:creationId xmlns:a16="http://schemas.microsoft.com/office/drawing/2014/main" id="{5CDFA5C2-7CC1-4739-B874-1ABBCDECF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9256" y="424853"/>
            <a:ext cx="5848494" cy="6435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4400" b="1" dirty="0"/>
              <a:t>Tenaga Non ASN :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F1938CB-722E-2D1D-432E-49D9B2421C3A}"/>
              </a:ext>
            </a:extLst>
          </p:cNvPr>
          <p:cNvSpPr txBox="1">
            <a:spLocks/>
          </p:cNvSpPr>
          <p:nvPr/>
        </p:nvSpPr>
        <p:spPr>
          <a:xfrm>
            <a:off x="5359256" y="1290320"/>
            <a:ext cx="5848493" cy="27498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sz="6000" b="1" dirty="0"/>
              <a:t>Tenaga </a:t>
            </a:r>
            <a:r>
              <a:rPr lang="en-US" sz="6000" b="1" dirty="0" err="1"/>
              <a:t>Kerja</a:t>
            </a:r>
            <a:r>
              <a:rPr lang="en-US" sz="6000" b="1" dirty="0"/>
              <a:t> yang </a:t>
            </a:r>
            <a:r>
              <a:rPr lang="en-US" sz="6000" b="1" dirty="0" err="1"/>
              <a:t>direkrut</a:t>
            </a:r>
            <a:r>
              <a:rPr lang="en-US" sz="6000" b="1" dirty="0"/>
              <a:t> dan </a:t>
            </a:r>
            <a:r>
              <a:rPr lang="en-US" sz="6000" b="1" dirty="0" err="1"/>
              <a:t>diangkat</a:t>
            </a:r>
            <a:r>
              <a:rPr lang="en-US" sz="6000" b="1" dirty="0"/>
              <a:t> </a:t>
            </a:r>
            <a:r>
              <a:rPr lang="en-US" sz="6000" b="1" dirty="0" err="1"/>
              <a:t>untuk</a:t>
            </a:r>
            <a:r>
              <a:rPr lang="en-US" sz="6000" b="1" dirty="0"/>
              <a:t> </a:t>
            </a:r>
            <a:r>
              <a:rPr lang="en-US" sz="6000" b="1" dirty="0" err="1"/>
              <a:t>membantu</a:t>
            </a:r>
            <a:r>
              <a:rPr lang="en-US" sz="6000" b="1" dirty="0"/>
              <a:t> ASN </a:t>
            </a:r>
            <a:r>
              <a:rPr lang="en-US" sz="6000" b="1" dirty="0" err="1"/>
              <a:t>dalam</a:t>
            </a:r>
            <a:r>
              <a:rPr lang="en-US" sz="6000" b="1" dirty="0"/>
              <a:t> </a:t>
            </a:r>
            <a:r>
              <a:rPr lang="en-US" sz="6000" b="1" dirty="0" err="1"/>
              <a:t>mendukung</a:t>
            </a:r>
            <a:r>
              <a:rPr lang="en-US" sz="6000" b="1" dirty="0"/>
              <a:t> </a:t>
            </a:r>
            <a:r>
              <a:rPr lang="en-US" sz="6000" b="1" dirty="0" err="1"/>
              <a:t>pelaksanaan</a:t>
            </a:r>
            <a:r>
              <a:rPr lang="en-US" sz="6000" b="1" dirty="0"/>
              <a:t> </a:t>
            </a:r>
            <a:r>
              <a:rPr lang="en-US" sz="6000" b="1" dirty="0" err="1"/>
              <a:t>tugas</a:t>
            </a:r>
            <a:r>
              <a:rPr lang="en-US" sz="6000" b="1" dirty="0"/>
              <a:t> </a:t>
            </a:r>
            <a:r>
              <a:rPr lang="en-US" sz="6000" b="1" dirty="0" err="1"/>
              <a:t>pemerintahan</a:t>
            </a:r>
            <a:r>
              <a:rPr lang="en-US" sz="6000" b="1" dirty="0"/>
              <a:t>, </a:t>
            </a:r>
            <a:r>
              <a:rPr lang="en-US" sz="6000" b="1" dirty="0" err="1"/>
              <a:t>pembangunan</a:t>
            </a:r>
            <a:r>
              <a:rPr lang="en-US" sz="6000" b="1" dirty="0"/>
              <a:t> dan </a:t>
            </a:r>
            <a:r>
              <a:rPr lang="en-US" sz="6000" b="1" dirty="0" err="1"/>
              <a:t>pelayanan</a:t>
            </a:r>
            <a:r>
              <a:rPr lang="en-US" sz="6000" b="1" dirty="0"/>
              <a:t> </a:t>
            </a:r>
            <a:r>
              <a:rPr lang="en-US" sz="6000" b="1" dirty="0" err="1"/>
              <a:t>publik</a:t>
            </a:r>
            <a:r>
              <a:rPr lang="en-US" sz="6000" b="1" dirty="0"/>
              <a:t> yang </a:t>
            </a:r>
            <a:r>
              <a:rPr lang="en-US" sz="6000" b="1" dirty="0" err="1"/>
              <a:t>diikat</a:t>
            </a:r>
            <a:r>
              <a:rPr lang="en-US" sz="6000" b="1" dirty="0"/>
              <a:t> </a:t>
            </a:r>
            <a:r>
              <a:rPr lang="en-US" sz="6000" b="1" dirty="0" err="1"/>
              <a:t>melalui</a:t>
            </a:r>
            <a:r>
              <a:rPr lang="en-US" sz="6000" b="1" dirty="0"/>
              <a:t> </a:t>
            </a:r>
            <a:r>
              <a:rPr lang="en-US" sz="6000" b="1" dirty="0" err="1"/>
              <a:t>Dokumen</a:t>
            </a:r>
            <a:r>
              <a:rPr lang="en-US" sz="6000" b="1" dirty="0"/>
              <a:t> </a:t>
            </a:r>
            <a:r>
              <a:rPr lang="en-US" sz="6000" b="1" dirty="0" err="1"/>
              <a:t>Kontrak</a:t>
            </a:r>
            <a:r>
              <a:rPr lang="en-US" sz="6000" b="1" dirty="0"/>
              <a:t> </a:t>
            </a:r>
            <a:r>
              <a:rPr lang="en-US" sz="6000" b="1" dirty="0" err="1"/>
              <a:t>Perjanjian</a:t>
            </a:r>
            <a:r>
              <a:rPr lang="en-US" sz="6000" b="1" dirty="0"/>
              <a:t> </a:t>
            </a:r>
            <a:r>
              <a:rPr lang="en-US" sz="6000" b="1" dirty="0" err="1"/>
              <a:t>Kerja</a:t>
            </a:r>
            <a:r>
              <a:rPr lang="en-US" sz="6000" b="1" dirty="0"/>
              <a:t> Waktu </a:t>
            </a:r>
            <a:r>
              <a:rPr lang="en-US" sz="6000" b="1" dirty="0" err="1"/>
              <a:t>Tertentu</a:t>
            </a:r>
            <a:r>
              <a:rPr lang="en-US" sz="6000" b="1" dirty="0"/>
              <a:t> (PKWT)</a:t>
            </a:r>
          </a:p>
        </p:txBody>
      </p:sp>
      <p:pic>
        <p:nvPicPr>
          <p:cNvPr id="5" name="Picture 4" descr="Hasil Pendataan Tenaga Non ASN Pemerintah Kabupaten Poso ...">
            <a:extLst>
              <a:ext uri="{FF2B5EF4-FFF2-40B4-BE49-F238E27FC236}">
                <a16:creationId xmlns:a16="http://schemas.microsoft.com/office/drawing/2014/main" id="{E53026FD-7310-09FA-804B-F52F564F0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4" y="-4763"/>
            <a:ext cx="4571637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17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62">
            <a:extLst>
              <a:ext uri="{FF2B5EF4-FFF2-40B4-BE49-F238E27FC236}">
                <a16:creationId xmlns:a16="http://schemas.microsoft.com/office/drawing/2014/main" id="{441FAA6D-0046-4A2F-8E6E-21A4842EC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64">
            <a:extLst>
              <a:ext uri="{FF2B5EF4-FFF2-40B4-BE49-F238E27FC236}">
                <a16:creationId xmlns:a16="http://schemas.microsoft.com/office/drawing/2014/main" id="{62E3E11F-3694-4A25-A6CA-2EC311F18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90265" y="-12875"/>
            <a:ext cx="2604396" cy="6890194"/>
            <a:chOff x="2199787" y="-12875"/>
            <a:chExt cx="2679011" cy="6890194"/>
          </a:xfrm>
        </p:grpSpPr>
        <p:sp useBgFill="1">
          <p:nvSpPr>
            <p:cNvPr id="66" name="Rectangle 19">
              <a:extLst>
                <a:ext uri="{FF2B5EF4-FFF2-40B4-BE49-F238E27FC236}">
                  <a16:creationId xmlns:a16="http://schemas.microsoft.com/office/drawing/2014/main" id="{80D1B0BD-8DCD-47A1-96F6-2C225035A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199787" y="-12875"/>
              <a:ext cx="2679011" cy="5301468"/>
            </a:xfrm>
            <a:custGeom>
              <a:avLst/>
              <a:gdLst>
                <a:gd name="connsiteX0" fmla="*/ 0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0 w 2570017"/>
                <a:gd name="connsiteY4" fmla="*/ 0 h 2554287"/>
                <a:gd name="connsiteX0" fmla="*/ 904009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904009 w 2570017"/>
                <a:gd name="connsiteY4" fmla="*/ 0 h 2554287"/>
                <a:gd name="connsiteX0" fmla="*/ 644236 w 2570017"/>
                <a:gd name="connsiteY0" fmla="*/ 10391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44236 w 2570017"/>
                <a:gd name="connsiteY4" fmla="*/ 10391 h 2554287"/>
                <a:gd name="connsiteX0" fmla="*/ 633845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33845 w 2570017"/>
                <a:gd name="connsiteY4" fmla="*/ 0 h 2554287"/>
                <a:gd name="connsiteX0" fmla="*/ 675409 w 2611581"/>
                <a:gd name="connsiteY0" fmla="*/ 0 h 2554287"/>
                <a:gd name="connsiteX1" fmla="*/ 2611581 w 2611581"/>
                <a:gd name="connsiteY1" fmla="*/ 0 h 2554287"/>
                <a:gd name="connsiteX2" fmla="*/ 2611581 w 2611581"/>
                <a:gd name="connsiteY2" fmla="*/ 2554287 h 2554287"/>
                <a:gd name="connsiteX3" fmla="*/ 0 w 2611581"/>
                <a:gd name="connsiteY3" fmla="*/ 2554287 h 2554287"/>
                <a:gd name="connsiteX4" fmla="*/ 675409 w 2611581"/>
                <a:gd name="connsiteY4" fmla="*/ 0 h 2554287"/>
                <a:gd name="connsiteX0" fmla="*/ 650979 w 2587151"/>
                <a:gd name="connsiteY0" fmla="*/ 0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650979 w 2587151"/>
                <a:gd name="connsiteY4" fmla="*/ 0 h 2554287"/>
                <a:gd name="connsiteX0" fmla="*/ 730379 w 2587151"/>
                <a:gd name="connsiteY0" fmla="*/ 5692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730379 w 2587151"/>
                <a:gd name="connsiteY4" fmla="*/ 5692 h 2554287"/>
                <a:gd name="connsiteX0" fmla="*/ 864750 w 2587151"/>
                <a:gd name="connsiteY0" fmla="*/ 2847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64750 w 2587151"/>
                <a:gd name="connsiteY4" fmla="*/ 2847 h 2554287"/>
                <a:gd name="connsiteX0" fmla="*/ 883073 w 2587151"/>
                <a:gd name="connsiteY0" fmla="*/ 1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83073 w 2587151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5750 h 2565670"/>
                <a:gd name="connsiteX4" fmla="*/ 895288 w 2611581"/>
                <a:gd name="connsiteY4" fmla="*/ 1 h 2565670"/>
                <a:gd name="connsiteX0" fmla="*/ 1544433 w 3260726"/>
                <a:gd name="connsiteY0" fmla="*/ 1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1544433 w 3260726"/>
                <a:gd name="connsiteY4" fmla="*/ 1 h 2565670"/>
                <a:gd name="connsiteX0" fmla="*/ 921784 w 3260726"/>
                <a:gd name="connsiteY0" fmla="*/ 12347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3260726"/>
                <a:gd name="connsiteY0" fmla="*/ 12347 h 2565670"/>
                <a:gd name="connsiteX1" fmla="*/ 2321160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2322228"/>
                <a:gd name="connsiteY0" fmla="*/ 12347 h 2565670"/>
                <a:gd name="connsiteX1" fmla="*/ 2321160 w 2322228"/>
                <a:gd name="connsiteY1" fmla="*/ 0 h 2565670"/>
                <a:gd name="connsiteX2" fmla="*/ 2320129 w 2322228"/>
                <a:gd name="connsiteY2" fmla="*/ 2565670 h 2565670"/>
                <a:gd name="connsiteX3" fmla="*/ 0 w 2322228"/>
                <a:gd name="connsiteY3" fmla="*/ 2521058 h 2565670"/>
                <a:gd name="connsiteX4" fmla="*/ 921784 w 2322228"/>
                <a:gd name="connsiteY4" fmla="*/ 12347 h 2565670"/>
                <a:gd name="connsiteX0" fmla="*/ 921784 w 2322228"/>
                <a:gd name="connsiteY0" fmla="*/ 0 h 2571841"/>
                <a:gd name="connsiteX1" fmla="*/ 2321160 w 2322228"/>
                <a:gd name="connsiteY1" fmla="*/ 6171 h 2571841"/>
                <a:gd name="connsiteX2" fmla="*/ 2320129 w 2322228"/>
                <a:gd name="connsiteY2" fmla="*/ 2571841 h 2571841"/>
                <a:gd name="connsiteX3" fmla="*/ 0 w 2322228"/>
                <a:gd name="connsiteY3" fmla="*/ 2527229 h 2571841"/>
                <a:gd name="connsiteX4" fmla="*/ 921784 w 2322228"/>
                <a:gd name="connsiteY4" fmla="*/ 0 h 2571841"/>
                <a:gd name="connsiteX0" fmla="*/ 921784 w 2611583"/>
                <a:gd name="connsiteY0" fmla="*/ 0 h 2540977"/>
                <a:gd name="connsiteX1" fmla="*/ 2321160 w 2611583"/>
                <a:gd name="connsiteY1" fmla="*/ 6171 h 2540977"/>
                <a:gd name="connsiteX2" fmla="*/ 2611583 w 2611583"/>
                <a:gd name="connsiteY2" fmla="*/ 2540977 h 2540977"/>
                <a:gd name="connsiteX3" fmla="*/ 0 w 2611583"/>
                <a:gd name="connsiteY3" fmla="*/ 2527229 h 2540977"/>
                <a:gd name="connsiteX4" fmla="*/ 921784 w 2611583"/>
                <a:gd name="connsiteY4" fmla="*/ 0 h 2540977"/>
                <a:gd name="connsiteX0" fmla="*/ 921784 w 2611583"/>
                <a:gd name="connsiteY0" fmla="*/ 2 h 2540979"/>
                <a:gd name="connsiteX1" fmla="*/ 2572870 w 2611583"/>
                <a:gd name="connsiteY1" fmla="*/ 0 h 2540979"/>
                <a:gd name="connsiteX2" fmla="*/ 2611583 w 2611583"/>
                <a:gd name="connsiteY2" fmla="*/ 2540979 h 2540979"/>
                <a:gd name="connsiteX3" fmla="*/ 0 w 2611583"/>
                <a:gd name="connsiteY3" fmla="*/ 2527231 h 2540979"/>
                <a:gd name="connsiteX4" fmla="*/ 921784 w 2611583"/>
                <a:gd name="connsiteY4" fmla="*/ 2 h 2540979"/>
                <a:gd name="connsiteX0" fmla="*/ 921784 w 2705467"/>
                <a:gd name="connsiteY0" fmla="*/ 0 h 2540977"/>
                <a:gd name="connsiteX1" fmla="*/ 2705349 w 2705467"/>
                <a:gd name="connsiteY1" fmla="*/ 6171 h 2540977"/>
                <a:gd name="connsiteX2" fmla="*/ 2611583 w 2705467"/>
                <a:gd name="connsiteY2" fmla="*/ 2540977 h 2540977"/>
                <a:gd name="connsiteX3" fmla="*/ 0 w 2705467"/>
                <a:gd name="connsiteY3" fmla="*/ 2527229 h 2540977"/>
                <a:gd name="connsiteX4" fmla="*/ 921784 w 2705467"/>
                <a:gd name="connsiteY4" fmla="*/ 0 h 2540977"/>
                <a:gd name="connsiteX0" fmla="*/ 921784 w 2718702"/>
                <a:gd name="connsiteY0" fmla="*/ 2 h 2540979"/>
                <a:gd name="connsiteX1" fmla="*/ 2718597 w 2718702"/>
                <a:gd name="connsiteY1" fmla="*/ 0 h 2540979"/>
                <a:gd name="connsiteX2" fmla="*/ 2611583 w 2718702"/>
                <a:gd name="connsiteY2" fmla="*/ 2540979 h 2540979"/>
                <a:gd name="connsiteX3" fmla="*/ 0 w 2718702"/>
                <a:gd name="connsiteY3" fmla="*/ 2527231 h 2540979"/>
                <a:gd name="connsiteX4" fmla="*/ 921784 w 2718702"/>
                <a:gd name="connsiteY4" fmla="*/ 2 h 2540979"/>
                <a:gd name="connsiteX0" fmla="*/ 921784 w 2679012"/>
                <a:gd name="connsiteY0" fmla="*/ 0 h 2540977"/>
                <a:gd name="connsiteX1" fmla="*/ 2678853 w 2679012"/>
                <a:gd name="connsiteY1" fmla="*/ 6171 h 2540977"/>
                <a:gd name="connsiteX2" fmla="*/ 2611583 w 2679012"/>
                <a:gd name="connsiteY2" fmla="*/ 2540977 h 2540977"/>
                <a:gd name="connsiteX3" fmla="*/ 0 w 2679012"/>
                <a:gd name="connsiteY3" fmla="*/ 2527229 h 2540977"/>
                <a:gd name="connsiteX4" fmla="*/ 921784 w 2679012"/>
                <a:gd name="connsiteY4" fmla="*/ 0 h 254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79012" h="2540977">
                  <a:moveTo>
                    <a:pt x="921784" y="0"/>
                  </a:moveTo>
                  <a:lnTo>
                    <a:pt x="2678853" y="6171"/>
                  </a:lnTo>
                  <a:cubicBezTo>
                    <a:pt x="2682925" y="861394"/>
                    <a:pt x="2607511" y="1685754"/>
                    <a:pt x="2611583" y="2540977"/>
                  </a:cubicBezTo>
                  <a:lnTo>
                    <a:pt x="0" y="2527229"/>
                  </a:lnTo>
                  <a:lnTo>
                    <a:pt x="921784" y="0"/>
                  </a:lnTo>
                  <a:close/>
                </a:path>
              </a:pathLst>
            </a:custGeom>
            <a:blipFill rotWithShape="0">
              <a:blip r:embed="rId3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14598" r="-265621" b="-286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78" name="Rectangle 20">
              <a:extLst>
                <a:ext uri="{FF2B5EF4-FFF2-40B4-BE49-F238E27FC236}">
                  <a16:creationId xmlns:a16="http://schemas.microsoft.com/office/drawing/2014/main" id="{24A95C9A-B923-432F-9745-6446EF8D5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211875" y="5257482"/>
              <a:ext cx="2586931" cy="1619837"/>
            </a:xfrm>
            <a:custGeom>
              <a:avLst/>
              <a:gdLst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0 w 2611581"/>
                <a:gd name="connsiteY3" fmla="*/ 4303713 h 4303713"/>
                <a:gd name="connsiteX4" fmla="*/ 0 w 2611581"/>
                <a:gd name="connsiteY4" fmla="*/ 0 h 4303713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693718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963882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213264 w 2611581"/>
                <a:gd name="connsiteY3" fmla="*/ 4293322 h 4303713"/>
                <a:gd name="connsiteX4" fmla="*/ 0 w 2611581"/>
                <a:gd name="connsiteY4" fmla="*/ 0 h 4303713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171701 w 2611581"/>
                <a:gd name="connsiteY3" fmla="*/ 3638695 h 4303713"/>
                <a:gd name="connsiteX4" fmla="*/ 0 w 2611581"/>
                <a:gd name="connsiteY4" fmla="*/ 0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81054 w 2720934"/>
                <a:gd name="connsiteY3" fmla="*/ 3638695 h 4303713"/>
                <a:gd name="connsiteX4" fmla="*/ 0 w 2720934"/>
                <a:gd name="connsiteY4" fmla="*/ 268283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64231 w 2720934"/>
                <a:gd name="connsiteY3" fmla="*/ 3717600 h 4303713"/>
                <a:gd name="connsiteX4" fmla="*/ 0 w 2720934"/>
                <a:gd name="connsiteY4" fmla="*/ 268283 h 4303713"/>
                <a:gd name="connsiteX0" fmla="*/ 0 w 2720934"/>
                <a:gd name="connsiteY0" fmla="*/ 268283 h 4335275"/>
                <a:gd name="connsiteX1" fmla="*/ 2720934 w 2720934"/>
                <a:gd name="connsiteY1" fmla="*/ 0 h 4335275"/>
                <a:gd name="connsiteX2" fmla="*/ 2653639 w 2720934"/>
                <a:gd name="connsiteY2" fmla="*/ 4335275 h 4335275"/>
                <a:gd name="connsiteX3" fmla="*/ 2264231 w 2720934"/>
                <a:gd name="connsiteY3" fmla="*/ 3717600 h 4335275"/>
                <a:gd name="connsiteX4" fmla="*/ 0 w 2720934"/>
                <a:gd name="connsiteY4" fmla="*/ 268283 h 4335275"/>
                <a:gd name="connsiteX0" fmla="*/ 0 w 2737757"/>
                <a:gd name="connsiteY0" fmla="*/ 236721 h 4335275"/>
                <a:gd name="connsiteX1" fmla="*/ 2737757 w 2737757"/>
                <a:gd name="connsiteY1" fmla="*/ 0 h 4335275"/>
                <a:gd name="connsiteX2" fmla="*/ 2670462 w 2737757"/>
                <a:gd name="connsiteY2" fmla="*/ 4335275 h 4335275"/>
                <a:gd name="connsiteX3" fmla="*/ 2281054 w 2737757"/>
                <a:gd name="connsiteY3" fmla="*/ 3717600 h 4335275"/>
                <a:gd name="connsiteX4" fmla="*/ 0 w 2737757"/>
                <a:gd name="connsiteY4" fmla="*/ 236721 h 4335275"/>
                <a:gd name="connsiteX0" fmla="*/ 0 w 2729346"/>
                <a:gd name="connsiteY0" fmla="*/ 0 h 4098554"/>
                <a:gd name="connsiteX1" fmla="*/ 2729346 w 2729346"/>
                <a:gd name="connsiteY1" fmla="*/ 126250 h 4098554"/>
                <a:gd name="connsiteX2" fmla="*/ 2670462 w 2729346"/>
                <a:gd name="connsiteY2" fmla="*/ 4098554 h 4098554"/>
                <a:gd name="connsiteX3" fmla="*/ 2281054 w 2729346"/>
                <a:gd name="connsiteY3" fmla="*/ 3480879 h 4098554"/>
                <a:gd name="connsiteX4" fmla="*/ 0 w 2729346"/>
                <a:gd name="connsiteY4" fmla="*/ 0 h 4098554"/>
                <a:gd name="connsiteX0" fmla="*/ 0 w 2720934"/>
                <a:gd name="connsiteY0" fmla="*/ 0 h 4098554"/>
                <a:gd name="connsiteX1" fmla="*/ 2720934 w 2720934"/>
                <a:gd name="connsiteY1" fmla="*/ 31562 h 4098554"/>
                <a:gd name="connsiteX2" fmla="*/ 2670462 w 2720934"/>
                <a:gd name="connsiteY2" fmla="*/ 4098554 h 4098554"/>
                <a:gd name="connsiteX3" fmla="*/ 2281054 w 2720934"/>
                <a:gd name="connsiteY3" fmla="*/ 3480879 h 4098554"/>
                <a:gd name="connsiteX4" fmla="*/ 0 w 2720934"/>
                <a:gd name="connsiteY4" fmla="*/ 0 h 4098554"/>
                <a:gd name="connsiteX0" fmla="*/ 0 w 2720934"/>
                <a:gd name="connsiteY0" fmla="*/ 15782 h 4114336"/>
                <a:gd name="connsiteX1" fmla="*/ 2720934 w 2720934"/>
                <a:gd name="connsiteY1" fmla="*/ 0 h 4114336"/>
                <a:gd name="connsiteX2" fmla="*/ 2670462 w 2720934"/>
                <a:gd name="connsiteY2" fmla="*/ 4114336 h 4114336"/>
                <a:gd name="connsiteX3" fmla="*/ 2281054 w 2720934"/>
                <a:gd name="connsiteY3" fmla="*/ 3496661 h 4114336"/>
                <a:gd name="connsiteX4" fmla="*/ 0 w 2720934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80409 w 2820289"/>
                <a:gd name="connsiteY3" fmla="*/ 3496661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3972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3721149"/>
                <a:gd name="connsiteY0" fmla="*/ 0 h 4269703"/>
                <a:gd name="connsiteX1" fmla="*/ 3721149 w 3721149"/>
                <a:gd name="connsiteY1" fmla="*/ 155367 h 4269703"/>
                <a:gd name="connsiteX2" fmla="*/ 3664832 w 3721149"/>
                <a:gd name="connsiteY2" fmla="*/ 4269703 h 4269703"/>
                <a:gd name="connsiteX3" fmla="*/ 3263736 w 3721149"/>
                <a:gd name="connsiteY3" fmla="*/ 3673347 h 4269703"/>
                <a:gd name="connsiteX4" fmla="*/ 0 w 3721149"/>
                <a:gd name="connsiteY4" fmla="*/ 0 h 4269703"/>
                <a:gd name="connsiteX0" fmla="*/ 0 w 3721149"/>
                <a:gd name="connsiteY0" fmla="*/ 0 h 4289488"/>
                <a:gd name="connsiteX1" fmla="*/ 3721149 w 3721149"/>
                <a:gd name="connsiteY1" fmla="*/ 155367 h 4289488"/>
                <a:gd name="connsiteX2" fmla="*/ 3664832 w 3721149"/>
                <a:gd name="connsiteY2" fmla="*/ 4269703 h 4289488"/>
                <a:gd name="connsiteX3" fmla="*/ 1705997 w 3721149"/>
                <a:gd name="connsiteY3" fmla="*/ 4289488 h 4289488"/>
                <a:gd name="connsiteX4" fmla="*/ 0 w 3721149"/>
                <a:gd name="connsiteY4" fmla="*/ 0 h 4289488"/>
                <a:gd name="connsiteX0" fmla="*/ 0 w 3664846"/>
                <a:gd name="connsiteY0" fmla="*/ 15785 h 4305273"/>
                <a:gd name="connsiteX1" fmla="*/ 3664846 w 3664846"/>
                <a:gd name="connsiteY1" fmla="*/ 0 h 4305273"/>
                <a:gd name="connsiteX2" fmla="*/ 3664832 w 3664846"/>
                <a:gd name="connsiteY2" fmla="*/ 4285488 h 4305273"/>
                <a:gd name="connsiteX3" fmla="*/ 1705997 w 3664846"/>
                <a:gd name="connsiteY3" fmla="*/ 4305273 h 4305273"/>
                <a:gd name="connsiteX4" fmla="*/ 0 w 3664846"/>
                <a:gd name="connsiteY4" fmla="*/ 15785 h 430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4846" h="4305273">
                  <a:moveTo>
                    <a:pt x="0" y="15785"/>
                  </a:moveTo>
                  <a:lnTo>
                    <a:pt x="3664846" y="0"/>
                  </a:lnTo>
                  <a:cubicBezTo>
                    <a:pt x="3664841" y="1428496"/>
                    <a:pt x="3664837" y="2856992"/>
                    <a:pt x="3664832" y="4285488"/>
                  </a:cubicBezTo>
                  <a:lnTo>
                    <a:pt x="1705997" y="4305273"/>
                  </a:lnTo>
                  <a:lnTo>
                    <a:pt x="0" y="15785"/>
                  </a:lnTo>
                  <a:close/>
                </a:path>
              </a:pathLst>
            </a:custGeom>
            <a:blipFill rotWithShape="0">
              <a:blip r:embed="rId3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63116" t="-323529" r="-398251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ECD1690-220A-4E9A-8B42-6231686EA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60612" y="0"/>
            <a:ext cx="2436813" cy="6858001"/>
            <a:chOff x="1320800" y="0"/>
            <a:chExt cx="2436813" cy="6858001"/>
          </a:xfrm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806DE5A7-D018-46AF-BDF7-6CDCC6C3F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43AE4CE0-B238-4049-B45D-71494D777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3BB59F37-4598-48D0-9D73-9F329F8829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37017D10-4E71-48C1-AD3D-C35CFF6B3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ED5EA6CC-320E-4952-AF54-24697E7F9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5" name="Freeform 11">
              <a:extLst>
                <a:ext uri="{FF2B5EF4-FFF2-40B4-BE49-F238E27FC236}">
                  <a16:creationId xmlns:a16="http://schemas.microsoft.com/office/drawing/2014/main" id="{8AE947FD-5039-485D-B8C4-761C15A95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FF95A4-0E68-4521-8E8E-80914DE59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837" y="325029"/>
            <a:ext cx="6889149" cy="141393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b="1" dirty="0"/>
              <a:t>Dasar </a:t>
            </a:r>
            <a:r>
              <a:rPr lang="en-US" sz="3600" b="1" dirty="0" err="1"/>
              <a:t>Pengangkatan</a:t>
            </a:r>
            <a:r>
              <a:rPr lang="en-US" sz="3600" b="1" dirty="0"/>
              <a:t> Non ASN 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5F1A76-D521-418C-B83B-6C8DE7868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285" y="1617044"/>
            <a:ext cx="6379738" cy="4031382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AutoNum type="arabicPeriod"/>
            </a:pPr>
            <a:r>
              <a:rPr lang="en-US" sz="3200" dirty="0" err="1"/>
              <a:t>Dokumen</a:t>
            </a:r>
            <a:r>
              <a:rPr lang="en-US" sz="3200" dirty="0"/>
              <a:t> </a:t>
            </a:r>
            <a:r>
              <a:rPr lang="en-US" sz="3200" dirty="0" err="1"/>
              <a:t>Kontrak</a:t>
            </a:r>
            <a:r>
              <a:rPr lang="en-US" sz="3200" dirty="0"/>
              <a:t> </a:t>
            </a:r>
            <a:r>
              <a:rPr lang="en-US" sz="3200" dirty="0" err="1"/>
              <a:t>Perjanjian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Waktu </a:t>
            </a:r>
            <a:r>
              <a:rPr lang="en-US" sz="3200" dirty="0" err="1"/>
              <a:t>Tertentu</a:t>
            </a:r>
            <a:r>
              <a:rPr lang="en-US" sz="3200" dirty="0"/>
              <a:t> (PKWT)</a:t>
            </a:r>
          </a:p>
          <a:p>
            <a:pPr marL="514350" indent="-514350">
              <a:buAutoNum type="arabicPeriod"/>
            </a:pPr>
            <a:r>
              <a:rPr lang="en-US" sz="3200" dirty="0"/>
              <a:t>SK </a:t>
            </a:r>
            <a:r>
              <a:rPr lang="en-US" sz="3200" dirty="0" err="1"/>
              <a:t>Kepala</a:t>
            </a:r>
            <a:r>
              <a:rPr lang="en-US" sz="3200" dirty="0"/>
              <a:t> </a:t>
            </a:r>
            <a:r>
              <a:rPr lang="en-US" sz="3200" dirty="0" err="1"/>
              <a:t>Perangkat</a:t>
            </a:r>
            <a:r>
              <a:rPr lang="en-US" sz="3200" dirty="0"/>
              <a:t> Daerah</a:t>
            </a:r>
          </a:p>
          <a:p>
            <a:pPr marL="514350" indent="-514350">
              <a:buAutoNum type="arabicPeriod"/>
            </a:pPr>
            <a:r>
              <a:rPr lang="en-US" sz="3200" dirty="0"/>
              <a:t>Surat </a:t>
            </a:r>
            <a:r>
              <a:rPr lang="en-US" sz="3200" dirty="0" err="1"/>
              <a:t>Perintah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endParaRPr lang="en-US" sz="3200" dirty="0"/>
          </a:p>
        </p:txBody>
      </p:sp>
      <p:pic>
        <p:nvPicPr>
          <p:cNvPr id="3074" name="Picture 2" descr="HAK ASASI MANUSIA DI INDONESIA">
            <a:extLst>
              <a:ext uri="{FF2B5EF4-FFF2-40B4-BE49-F238E27FC236}">
                <a16:creationId xmlns:a16="http://schemas.microsoft.com/office/drawing/2014/main" id="{41443234-443C-4806-E40B-B478802C2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89" y="0"/>
            <a:ext cx="4907349" cy="685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79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82104A-2387-2FDE-FB38-2329A6DD5959}"/>
              </a:ext>
            </a:extLst>
          </p:cNvPr>
          <p:cNvSpPr/>
          <p:nvPr/>
        </p:nvSpPr>
        <p:spPr>
          <a:xfrm>
            <a:off x="3138640" y="128740"/>
            <a:ext cx="8826367" cy="5342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DASAR HUKUM  PELAKSANAAN PENDATAAN NON ASN :</a:t>
            </a:r>
            <a:endParaRPr lang="en-ID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AB210F-3E16-D127-29EE-195DAD3838FC}"/>
              </a:ext>
            </a:extLst>
          </p:cNvPr>
          <p:cNvSpPr/>
          <p:nvPr/>
        </p:nvSpPr>
        <p:spPr>
          <a:xfrm>
            <a:off x="5700561" y="1104369"/>
            <a:ext cx="6073541" cy="75317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Peraturan Pemerintah Nomor 49 Tahun 2018 tentang Manajemen Pegawai Pemerintah dengan Perjanjian Kerja</a:t>
            </a:r>
            <a:endParaRPr lang="en-ID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10BCB913-684A-F587-19B5-2ED1CFB54C17}"/>
              </a:ext>
            </a:extLst>
          </p:cNvPr>
          <p:cNvSpPr/>
          <p:nvPr/>
        </p:nvSpPr>
        <p:spPr>
          <a:xfrm>
            <a:off x="8737332" y="1892348"/>
            <a:ext cx="327259" cy="48126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90728F-57DF-3ADD-51A4-9F1D486FA404}"/>
              </a:ext>
            </a:extLst>
          </p:cNvPr>
          <p:cNvSpPr/>
          <p:nvPr/>
        </p:nvSpPr>
        <p:spPr>
          <a:xfrm>
            <a:off x="5738262" y="2443227"/>
            <a:ext cx="6027821" cy="134900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b="1" dirty="0">
                <a:solidFill>
                  <a:schemeClr val="tx1"/>
                </a:solidFill>
              </a:rPr>
              <a:t>Surat Menteri PANRB </a:t>
            </a:r>
            <a:r>
              <a:rPr lang="en-ID" b="1" dirty="0" err="1">
                <a:solidFill>
                  <a:schemeClr val="tx1"/>
                </a:solidFill>
              </a:rPr>
              <a:t>nomor</a:t>
            </a:r>
            <a:r>
              <a:rPr lang="en-ID" b="1" dirty="0">
                <a:solidFill>
                  <a:schemeClr val="tx1"/>
                </a:solidFill>
              </a:rPr>
              <a:t> B/185/M.SM.02.03/2022 </a:t>
            </a:r>
            <a:r>
              <a:rPr lang="en-ID" b="1" dirty="0" err="1">
                <a:solidFill>
                  <a:schemeClr val="tx1"/>
                </a:solidFill>
              </a:rPr>
              <a:t>tanggal</a:t>
            </a:r>
            <a:r>
              <a:rPr lang="en-ID" b="1" dirty="0">
                <a:solidFill>
                  <a:schemeClr val="tx1"/>
                </a:solidFill>
              </a:rPr>
              <a:t> 31 Mei 2022 </a:t>
            </a:r>
            <a:r>
              <a:rPr lang="en-ID" b="1" dirty="0" err="1">
                <a:solidFill>
                  <a:schemeClr val="tx1"/>
                </a:solidFill>
              </a:rPr>
              <a:t>tentang</a:t>
            </a:r>
            <a:r>
              <a:rPr lang="en-ID" b="1" dirty="0">
                <a:solidFill>
                  <a:schemeClr val="tx1"/>
                </a:solidFill>
              </a:rPr>
              <a:t> Status </a:t>
            </a:r>
            <a:r>
              <a:rPr lang="en-ID" b="1" dirty="0" err="1">
                <a:solidFill>
                  <a:schemeClr val="tx1"/>
                </a:solidFill>
              </a:rPr>
              <a:t>Kepegawaian</a:t>
            </a:r>
            <a:r>
              <a:rPr lang="en-ID" b="1" dirty="0">
                <a:solidFill>
                  <a:schemeClr val="tx1"/>
                </a:solidFill>
              </a:rPr>
              <a:t> di </a:t>
            </a:r>
            <a:r>
              <a:rPr lang="en-ID" b="1" dirty="0" err="1">
                <a:solidFill>
                  <a:schemeClr val="tx1"/>
                </a:solidFill>
              </a:rPr>
              <a:t>Lingkungan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Instansi</a:t>
            </a:r>
            <a:r>
              <a:rPr lang="en-ID" b="1" dirty="0">
                <a:solidFill>
                  <a:schemeClr val="tx1"/>
                </a:solidFill>
              </a:rPr>
              <a:t> </a:t>
            </a:r>
            <a:r>
              <a:rPr lang="en-ID" b="1" dirty="0" err="1">
                <a:solidFill>
                  <a:schemeClr val="tx1"/>
                </a:solidFill>
              </a:rPr>
              <a:t>Pemerintah</a:t>
            </a:r>
            <a:r>
              <a:rPr lang="en-ID" b="1" dirty="0">
                <a:solidFill>
                  <a:schemeClr val="tx1"/>
                </a:solidFill>
              </a:rPr>
              <a:t> Pusat dan </a:t>
            </a:r>
            <a:r>
              <a:rPr lang="en-ID" b="1" dirty="0" err="1">
                <a:solidFill>
                  <a:schemeClr val="tx1"/>
                </a:solidFill>
              </a:rPr>
              <a:t>Pemerintah</a:t>
            </a:r>
            <a:r>
              <a:rPr lang="en-ID" b="1" dirty="0">
                <a:solidFill>
                  <a:schemeClr val="tx1"/>
                </a:solidFill>
              </a:rPr>
              <a:t> Daerah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1E4FC1EB-2AD2-62CD-7035-A832E344BD1A}"/>
              </a:ext>
            </a:extLst>
          </p:cNvPr>
          <p:cNvSpPr/>
          <p:nvPr/>
        </p:nvSpPr>
        <p:spPr>
          <a:xfrm>
            <a:off x="8708457" y="3826160"/>
            <a:ext cx="385010" cy="5287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E93731-A9E2-250A-53F6-B28B1E86644B}"/>
              </a:ext>
            </a:extLst>
          </p:cNvPr>
          <p:cNvSpPr/>
          <p:nvPr/>
        </p:nvSpPr>
        <p:spPr>
          <a:xfrm>
            <a:off x="5778769" y="4412724"/>
            <a:ext cx="5946808" cy="10041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 Menteri PANRB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nomor</a:t>
            </a:r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B/1511/M.SM.01.00/2022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tanggal</a:t>
            </a:r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</a:t>
            </a:r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Pendataan</a:t>
            </a:r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Tenaga Non ASN di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Lingkungan</a:t>
            </a:r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Instansi</a:t>
            </a:r>
            <a:r>
              <a:rPr lang="en-ID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Pemerintah</a:t>
            </a:r>
            <a:endParaRPr lang="en-ID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1D19F9C5-6F82-E555-2F21-9F720518AE2C}"/>
              </a:ext>
            </a:extLst>
          </p:cNvPr>
          <p:cNvSpPr/>
          <p:nvPr/>
        </p:nvSpPr>
        <p:spPr>
          <a:xfrm>
            <a:off x="8713270" y="5446921"/>
            <a:ext cx="385010" cy="5287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098" name="Picture 2" descr="Landasan Hukum Pembentukan Peraturan Perundang-Undangan">
            <a:extLst>
              <a:ext uri="{FF2B5EF4-FFF2-40B4-BE49-F238E27FC236}">
                <a16:creationId xmlns:a16="http://schemas.microsoft.com/office/drawing/2014/main" id="{3DBE0EC9-E4C7-5BA4-4E19-E2C9813A6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23" y="1104369"/>
            <a:ext cx="4816777" cy="526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56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D72477-F296-9ADA-5B1E-589D8A4A8CEA}"/>
              </a:ext>
            </a:extLst>
          </p:cNvPr>
          <p:cNvSpPr/>
          <p:nvPr/>
        </p:nvSpPr>
        <p:spPr>
          <a:xfrm>
            <a:off x="4049558" y="1571665"/>
            <a:ext cx="7988967" cy="7796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Surat </a:t>
            </a:r>
            <a:r>
              <a:rPr lang="en-US" b="1" dirty="0" err="1">
                <a:solidFill>
                  <a:schemeClr val="tx1"/>
                </a:solidFill>
              </a:rPr>
              <a:t>Menpan</a:t>
            </a:r>
            <a:r>
              <a:rPr lang="en-US" b="1" dirty="0">
                <a:solidFill>
                  <a:schemeClr val="tx1"/>
                </a:solidFill>
              </a:rPr>
              <a:t> RB </a:t>
            </a:r>
            <a:r>
              <a:rPr lang="en-US" b="1" dirty="0" err="1">
                <a:solidFill>
                  <a:schemeClr val="tx1"/>
                </a:solidFill>
              </a:rPr>
              <a:t>Nomor</a:t>
            </a:r>
            <a:r>
              <a:rPr lang="en-US" b="1" dirty="0">
                <a:solidFill>
                  <a:schemeClr val="tx1"/>
                </a:solidFill>
              </a:rPr>
              <a:t>  B/1917/M.SM.01.00/2022  </a:t>
            </a:r>
            <a:r>
              <a:rPr lang="en-US" b="1" dirty="0" err="1">
                <a:solidFill>
                  <a:schemeClr val="tx1"/>
                </a:solidFill>
              </a:rPr>
              <a:t>tanggal</a:t>
            </a:r>
            <a:r>
              <a:rPr lang="en-US" b="1" dirty="0">
                <a:solidFill>
                  <a:schemeClr val="tx1"/>
                </a:solidFill>
              </a:rPr>
              <a:t> 29 September 2022 Hal </a:t>
            </a:r>
            <a:r>
              <a:rPr lang="en-US" b="1" dirty="0" err="1">
                <a:solidFill>
                  <a:schemeClr val="tx1"/>
                </a:solidFill>
              </a:rPr>
              <a:t>Tindak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lanjut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pendataan</a:t>
            </a:r>
            <a:r>
              <a:rPr lang="en-US" b="1" dirty="0">
                <a:solidFill>
                  <a:schemeClr val="tx1"/>
                </a:solidFill>
              </a:rPr>
              <a:t> Non ASN di </a:t>
            </a:r>
            <a:r>
              <a:rPr lang="en-US" b="1" dirty="0" err="1">
                <a:solidFill>
                  <a:schemeClr val="tx1"/>
                </a:solidFill>
              </a:rPr>
              <a:t>Lingkungan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Instansi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Pemerintah</a:t>
            </a:r>
            <a:endParaRPr lang="en-ID" b="1" dirty="0">
              <a:solidFill>
                <a:schemeClr val="tx1"/>
              </a:solidFill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1285325C-EE6C-E70E-81DA-B7167F0235B2}"/>
              </a:ext>
            </a:extLst>
          </p:cNvPr>
          <p:cNvSpPr/>
          <p:nvPr/>
        </p:nvSpPr>
        <p:spPr>
          <a:xfrm>
            <a:off x="7695396" y="2618002"/>
            <a:ext cx="327259" cy="48126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20B35D-583A-8A0D-0057-49CE3ECA0641}"/>
              </a:ext>
            </a:extLst>
          </p:cNvPr>
          <p:cNvSpPr/>
          <p:nvPr/>
        </p:nvSpPr>
        <p:spPr>
          <a:xfrm>
            <a:off x="4049558" y="3377471"/>
            <a:ext cx="7988968" cy="922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Surat </a:t>
            </a:r>
            <a:r>
              <a:rPr lang="en-US" b="1" dirty="0" err="1">
                <a:solidFill>
                  <a:schemeClr val="tx1"/>
                </a:solidFill>
              </a:rPr>
              <a:t>Kemenpan</a:t>
            </a:r>
            <a:r>
              <a:rPr lang="en-US" b="1" dirty="0">
                <a:solidFill>
                  <a:schemeClr val="tx1"/>
                </a:solidFill>
              </a:rPr>
              <a:t> RB </a:t>
            </a:r>
            <a:r>
              <a:rPr lang="en-US" b="1" dirty="0" err="1">
                <a:solidFill>
                  <a:schemeClr val="tx1"/>
                </a:solidFill>
              </a:rPr>
              <a:t>Nomor</a:t>
            </a:r>
            <a:r>
              <a:rPr lang="en-US" b="1" dirty="0">
                <a:solidFill>
                  <a:schemeClr val="tx1"/>
                </a:solidFill>
              </a:rPr>
              <a:t> B/1971/SM.01.00/2022 </a:t>
            </a:r>
            <a:r>
              <a:rPr lang="en-US" b="1" dirty="0" err="1">
                <a:solidFill>
                  <a:schemeClr val="tx1"/>
                </a:solidFill>
              </a:rPr>
              <a:t>tanggal</a:t>
            </a:r>
            <a:r>
              <a:rPr lang="en-US" b="1" dirty="0">
                <a:solidFill>
                  <a:schemeClr val="tx1"/>
                </a:solidFill>
              </a:rPr>
              <a:t> 7 </a:t>
            </a:r>
            <a:r>
              <a:rPr lang="en-US" b="1" dirty="0" err="1">
                <a:solidFill>
                  <a:schemeClr val="tx1"/>
                </a:solidFill>
              </a:rPr>
              <a:t>Oktober</a:t>
            </a:r>
            <a:r>
              <a:rPr lang="en-US" b="1" dirty="0">
                <a:solidFill>
                  <a:schemeClr val="tx1"/>
                </a:solidFill>
              </a:rPr>
              <a:t> 2022 Hal </a:t>
            </a:r>
            <a:r>
              <a:rPr lang="en-US" b="1" dirty="0" err="1">
                <a:solidFill>
                  <a:schemeClr val="tx1"/>
                </a:solidFill>
              </a:rPr>
              <a:t>Nomenklatur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jabatan</a:t>
            </a:r>
            <a:r>
              <a:rPr lang="en-US" b="1" dirty="0">
                <a:solidFill>
                  <a:schemeClr val="tx1"/>
                </a:solidFill>
              </a:rPr>
              <a:t> di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pendataan</a:t>
            </a:r>
            <a:r>
              <a:rPr lang="en-US" b="1" dirty="0">
                <a:solidFill>
                  <a:schemeClr val="tx1"/>
                </a:solidFill>
              </a:rPr>
              <a:t> Non ASN</a:t>
            </a:r>
            <a:endParaRPr lang="en-ID" b="1" dirty="0">
              <a:solidFill>
                <a:schemeClr val="tx1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2B760FA2-F760-60BC-5C33-6F27E1931F93}"/>
              </a:ext>
            </a:extLst>
          </p:cNvPr>
          <p:cNvSpPr/>
          <p:nvPr/>
        </p:nvSpPr>
        <p:spPr>
          <a:xfrm>
            <a:off x="7716783" y="4528482"/>
            <a:ext cx="327259" cy="48126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37D6F6-274A-AC3A-AE75-6483E57EDCE7}"/>
              </a:ext>
            </a:extLst>
          </p:cNvPr>
          <p:cNvSpPr/>
          <p:nvPr/>
        </p:nvSpPr>
        <p:spPr>
          <a:xfrm>
            <a:off x="4095548" y="5276436"/>
            <a:ext cx="7854214" cy="922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Surat Badan </a:t>
            </a:r>
            <a:r>
              <a:rPr lang="en-US" dirty="0" err="1"/>
              <a:t>Kepegawaian</a:t>
            </a:r>
            <a:r>
              <a:rPr lang="en-US" dirty="0"/>
              <a:t> Negara </a:t>
            </a:r>
            <a:r>
              <a:rPr lang="en-US" dirty="0" err="1"/>
              <a:t>Nomor</a:t>
            </a:r>
            <a:r>
              <a:rPr lang="en-US" dirty="0"/>
              <a:t> 33302/B-SI.01.01/SD/K/2022 </a:t>
            </a:r>
            <a:r>
              <a:rPr lang="en-US" dirty="0" err="1"/>
              <a:t>tanggal</a:t>
            </a:r>
            <a:r>
              <a:rPr lang="en-US" dirty="0"/>
              <a:t> 7 </a:t>
            </a:r>
            <a:r>
              <a:rPr lang="en-US" dirty="0" err="1"/>
              <a:t>Oktober</a:t>
            </a:r>
            <a:r>
              <a:rPr lang="en-US" dirty="0"/>
              <a:t> 2022 Hal </a:t>
            </a:r>
            <a:r>
              <a:rPr lang="en-US" dirty="0" err="1"/>
              <a:t>Jabatan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pendataan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Non ASN di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endParaRPr lang="en-ID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BC47BA-D560-42C8-193C-2CF6607EF6E5}"/>
              </a:ext>
            </a:extLst>
          </p:cNvPr>
          <p:cNvSpPr/>
          <p:nvPr/>
        </p:nvSpPr>
        <p:spPr>
          <a:xfrm>
            <a:off x="9148805" y="532505"/>
            <a:ext cx="2829828" cy="5260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</a:rPr>
              <a:t>LANJUTAN …………..</a:t>
            </a:r>
            <a:endParaRPr lang="en-ID" sz="2000" b="1" dirty="0">
              <a:solidFill>
                <a:schemeClr val="tx1"/>
              </a:solidFill>
            </a:endParaRPr>
          </a:p>
        </p:txBody>
      </p:sp>
      <p:pic>
        <p:nvPicPr>
          <p:cNvPr id="5122" name="Picture 2" descr="Landasan Hukum Pembentukan Peraturan Perundang-Undangan">
            <a:extLst>
              <a:ext uri="{FF2B5EF4-FFF2-40B4-BE49-F238E27FC236}">
                <a16:creationId xmlns:a16="http://schemas.microsoft.com/office/drawing/2014/main" id="{F0A4B063-1176-FCC4-241A-CAB740BF8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32505"/>
            <a:ext cx="3878981" cy="5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866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9A89BC-E0C2-103B-7709-9F2F7F955386}"/>
              </a:ext>
            </a:extLst>
          </p:cNvPr>
          <p:cNvSpPr/>
          <p:nvPr/>
        </p:nvSpPr>
        <p:spPr>
          <a:xfrm>
            <a:off x="3703294" y="238151"/>
            <a:ext cx="7854215" cy="102027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 Kategori Tenaga Non ASN 2022 yang tidak masuk dalam pendataan antara lain :</a:t>
            </a:r>
            <a:endParaRPr lang="en-ID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A0DBE-C7E1-ECDC-37BA-D5B55FD0B839}"/>
              </a:ext>
            </a:extLst>
          </p:cNvPr>
          <p:cNvSpPr txBox="1">
            <a:spLocks/>
          </p:cNvSpPr>
          <p:nvPr/>
        </p:nvSpPr>
        <p:spPr>
          <a:xfrm>
            <a:off x="1557183" y="1314578"/>
            <a:ext cx="1946413" cy="15269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D" dirty="0"/>
              <a:t>Badan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/ BLUD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E6A7E0-4115-A50E-72C6-8D57D07B9F56}"/>
              </a:ext>
            </a:extLst>
          </p:cNvPr>
          <p:cNvSpPr/>
          <p:nvPr/>
        </p:nvSpPr>
        <p:spPr>
          <a:xfrm>
            <a:off x="6171467" y="1834008"/>
            <a:ext cx="5245769" cy="1376124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000" dirty="0" err="1"/>
              <a:t>Petugas</a:t>
            </a:r>
            <a:r>
              <a:rPr lang="en-ID" sz="2000" dirty="0"/>
              <a:t> </a:t>
            </a:r>
            <a:r>
              <a:rPr lang="en-ID" sz="2000" dirty="0" err="1"/>
              <a:t>Kebersihan</a:t>
            </a:r>
            <a:r>
              <a:rPr lang="en-ID" sz="2000" dirty="0"/>
              <a:t>, </a:t>
            </a:r>
            <a:r>
              <a:rPr lang="en-ID" sz="2000" dirty="0" err="1"/>
              <a:t>Pengemudi</a:t>
            </a:r>
            <a:r>
              <a:rPr lang="en-ID" sz="2000" dirty="0"/>
              <a:t>, </a:t>
            </a:r>
            <a:r>
              <a:rPr lang="en-ID" sz="2000" dirty="0" err="1"/>
              <a:t>Satuan</a:t>
            </a:r>
            <a:r>
              <a:rPr lang="en-ID" sz="2000" dirty="0"/>
              <a:t> </a:t>
            </a:r>
            <a:r>
              <a:rPr lang="en-ID" sz="2000" dirty="0" err="1"/>
              <a:t>Pengamanan</a:t>
            </a:r>
            <a:r>
              <a:rPr lang="en-ID" sz="2000" dirty="0"/>
              <a:t> dan </a:t>
            </a:r>
            <a:r>
              <a:rPr lang="en-ID" sz="2000" dirty="0" err="1"/>
              <a:t>bentuk</a:t>
            </a:r>
            <a:r>
              <a:rPr lang="en-ID" sz="2000" dirty="0"/>
              <a:t> </a:t>
            </a:r>
            <a:r>
              <a:rPr lang="en-ID" sz="2000" dirty="0" err="1"/>
              <a:t>jabatan</a:t>
            </a:r>
            <a:r>
              <a:rPr lang="en-ID" sz="2000" dirty="0"/>
              <a:t> </a:t>
            </a:r>
            <a:r>
              <a:rPr lang="en-ID" sz="2000" dirty="0" err="1"/>
              <a:t>lainnya</a:t>
            </a:r>
            <a:r>
              <a:rPr lang="en-ID" sz="2000" dirty="0"/>
              <a:t> yang </a:t>
            </a:r>
            <a:r>
              <a:rPr lang="en-ID" sz="2000" dirty="0" err="1"/>
              <a:t>dibayarkan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mekanisme</a:t>
            </a:r>
            <a:r>
              <a:rPr lang="en-ID" sz="2000" dirty="0"/>
              <a:t> Outsourcing (</a:t>
            </a:r>
            <a:r>
              <a:rPr lang="en-ID" sz="2000" dirty="0" err="1"/>
              <a:t>Alih</a:t>
            </a:r>
            <a:r>
              <a:rPr lang="en-ID" sz="2000" dirty="0"/>
              <a:t> </a:t>
            </a:r>
            <a:r>
              <a:rPr lang="en-ID" sz="2000" dirty="0" err="1"/>
              <a:t>daya</a:t>
            </a:r>
            <a:r>
              <a:rPr lang="en-ID" sz="2000" dirty="0"/>
              <a:t>)</a:t>
            </a:r>
            <a:endParaRPr lang="id-ID" sz="200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5A42B7A-6B66-D569-6DEA-80E55BE11539}"/>
              </a:ext>
            </a:extLst>
          </p:cNvPr>
          <p:cNvSpPr txBox="1">
            <a:spLocks/>
          </p:cNvSpPr>
          <p:nvPr/>
        </p:nvSpPr>
        <p:spPr>
          <a:xfrm>
            <a:off x="6171467" y="4195494"/>
            <a:ext cx="5245769" cy="173794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2200" dirty="0"/>
              <a:t>PP NOMOR 49 </a:t>
            </a:r>
            <a:r>
              <a:rPr lang="en-ID" sz="2200" dirty="0" err="1"/>
              <a:t>Pegawai</a:t>
            </a:r>
            <a:r>
              <a:rPr lang="en-ID" sz="2200" dirty="0"/>
              <a:t> SK/</a:t>
            </a:r>
            <a:r>
              <a:rPr lang="en-ID" sz="2200" dirty="0" err="1"/>
              <a:t>Kontrak</a:t>
            </a:r>
            <a:r>
              <a:rPr lang="en-ID" sz="2200" dirty="0"/>
              <a:t> </a:t>
            </a:r>
            <a:r>
              <a:rPr lang="en-ID" sz="2200" dirty="0" err="1"/>
              <a:t>Kerja</a:t>
            </a:r>
            <a:r>
              <a:rPr lang="en-ID" sz="2200" dirty="0"/>
              <a:t> </a:t>
            </a:r>
            <a:r>
              <a:rPr lang="en-ID" sz="2200" dirty="0" err="1"/>
              <a:t>diatas</a:t>
            </a:r>
            <a:r>
              <a:rPr lang="en-ID" sz="2200" dirty="0"/>
              <a:t> 31 </a:t>
            </a:r>
            <a:r>
              <a:rPr lang="en-ID" sz="2200" dirty="0" err="1"/>
              <a:t>Desember</a:t>
            </a:r>
            <a:r>
              <a:rPr lang="en-ID" sz="2200" dirty="0"/>
              <a:t> 2021 dan/</a:t>
            </a:r>
            <a:r>
              <a:rPr lang="en-ID" sz="2200" dirty="0" err="1"/>
              <a:t>atau</a:t>
            </a:r>
            <a:r>
              <a:rPr lang="en-ID" sz="2200" dirty="0"/>
              <a:t> </a:t>
            </a:r>
            <a:r>
              <a:rPr lang="en-ID" sz="2200" dirty="0" err="1"/>
              <a:t>tidak</a:t>
            </a:r>
            <a:r>
              <a:rPr lang="en-ID" sz="2200" dirty="0"/>
              <a:t> </a:t>
            </a:r>
            <a:r>
              <a:rPr lang="en-ID" sz="2200" dirty="0" err="1"/>
              <a:t>memiliki</a:t>
            </a:r>
            <a:r>
              <a:rPr lang="en-ID" sz="2200" dirty="0"/>
              <a:t> masa </a:t>
            </a:r>
            <a:r>
              <a:rPr lang="en-ID" sz="2200" dirty="0" err="1"/>
              <a:t>kerja</a:t>
            </a:r>
            <a:r>
              <a:rPr lang="en-ID" sz="2200" dirty="0"/>
              <a:t> minimal 1 </a:t>
            </a:r>
            <a:r>
              <a:rPr lang="en-ID" sz="2200" dirty="0" err="1"/>
              <a:t>tahun</a:t>
            </a:r>
            <a:r>
              <a:rPr lang="en-ID" sz="2200" dirty="0"/>
              <a:t> </a:t>
            </a:r>
            <a:r>
              <a:rPr lang="en-ID" sz="2200" dirty="0" err="1"/>
              <a:t>dengan</a:t>
            </a:r>
            <a:r>
              <a:rPr lang="en-ID" sz="2200" dirty="0"/>
              <a:t> </a:t>
            </a:r>
            <a:r>
              <a:rPr lang="en-ID" sz="2200" dirty="0" err="1"/>
              <a:t>mekanisme</a:t>
            </a:r>
            <a:r>
              <a:rPr lang="en-ID" sz="2200" dirty="0"/>
              <a:t> </a:t>
            </a:r>
            <a:r>
              <a:rPr lang="en-ID" sz="2200" dirty="0" err="1"/>
              <a:t>pembayaran</a:t>
            </a:r>
            <a:r>
              <a:rPr lang="en-ID" sz="2200" dirty="0"/>
              <a:t> APBN/APBD</a:t>
            </a:r>
            <a:endParaRPr lang="en-US" sz="2200" dirty="0"/>
          </a:p>
        </p:txBody>
      </p:sp>
      <p:sp>
        <p:nvSpPr>
          <p:cNvPr id="7" name="Shape 6">
            <a:extLst>
              <a:ext uri="{FF2B5EF4-FFF2-40B4-BE49-F238E27FC236}">
                <a16:creationId xmlns:a16="http://schemas.microsoft.com/office/drawing/2014/main" id="{71ABFCA3-5F9B-FF14-B68F-EB45BB8B0B06}"/>
              </a:ext>
            </a:extLst>
          </p:cNvPr>
          <p:cNvSpPr/>
          <p:nvPr/>
        </p:nvSpPr>
        <p:spPr>
          <a:xfrm>
            <a:off x="3831811" y="1907041"/>
            <a:ext cx="2339656" cy="934489"/>
          </a:xfrm>
          <a:prstGeom prst="leftRightRibb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51655CE4-CE49-F468-9D8F-D12122151E2D}"/>
              </a:ext>
            </a:extLst>
          </p:cNvPr>
          <p:cNvSpPr/>
          <p:nvPr/>
        </p:nvSpPr>
        <p:spPr>
          <a:xfrm flipH="1">
            <a:off x="8462689" y="3315031"/>
            <a:ext cx="832479" cy="79233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6150" name="Picture 6" descr="Animasi, Kartun, Gambar Bergerak gambar png">
            <a:extLst>
              <a:ext uri="{FF2B5EF4-FFF2-40B4-BE49-F238E27FC236}">
                <a16:creationId xmlns:a16="http://schemas.microsoft.com/office/drawing/2014/main" id="{207F5B5F-79D6-3D6A-6026-BF4DD6BE0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183" y="3210132"/>
            <a:ext cx="4122257" cy="272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13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4B2A4B-5007-7FC3-6FEA-948771D62BDC}"/>
              </a:ext>
            </a:extLst>
          </p:cNvPr>
          <p:cNvSpPr/>
          <p:nvPr/>
        </p:nvSpPr>
        <p:spPr>
          <a:xfrm>
            <a:off x="2030930" y="182881"/>
            <a:ext cx="9529011" cy="7188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HASIL PENDATAAN NON ASN  PEMERINTAH KOTA TARAKAN DALAM APLIKASI BKN PER 21 OKTOBER 2022</a:t>
            </a:r>
            <a:endParaRPr lang="en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058C0B-C634-0229-77BA-E7B753232549}"/>
              </a:ext>
            </a:extLst>
          </p:cNvPr>
          <p:cNvSpPr/>
          <p:nvPr/>
        </p:nvSpPr>
        <p:spPr>
          <a:xfrm>
            <a:off x="1905948" y="1254460"/>
            <a:ext cx="2415941" cy="1212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JMH TENAGA NON ASN TAHUN 2022</a:t>
            </a:r>
          </a:p>
          <a:p>
            <a:pPr algn="ctr"/>
            <a:r>
              <a:rPr lang="en-US" dirty="0"/>
              <a:t>2917  ORANG</a:t>
            </a:r>
            <a:endParaRPr lang="en-ID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A75149A-72EE-3C59-5B6C-C78D5C10B3F3}"/>
              </a:ext>
            </a:extLst>
          </p:cNvPr>
          <p:cNvCxnSpPr>
            <a:cxnSpLocks/>
          </p:cNvCxnSpPr>
          <p:nvPr/>
        </p:nvCxnSpPr>
        <p:spPr>
          <a:xfrm flipV="1">
            <a:off x="4359640" y="1759017"/>
            <a:ext cx="1279160" cy="39854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50FBE34-1E4B-2A9B-9E1D-A687AD9864CA}"/>
              </a:ext>
            </a:extLst>
          </p:cNvPr>
          <p:cNvSpPr/>
          <p:nvPr/>
        </p:nvSpPr>
        <p:spPr>
          <a:xfrm>
            <a:off x="5776061" y="1173230"/>
            <a:ext cx="5783880" cy="117157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Yang </a:t>
            </a:r>
            <a:r>
              <a:rPr lang="en-US" b="1" dirty="0" err="1">
                <a:solidFill>
                  <a:schemeClr val="tx1"/>
                </a:solidFill>
              </a:rPr>
              <a:t>memenuhi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syarat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pendataan</a:t>
            </a:r>
            <a:r>
              <a:rPr lang="en-US" b="1" dirty="0">
                <a:solidFill>
                  <a:schemeClr val="tx1"/>
                </a:solidFill>
              </a:rPr>
              <a:t>  (1174 orang ):</a:t>
            </a:r>
          </a:p>
          <a:p>
            <a:r>
              <a:rPr lang="en-US" b="1" dirty="0">
                <a:solidFill>
                  <a:schemeClr val="tx1"/>
                </a:solidFill>
              </a:rPr>
              <a:t>         -   THK-2   ( 2 Orang)</a:t>
            </a:r>
          </a:p>
          <a:p>
            <a:pPr algn="just"/>
            <a:r>
              <a:rPr lang="en-US" b="1" dirty="0">
                <a:solidFill>
                  <a:schemeClr val="tx1"/>
                </a:solidFill>
              </a:rPr>
              <a:t>         -   Non ASN </a:t>
            </a:r>
            <a:r>
              <a:rPr lang="en-US" b="1" dirty="0" err="1">
                <a:solidFill>
                  <a:schemeClr val="tx1"/>
                </a:solidFill>
              </a:rPr>
              <a:t>sesuai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syarat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jabatan</a:t>
            </a:r>
            <a:r>
              <a:rPr lang="en-US" b="1" dirty="0">
                <a:solidFill>
                  <a:schemeClr val="tx1"/>
                </a:solidFill>
              </a:rPr>
              <a:t>  (1172 orang)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CF595E-0707-01C2-4784-5CF5C0CC1EC4}"/>
              </a:ext>
            </a:extLst>
          </p:cNvPr>
          <p:cNvSpPr/>
          <p:nvPr/>
        </p:nvSpPr>
        <p:spPr>
          <a:xfrm>
            <a:off x="5776060" y="2609048"/>
            <a:ext cx="5783879" cy="358962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Yang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memenuhi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syarat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pendataan</a:t>
            </a:r>
            <a:r>
              <a:rPr lang="en-US" b="1" dirty="0">
                <a:solidFill>
                  <a:schemeClr val="tx1"/>
                </a:solidFill>
              </a:rPr>
              <a:t>  1743 orang </a:t>
            </a:r>
            <a:r>
              <a:rPr lang="en-US" b="1" dirty="0" err="1">
                <a:solidFill>
                  <a:schemeClr val="tx1"/>
                </a:solidFill>
              </a:rPr>
              <a:t>terdiri</a:t>
            </a:r>
            <a:r>
              <a:rPr lang="en-US" b="1" dirty="0">
                <a:solidFill>
                  <a:schemeClr val="tx1"/>
                </a:solidFill>
              </a:rPr>
              <a:t> :</a:t>
            </a:r>
          </a:p>
          <a:p>
            <a:r>
              <a:rPr lang="en-US" b="1" dirty="0">
                <a:solidFill>
                  <a:schemeClr val="tx1"/>
                </a:solidFill>
              </a:rPr>
              <a:t>  - 131 Orang </a:t>
            </a:r>
            <a:r>
              <a:rPr lang="en-US" b="1" dirty="0" err="1">
                <a:solidFill>
                  <a:schemeClr val="tx1"/>
                </a:solidFill>
              </a:rPr>
              <a:t>baru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bekerja</a:t>
            </a:r>
            <a:r>
              <a:rPr lang="en-US" b="1" dirty="0">
                <a:solidFill>
                  <a:schemeClr val="tx1"/>
                </a:solidFill>
              </a:rPr>
              <a:t> di </a:t>
            </a:r>
            <a:r>
              <a:rPr lang="en-US" b="1" dirty="0" err="1">
                <a:solidFill>
                  <a:schemeClr val="tx1"/>
                </a:solidFill>
              </a:rPr>
              <a:t>tahun</a:t>
            </a:r>
            <a:r>
              <a:rPr lang="en-US" b="1" dirty="0">
                <a:solidFill>
                  <a:schemeClr val="tx1"/>
                </a:solidFill>
              </a:rPr>
              <a:t> 2022</a:t>
            </a:r>
          </a:p>
          <a:p>
            <a:r>
              <a:rPr lang="en-US" b="1" dirty="0">
                <a:solidFill>
                  <a:schemeClr val="tx1"/>
                </a:solidFill>
              </a:rPr>
              <a:t>  - 272 Orang TMT </a:t>
            </a:r>
            <a:r>
              <a:rPr lang="en-US" b="1" dirty="0" err="1">
                <a:solidFill>
                  <a:schemeClr val="tx1"/>
                </a:solidFill>
              </a:rPr>
              <a:t>belum</a:t>
            </a:r>
            <a:r>
              <a:rPr lang="en-US" b="1" dirty="0">
                <a:solidFill>
                  <a:schemeClr val="tx1"/>
                </a:solidFill>
              </a:rPr>
              <a:t> 1 </a:t>
            </a:r>
            <a:r>
              <a:rPr lang="en-US" b="1" dirty="0" err="1">
                <a:solidFill>
                  <a:schemeClr val="tx1"/>
                </a:solidFill>
              </a:rPr>
              <a:t>Tahun</a:t>
            </a:r>
            <a:r>
              <a:rPr lang="en-US" b="1" dirty="0">
                <a:solidFill>
                  <a:schemeClr val="tx1"/>
                </a:solidFill>
              </a:rPr>
              <a:t> Per 31 Des 2021</a:t>
            </a:r>
          </a:p>
          <a:p>
            <a:r>
              <a:rPr lang="en-US" b="1" dirty="0">
                <a:solidFill>
                  <a:schemeClr val="tx1"/>
                </a:solidFill>
              </a:rPr>
              <a:t>  - 92 Orang </a:t>
            </a:r>
            <a:r>
              <a:rPr lang="en-US" b="1" dirty="0" err="1">
                <a:solidFill>
                  <a:schemeClr val="tx1"/>
                </a:solidFill>
              </a:rPr>
              <a:t>melebihi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Usia</a:t>
            </a:r>
            <a:r>
              <a:rPr lang="en-US" b="1" dirty="0">
                <a:solidFill>
                  <a:schemeClr val="tx1"/>
                </a:solidFill>
              </a:rPr>
              <a:t> 56 </a:t>
            </a:r>
            <a:r>
              <a:rPr lang="en-US" b="1" dirty="0" err="1">
                <a:solidFill>
                  <a:schemeClr val="tx1"/>
                </a:solidFill>
              </a:rPr>
              <a:t>Tahun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  - 212 Orang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memiliki</a:t>
            </a:r>
            <a:r>
              <a:rPr lang="en-US" b="1" dirty="0">
                <a:solidFill>
                  <a:schemeClr val="tx1"/>
                </a:solidFill>
              </a:rPr>
              <a:t> Ijazah/Pendidikan</a:t>
            </a:r>
          </a:p>
          <a:p>
            <a:r>
              <a:rPr lang="en-US" b="1" dirty="0">
                <a:solidFill>
                  <a:schemeClr val="tx1"/>
                </a:solidFill>
              </a:rPr>
              <a:t>  - 270 Orang </a:t>
            </a:r>
            <a:r>
              <a:rPr lang="en-US" b="1" dirty="0" err="1">
                <a:solidFill>
                  <a:schemeClr val="tx1"/>
                </a:solidFill>
              </a:rPr>
              <a:t>Biaya</a:t>
            </a:r>
            <a:r>
              <a:rPr lang="en-US" b="1" dirty="0">
                <a:solidFill>
                  <a:schemeClr val="tx1"/>
                </a:solidFill>
              </a:rPr>
              <a:t> BLUD</a:t>
            </a:r>
          </a:p>
          <a:p>
            <a:r>
              <a:rPr lang="en-US" b="1" dirty="0">
                <a:solidFill>
                  <a:schemeClr val="tx1"/>
                </a:solidFill>
              </a:rPr>
              <a:t>  - 3 Orang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memiliki</a:t>
            </a:r>
            <a:r>
              <a:rPr lang="en-US" b="1" dirty="0">
                <a:solidFill>
                  <a:schemeClr val="tx1"/>
                </a:solidFill>
              </a:rPr>
              <a:t> SK</a:t>
            </a:r>
          </a:p>
          <a:p>
            <a:r>
              <a:rPr lang="en-US" b="1" dirty="0">
                <a:solidFill>
                  <a:schemeClr val="tx1"/>
                </a:solidFill>
              </a:rPr>
              <a:t>  - 51  orang </a:t>
            </a:r>
            <a:r>
              <a:rPr lang="en-US" b="1" dirty="0" err="1">
                <a:solidFill>
                  <a:schemeClr val="tx1"/>
                </a:solidFill>
              </a:rPr>
              <a:t>berhenti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  - 12 Orang </a:t>
            </a:r>
            <a:r>
              <a:rPr lang="en-US" b="1" dirty="0" err="1">
                <a:solidFill>
                  <a:schemeClr val="tx1"/>
                </a:solidFill>
              </a:rPr>
              <a:t>mutasi</a:t>
            </a:r>
            <a:r>
              <a:rPr lang="en-US" b="1" dirty="0">
                <a:solidFill>
                  <a:schemeClr val="tx1"/>
                </a:solidFill>
              </a:rPr>
              <a:t> /</a:t>
            </a:r>
            <a:r>
              <a:rPr lang="en-US" b="1" dirty="0" err="1">
                <a:solidFill>
                  <a:schemeClr val="tx1"/>
                </a:solidFill>
              </a:rPr>
              <a:t>pindah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  - 700 orang </a:t>
            </a:r>
            <a:r>
              <a:rPr lang="en-US" b="1" dirty="0" err="1">
                <a:solidFill>
                  <a:schemeClr val="tx1"/>
                </a:solidFill>
              </a:rPr>
              <a:t>jabatan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Caraka,Security,CS,Supir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ID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B52AEC8-4843-53C5-BD2A-EBBE5FF4137E}"/>
              </a:ext>
            </a:extLst>
          </p:cNvPr>
          <p:cNvCxnSpPr>
            <a:cxnSpLocks/>
          </p:cNvCxnSpPr>
          <p:nvPr/>
        </p:nvCxnSpPr>
        <p:spPr>
          <a:xfrm>
            <a:off x="4359640" y="2172603"/>
            <a:ext cx="1279160" cy="21555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170" name="Picture 2" descr="ANIMASI BERGERAK GURU MENGAJAR – ARISANDI">
            <a:extLst>
              <a:ext uri="{FF2B5EF4-FFF2-40B4-BE49-F238E27FC236}">
                <a16:creationId xmlns:a16="http://schemas.microsoft.com/office/drawing/2014/main" id="{FF93A9D8-F740-E80A-08DD-5ED5B2F07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947" y="2609048"/>
            <a:ext cx="2415941" cy="369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45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0D7F9-9065-26AD-552E-B92F9EEA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0" y="611500"/>
            <a:ext cx="9892750" cy="170659"/>
          </a:xfrm>
        </p:spPr>
        <p:txBody>
          <a:bodyPr>
            <a:normAutofit fontScale="90000"/>
          </a:bodyPr>
          <a:lstStyle/>
          <a:p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2ADD6A-7FC4-BC80-7FB9-FA43BB01A214}"/>
              </a:ext>
            </a:extLst>
          </p:cNvPr>
          <p:cNvSpPr/>
          <p:nvPr/>
        </p:nvSpPr>
        <p:spPr>
          <a:xfrm>
            <a:off x="129491" y="558675"/>
            <a:ext cx="9441230" cy="8885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DATA NON ASN  BERDASARKAN  PENDIDIKAN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(VALIDASI NON ASN YANG MEMENUHI SYARAT PENDATAAN)</a:t>
            </a:r>
            <a:endParaRPr lang="en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1D9AD31-B9BC-529C-FE99-3E596F3A9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96092"/>
              </p:ext>
            </p:extLst>
          </p:nvPr>
        </p:nvGraphicFramePr>
        <p:xfrm>
          <a:off x="132080" y="1605313"/>
          <a:ext cx="9438641" cy="4694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995">
                  <a:extLst>
                    <a:ext uri="{9D8B030D-6E8A-4147-A177-3AD203B41FA5}">
                      <a16:colId xmlns:a16="http://schemas.microsoft.com/office/drawing/2014/main" val="3382563127"/>
                    </a:ext>
                  </a:extLst>
                </a:gridCol>
                <a:gridCol w="2431209">
                  <a:extLst>
                    <a:ext uri="{9D8B030D-6E8A-4147-A177-3AD203B41FA5}">
                      <a16:colId xmlns:a16="http://schemas.microsoft.com/office/drawing/2014/main" val="784206592"/>
                    </a:ext>
                  </a:extLst>
                </a:gridCol>
                <a:gridCol w="782004">
                  <a:extLst>
                    <a:ext uri="{9D8B030D-6E8A-4147-A177-3AD203B41FA5}">
                      <a16:colId xmlns:a16="http://schemas.microsoft.com/office/drawing/2014/main" val="2946464025"/>
                    </a:ext>
                  </a:extLst>
                </a:gridCol>
                <a:gridCol w="821105">
                  <a:extLst>
                    <a:ext uri="{9D8B030D-6E8A-4147-A177-3AD203B41FA5}">
                      <a16:colId xmlns:a16="http://schemas.microsoft.com/office/drawing/2014/main" val="1589504740"/>
                    </a:ext>
                  </a:extLst>
                </a:gridCol>
                <a:gridCol w="723353">
                  <a:extLst>
                    <a:ext uri="{9D8B030D-6E8A-4147-A177-3AD203B41FA5}">
                      <a16:colId xmlns:a16="http://schemas.microsoft.com/office/drawing/2014/main" val="1441627057"/>
                    </a:ext>
                  </a:extLst>
                </a:gridCol>
                <a:gridCol w="742904">
                  <a:extLst>
                    <a:ext uri="{9D8B030D-6E8A-4147-A177-3AD203B41FA5}">
                      <a16:colId xmlns:a16="http://schemas.microsoft.com/office/drawing/2014/main" val="2269881693"/>
                    </a:ext>
                  </a:extLst>
                </a:gridCol>
                <a:gridCol w="733130">
                  <a:extLst>
                    <a:ext uri="{9D8B030D-6E8A-4147-A177-3AD203B41FA5}">
                      <a16:colId xmlns:a16="http://schemas.microsoft.com/office/drawing/2014/main" val="1235182907"/>
                    </a:ext>
                  </a:extLst>
                </a:gridCol>
                <a:gridCol w="1475684">
                  <a:extLst>
                    <a:ext uri="{9D8B030D-6E8A-4147-A177-3AD203B41FA5}">
                      <a16:colId xmlns:a16="http://schemas.microsoft.com/office/drawing/2014/main" val="277274635"/>
                    </a:ext>
                  </a:extLst>
                </a:gridCol>
                <a:gridCol w="1025257">
                  <a:extLst>
                    <a:ext uri="{9D8B030D-6E8A-4147-A177-3AD203B41FA5}">
                      <a16:colId xmlns:a16="http://schemas.microsoft.com/office/drawing/2014/main" val="1610176792"/>
                    </a:ext>
                  </a:extLst>
                </a:gridCol>
              </a:tblGrid>
              <a:tr h="8425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URAIAN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S-2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S-1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D-III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D-II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D-I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SLTA KEBAWAH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54820"/>
                  </a:ext>
                </a:extLst>
              </a:tr>
              <a:tr h="48143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Tenaga Guru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5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479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1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485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203619"/>
                  </a:ext>
                </a:extLst>
              </a:tr>
              <a:tr h="8425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Tenaga Kesehatan Dokter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1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7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8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384319"/>
                  </a:ext>
                </a:extLst>
              </a:tr>
              <a:tr h="842515">
                <a:tc>
                  <a:txBody>
                    <a:bodyPr/>
                    <a:lstStyle/>
                    <a:p>
                      <a:pPr algn="ctr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Tenaga Kesehatan Non Dokter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27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33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-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60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32807"/>
                  </a:ext>
                </a:extLst>
              </a:tr>
              <a:tr h="8425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Tenaga Admin/Teknis </a:t>
                      </a:r>
                      <a:r>
                        <a:rPr lang="en-US" dirty="0" err="1"/>
                        <a:t>Lainnya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3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302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23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1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5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287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621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86604"/>
                  </a:ext>
                </a:extLst>
              </a:tr>
              <a:tr h="842515">
                <a:tc>
                  <a:txBody>
                    <a:bodyPr/>
                    <a:lstStyle/>
                    <a:p>
                      <a:pPr algn="ctr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TENAGA NON ASN TERDATA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9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815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56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2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5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287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 Narrow" panose="020B0606020202030204" pitchFamily="34" charset="0"/>
                        </a:rPr>
                        <a:t>1.174</a:t>
                      </a:r>
                      <a:endParaRPr lang="en-ID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16568"/>
                  </a:ext>
                </a:extLst>
              </a:tr>
            </a:tbl>
          </a:graphicData>
        </a:graphic>
      </p:graphicFrame>
      <p:pic>
        <p:nvPicPr>
          <p:cNvPr id="8194" name="Picture 2" descr="▷ Membaca: Gif Gambar Animasi &amp; Animasi Bergerak - 100% GRATIS!">
            <a:extLst>
              <a:ext uri="{FF2B5EF4-FFF2-40B4-BE49-F238E27FC236}">
                <a16:creationId xmlns:a16="http://schemas.microsoft.com/office/drawing/2014/main" id="{8598FFAD-1E02-B192-C014-288A576B5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193" y="558674"/>
            <a:ext cx="2367728" cy="574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01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42AE7-2048-A936-B94B-11666DD1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18886"/>
          </a:xfrm>
        </p:spPr>
        <p:txBody>
          <a:bodyPr/>
          <a:lstStyle/>
          <a:p>
            <a:r>
              <a:rPr lang="en-US" dirty="0"/>
              <a:t> </a:t>
            </a:r>
            <a:endParaRPr lang="en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DE5F4E-02D4-536C-A10C-05191EED00C8}"/>
              </a:ext>
            </a:extLst>
          </p:cNvPr>
          <p:cNvSpPr/>
          <p:nvPr/>
        </p:nvSpPr>
        <p:spPr>
          <a:xfrm>
            <a:off x="1086643" y="473273"/>
            <a:ext cx="10018713" cy="7188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RINCIAN REALISASI HASIL PENDATAAN  YANG SUDAH LULUS/DIANGKAT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MENJADI PPPK TAHUN 2022</a:t>
            </a:r>
            <a:endParaRPr lang="en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0B00E8F-7043-89B4-68DC-A44B6F35B5C0}"/>
              </a:ext>
            </a:extLst>
          </p:cNvPr>
          <p:cNvCxnSpPr>
            <a:cxnSpLocks/>
          </p:cNvCxnSpPr>
          <p:nvPr/>
        </p:nvCxnSpPr>
        <p:spPr>
          <a:xfrm flipV="1">
            <a:off x="4007720" y="2646947"/>
            <a:ext cx="1324676" cy="1308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F868C5B-1363-FCD3-CE0D-D9F76031E136}"/>
              </a:ext>
            </a:extLst>
          </p:cNvPr>
          <p:cNvCxnSpPr>
            <a:cxnSpLocks/>
          </p:cNvCxnSpPr>
          <p:nvPr/>
        </p:nvCxnSpPr>
        <p:spPr>
          <a:xfrm flipV="1">
            <a:off x="4007720" y="3224463"/>
            <a:ext cx="756785" cy="730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69D8562-1A6C-EDA5-28DD-0A2CFA7B44AE}"/>
              </a:ext>
            </a:extLst>
          </p:cNvPr>
          <p:cNvSpPr/>
          <p:nvPr/>
        </p:nvSpPr>
        <p:spPr>
          <a:xfrm>
            <a:off x="3821220" y="2281637"/>
            <a:ext cx="5344894" cy="1308135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</a:t>
            </a:r>
            <a:r>
              <a:rPr lang="en-ID" sz="2000" dirty="0"/>
              <a:t>ulus PPPK Tenaga Guru </a:t>
            </a:r>
            <a:r>
              <a:rPr lang="en-ID" sz="2000" dirty="0" err="1"/>
              <a:t>Thn</a:t>
            </a:r>
            <a:r>
              <a:rPr lang="en-ID" sz="2000" dirty="0"/>
              <a:t> 2022  </a:t>
            </a:r>
          </a:p>
          <a:p>
            <a:pPr algn="ctr"/>
            <a:r>
              <a:rPr lang="en-ID" sz="2000" dirty="0"/>
              <a:t>( 56 orang) </a:t>
            </a:r>
          </a:p>
          <a:p>
            <a:pPr algn="ctr"/>
            <a:endParaRPr lang="en-ID" sz="2000" dirty="0"/>
          </a:p>
          <a:p>
            <a:pPr algn="ctr"/>
            <a:r>
              <a:rPr lang="en-ID" sz="2000" dirty="0"/>
              <a:t>Ket : </a:t>
            </a:r>
            <a:r>
              <a:rPr lang="en-ID" sz="2000" dirty="0" err="1"/>
              <a:t>Meninggal</a:t>
            </a:r>
            <a:r>
              <a:rPr lang="en-ID" sz="2000" dirty="0"/>
              <a:t> 1 orang</a:t>
            </a:r>
            <a:endParaRPr lang="id-ID" sz="2000" dirty="0"/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931029F-D75C-56CB-B638-3B2D3EF88C29}"/>
              </a:ext>
            </a:extLst>
          </p:cNvPr>
          <p:cNvSpPr txBox="1">
            <a:spLocks/>
          </p:cNvSpPr>
          <p:nvPr/>
        </p:nvSpPr>
        <p:spPr>
          <a:xfrm>
            <a:off x="2692281" y="4532597"/>
            <a:ext cx="5724707" cy="130813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2000" dirty="0"/>
              <a:t>Lulus PPPK Tenaga Kesehatan </a:t>
            </a:r>
            <a:r>
              <a:rPr lang="en-US" sz="2000" dirty="0" err="1"/>
              <a:t>Thn</a:t>
            </a:r>
            <a:r>
              <a:rPr lang="en-US" sz="2000" dirty="0"/>
              <a:t> 2022</a:t>
            </a:r>
          </a:p>
          <a:p>
            <a:pPr marL="0" indent="0" algn="ctr">
              <a:buNone/>
            </a:pPr>
            <a:r>
              <a:rPr lang="en-US" sz="2000" dirty="0"/>
              <a:t>(6 orang)</a:t>
            </a:r>
          </a:p>
          <a:p>
            <a:pPr marL="0" indent="0" algn="ctr">
              <a:buNone/>
            </a:pPr>
            <a:r>
              <a:rPr lang="en-US" sz="2000" dirty="0"/>
              <a:t>( Ket :4 orang </a:t>
            </a:r>
            <a:r>
              <a:rPr lang="en-US" sz="2000" dirty="0" err="1"/>
              <a:t>tdk</a:t>
            </a:r>
            <a:r>
              <a:rPr lang="en-US" sz="2000" dirty="0"/>
              <a:t> </a:t>
            </a:r>
            <a:r>
              <a:rPr lang="en-US" sz="2000" dirty="0" err="1"/>
              <a:t>terisi</a:t>
            </a:r>
            <a:r>
              <a:rPr lang="en-US" sz="2000" dirty="0"/>
              <a:t> </a:t>
            </a:r>
            <a:r>
              <a:rPr lang="en-US" sz="2000" dirty="0" err="1"/>
              <a:t>formasi</a:t>
            </a:r>
            <a:r>
              <a:rPr lang="en-US" sz="2000" dirty="0"/>
              <a:t>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64FC2F-583B-A8D5-B927-DEA21482BEDA}"/>
              </a:ext>
            </a:extLst>
          </p:cNvPr>
          <p:cNvSpPr/>
          <p:nvPr/>
        </p:nvSpPr>
        <p:spPr>
          <a:xfrm>
            <a:off x="195545" y="2741847"/>
            <a:ext cx="2415941" cy="1695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TENAGA NON ASN</a:t>
            </a:r>
          </a:p>
          <a:p>
            <a:pPr algn="ctr"/>
            <a:r>
              <a:rPr lang="en-US" dirty="0"/>
              <a:t>YG MEMENUHI SYARAT PENDATAAN </a:t>
            </a:r>
          </a:p>
          <a:p>
            <a:pPr algn="ctr"/>
            <a:r>
              <a:rPr lang="en-US" dirty="0"/>
              <a:t>1.174 ORANG</a:t>
            </a:r>
            <a:endParaRPr lang="en-ID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D94923-17B7-249B-79AD-79A7AC822508}"/>
              </a:ext>
            </a:extLst>
          </p:cNvPr>
          <p:cNvCxnSpPr/>
          <p:nvPr/>
        </p:nvCxnSpPr>
        <p:spPr>
          <a:xfrm flipV="1">
            <a:off x="2623715" y="2832426"/>
            <a:ext cx="1223998" cy="54954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DE97F90-495F-AF9F-0B97-F2B759EB1E0B}"/>
              </a:ext>
            </a:extLst>
          </p:cNvPr>
          <p:cNvCxnSpPr>
            <a:cxnSpLocks/>
          </p:cNvCxnSpPr>
          <p:nvPr/>
        </p:nvCxnSpPr>
        <p:spPr>
          <a:xfrm>
            <a:off x="2643004" y="3377791"/>
            <a:ext cx="1525859" cy="11548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218" name="Picture 2" descr="Dokter Kartun Menggambar Tangan Menjelaskan Gambar Bergerak Gif, Lukisan  Tangan, Kartun, Gif PNG Transparan Clipart dan File PSD untuk Unduh Gratis">
            <a:extLst>
              <a:ext uri="{FF2B5EF4-FFF2-40B4-BE49-F238E27FC236}">
                <a16:creationId xmlns:a16="http://schemas.microsoft.com/office/drawing/2014/main" id="{C4DA6A69-CD61-74B9-5838-5DCEA2805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614" y="1818640"/>
            <a:ext cx="2572656" cy="463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171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3888</TotalTime>
  <Words>1212</Words>
  <Application>Microsoft Office PowerPoint</Application>
  <PresentationFormat>Widescreen</PresentationFormat>
  <Paragraphs>176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Agency FB</vt:lpstr>
      <vt:lpstr>-apple-system</vt:lpstr>
      <vt:lpstr>Arial</vt:lpstr>
      <vt:lpstr>Arial Narrow</vt:lpstr>
      <vt:lpstr>Century Gothic</vt:lpstr>
      <vt:lpstr>Corbel</vt:lpstr>
      <vt:lpstr>Parallax</vt:lpstr>
      <vt:lpstr>“ PENATAAN DAN PENGELOLAAN TENAGA NON ASN DI LINGKUNGAN PEMERINTAH KOTA TARAKAN “</vt:lpstr>
      <vt:lpstr>Tenaga Non ASN :</vt:lpstr>
      <vt:lpstr>Dasar Pengangkatan Non ASN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SOSIALISASI PENYUSUNAN STANDAR PELAYANAN (SP) DAN STANDAR OPERASIONAL PROSEDUR (SOP)</dc:title>
  <dc:creator>ASUS</dc:creator>
  <cp:lastModifiedBy>Pacific Cyber Net</cp:lastModifiedBy>
  <cp:revision>108</cp:revision>
  <dcterms:created xsi:type="dcterms:W3CDTF">2021-10-21T06:27:50Z</dcterms:created>
  <dcterms:modified xsi:type="dcterms:W3CDTF">2024-12-01T15:33:11Z</dcterms:modified>
</cp:coreProperties>
</file>