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Mont" panose="020B0604020202020204" charset="0"/>
      <p:regular r:id="rId15"/>
    </p:embeddedFont>
    <p:embeddedFont>
      <p:font typeface="Mont Bold" panose="020B0604020202020204" charset="0"/>
      <p:regular r:id="rId16"/>
    </p:embeddedFont>
    <p:embeddedFont>
      <p:font typeface="Open Sauc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235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624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772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20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2555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152355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25555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15235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624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0772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1920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32555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77157" y="472168"/>
            <a:ext cx="17338675" cy="9334500"/>
            <a:chOff x="0" y="0"/>
            <a:chExt cx="4566565" cy="24584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66565" cy="2458469"/>
            </a:xfrm>
            <a:custGeom>
              <a:avLst/>
              <a:gdLst/>
              <a:ahLst/>
              <a:cxnLst/>
              <a:rect l="l" t="t" r="r" b="b"/>
              <a:pathLst>
                <a:path w="4566565" h="2458469">
                  <a:moveTo>
                    <a:pt x="0" y="0"/>
                  </a:moveTo>
                  <a:lnTo>
                    <a:pt x="4566565" y="0"/>
                  </a:lnTo>
                  <a:lnTo>
                    <a:pt x="4566565" y="2458469"/>
                  </a:lnTo>
                  <a:lnTo>
                    <a:pt x="0" y="24584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566565" cy="2496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139988" y="7130823"/>
            <a:ext cx="2675845" cy="2675845"/>
          </a:xfrm>
          <a:custGeom>
            <a:avLst/>
            <a:gdLst/>
            <a:ahLst/>
            <a:cxnLst/>
            <a:rect l="l" t="t" r="r" b="b"/>
            <a:pathLst>
              <a:path w="2675845" h="2675845">
                <a:moveTo>
                  <a:pt x="0" y="0"/>
                </a:moveTo>
                <a:lnTo>
                  <a:pt x="2675844" y="0"/>
                </a:lnTo>
                <a:lnTo>
                  <a:pt x="2675844" y="2675845"/>
                </a:lnTo>
                <a:lnTo>
                  <a:pt x="0" y="2675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>
            <a:off x="477157" y="472168"/>
            <a:ext cx="2675845" cy="2675845"/>
          </a:xfrm>
          <a:custGeom>
            <a:avLst/>
            <a:gdLst/>
            <a:ahLst/>
            <a:cxnLst/>
            <a:rect l="l" t="t" r="r" b="b"/>
            <a:pathLst>
              <a:path w="2675845" h="2675845">
                <a:moveTo>
                  <a:pt x="0" y="0"/>
                </a:moveTo>
                <a:lnTo>
                  <a:pt x="2675845" y="0"/>
                </a:lnTo>
                <a:lnTo>
                  <a:pt x="2675845" y="2675844"/>
                </a:lnTo>
                <a:lnTo>
                  <a:pt x="0" y="2675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593661" y="1028700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0" y="0"/>
                </a:moveTo>
                <a:lnTo>
                  <a:pt x="2665639" y="0"/>
                </a:lnTo>
                <a:lnTo>
                  <a:pt x="2665639" y="1163328"/>
                </a:lnTo>
                <a:lnTo>
                  <a:pt x="0" y="11633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929" b="-56663"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028700" y="8094972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2665639" y="0"/>
                </a:moveTo>
                <a:lnTo>
                  <a:pt x="0" y="0"/>
                </a:lnTo>
                <a:lnTo>
                  <a:pt x="0" y="1163328"/>
                </a:lnTo>
                <a:lnTo>
                  <a:pt x="2665639" y="1163328"/>
                </a:lnTo>
                <a:lnTo>
                  <a:pt x="266563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929" b="-56663"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4094660" y="6729908"/>
            <a:ext cx="2676503" cy="0"/>
          </a:xfrm>
          <a:prstGeom prst="line">
            <a:avLst/>
          </a:prstGeom>
          <a:ln w="19050" cap="flat">
            <a:solidFill>
              <a:srgbClr val="6D6D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1516837" y="6729908"/>
            <a:ext cx="2676503" cy="0"/>
          </a:xfrm>
          <a:prstGeom prst="line">
            <a:avLst/>
          </a:prstGeom>
          <a:ln w="19050" cap="flat">
            <a:solidFill>
              <a:srgbClr val="6D6D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>
            <a:off x="14702851" y="615551"/>
            <a:ext cx="2556449" cy="3152953"/>
          </a:xfrm>
          <a:custGeom>
            <a:avLst/>
            <a:gdLst/>
            <a:ahLst/>
            <a:cxnLst/>
            <a:rect l="l" t="t" r="r" b="b"/>
            <a:pathLst>
              <a:path w="2556449" h="3152953">
                <a:moveTo>
                  <a:pt x="0" y="0"/>
                </a:moveTo>
                <a:lnTo>
                  <a:pt x="2556449" y="0"/>
                </a:lnTo>
                <a:lnTo>
                  <a:pt x="2556449" y="3152953"/>
                </a:lnTo>
                <a:lnTo>
                  <a:pt x="0" y="31529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46105" y="6432620"/>
            <a:ext cx="3324705" cy="3324705"/>
          </a:xfrm>
          <a:custGeom>
            <a:avLst/>
            <a:gdLst/>
            <a:ahLst/>
            <a:cxnLst/>
            <a:rect l="l" t="t" r="r" b="b"/>
            <a:pathLst>
              <a:path w="3324705" h="3324705">
                <a:moveTo>
                  <a:pt x="0" y="0"/>
                </a:moveTo>
                <a:lnTo>
                  <a:pt x="3324705" y="0"/>
                </a:lnTo>
                <a:lnTo>
                  <a:pt x="3324705" y="3324705"/>
                </a:lnTo>
                <a:lnTo>
                  <a:pt x="0" y="33247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4784425" y="6996608"/>
            <a:ext cx="7958178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spc="320">
                <a:solidFill>
                  <a:srgbClr val="545454"/>
                </a:solidFill>
                <a:latin typeface="Open Sauce"/>
                <a:ea typeface="Open Sauce"/>
                <a:cs typeface="Open Sauce"/>
                <a:sym typeface="Open Sauce"/>
              </a:rPr>
              <a:t>SULISTIYOWATI, S.Psi., Psikolog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41520" y="4178225"/>
            <a:ext cx="14400741" cy="168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b="1" spc="499">
                <a:solidFill>
                  <a:srgbClr val="545454"/>
                </a:solidFill>
                <a:latin typeface="Mont Bold"/>
                <a:ea typeface="Mont Bold"/>
                <a:cs typeface="Mont Bold"/>
                <a:sym typeface="Mont Bold"/>
              </a:rPr>
              <a:t>EVALUASI E-KINERJA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84425" y="8018531"/>
            <a:ext cx="7958178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spc="320">
                <a:solidFill>
                  <a:srgbClr val="545454"/>
                </a:solidFill>
                <a:latin typeface="Open Sauce"/>
                <a:ea typeface="Open Sauce"/>
                <a:cs typeface="Open Sauce"/>
                <a:sym typeface="Open Sauce"/>
              </a:rPr>
              <a:t>Tarakan, 3 Desember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624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772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20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2555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52355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5555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15235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624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0772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1920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2555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15235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77157" y="472168"/>
            <a:ext cx="17338675" cy="9334500"/>
            <a:chOff x="0" y="0"/>
            <a:chExt cx="4566565" cy="24584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66565" cy="2458469"/>
            </a:xfrm>
            <a:custGeom>
              <a:avLst/>
              <a:gdLst/>
              <a:ahLst/>
              <a:cxnLst/>
              <a:rect l="l" t="t" r="r" b="b"/>
              <a:pathLst>
                <a:path w="4566565" h="2458469">
                  <a:moveTo>
                    <a:pt x="0" y="0"/>
                  </a:moveTo>
                  <a:lnTo>
                    <a:pt x="4566565" y="0"/>
                  </a:lnTo>
                  <a:lnTo>
                    <a:pt x="4566565" y="2458469"/>
                  </a:lnTo>
                  <a:lnTo>
                    <a:pt x="0" y="24584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566565" cy="2496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139988" y="7130823"/>
            <a:ext cx="2675845" cy="2675845"/>
          </a:xfrm>
          <a:custGeom>
            <a:avLst/>
            <a:gdLst/>
            <a:ahLst/>
            <a:cxnLst/>
            <a:rect l="l" t="t" r="r" b="b"/>
            <a:pathLst>
              <a:path w="2675845" h="2675845">
                <a:moveTo>
                  <a:pt x="0" y="0"/>
                </a:moveTo>
                <a:lnTo>
                  <a:pt x="2675844" y="0"/>
                </a:lnTo>
                <a:lnTo>
                  <a:pt x="2675844" y="2675845"/>
                </a:lnTo>
                <a:lnTo>
                  <a:pt x="0" y="2675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>
            <a:off x="477157" y="472168"/>
            <a:ext cx="2675845" cy="2675845"/>
          </a:xfrm>
          <a:custGeom>
            <a:avLst/>
            <a:gdLst/>
            <a:ahLst/>
            <a:cxnLst/>
            <a:rect l="l" t="t" r="r" b="b"/>
            <a:pathLst>
              <a:path w="2675845" h="2675845">
                <a:moveTo>
                  <a:pt x="0" y="0"/>
                </a:moveTo>
                <a:lnTo>
                  <a:pt x="2675845" y="0"/>
                </a:lnTo>
                <a:lnTo>
                  <a:pt x="2675845" y="2675844"/>
                </a:lnTo>
                <a:lnTo>
                  <a:pt x="0" y="2675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593661" y="1028700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0" y="0"/>
                </a:moveTo>
                <a:lnTo>
                  <a:pt x="2665639" y="0"/>
                </a:lnTo>
                <a:lnTo>
                  <a:pt x="2665639" y="1163328"/>
                </a:lnTo>
                <a:lnTo>
                  <a:pt x="0" y="11633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929" b="-56663"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028700" y="8094972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2665639" y="0"/>
                </a:moveTo>
                <a:lnTo>
                  <a:pt x="0" y="0"/>
                </a:lnTo>
                <a:lnTo>
                  <a:pt x="0" y="1163328"/>
                </a:lnTo>
                <a:lnTo>
                  <a:pt x="2665639" y="1163328"/>
                </a:lnTo>
                <a:lnTo>
                  <a:pt x="266563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929" b="-56663"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9144000" y="3734609"/>
            <a:ext cx="0" cy="2817783"/>
          </a:xfrm>
          <a:prstGeom prst="line">
            <a:avLst/>
          </a:prstGeom>
          <a:ln w="76200" cap="flat">
            <a:solidFill>
              <a:srgbClr val="42A3E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9441463" y="2713500"/>
            <a:ext cx="7446859" cy="4964573"/>
          </a:xfrm>
          <a:custGeom>
            <a:avLst/>
            <a:gdLst/>
            <a:ahLst/>
            <a:cxnLst/>
            <a:rect l="l" t="t" r="r" b="b"/>
            <a:pathLst>
              <a:path w="7446859" h="4964573">
                <a:moveTo>
                  <a:pt x="0" y="0"/>
                </a:moveTo>
                <a:lnTo>
                  <a:pt x="7446859" y="0"/>
                </a:lnTo>
                <a:lnTo>
                  <a:pt x="7446859" y="4964573"/>
                </a:lnTo>
                <a:lnTo>
                  <a:pt x="0" y="49645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026614" y="3248025"/>
            <a:ext cx="6498261" cy="357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0"/>
              </a:lnSpc>
            </a:pPr>
            <a:r>
              <a:rPr lang="en-US" sz="12000" b="1" spc="600">
                <a:solidFill>
                  <a:srgbClr val="545454"/>
                </a:solidFill>
                <a:latin typeface="Mont Bold"/>
                <a:ea typeface="Mont Bold"/>
                <a:cs typeface="Mont Bold"/>
                <a:sym typeface="Mont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89504" y="-104095"/>
            <a:ext cx="4474029" cy="10495189"/>
            <a:chOff x="0" y="0"/>
            <a:chExt cx="1178345" cy="27641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8345" cy="2764165"/>
            </a:xfrm>
            <a:custGeom>
              <a:avLst/>
              <a:gdLst/>
              <a:ahLst/>
              <a:cxnLst/>
              <a:rect l="l" t="t" r="r" b="b"/>
              <a:pathLst>
                <a:path w="1178345" h="2764165">
                  <a:moveTo>
                    <a:pt x="0" y="0"/>
                  </a:moveTo>
                  <a:lnTo>
                    <a:pt x="1178345" y="0"/>
                  </a:lnTo>
                  <a:lnTo>
                    <a:pt x="1178345" y="2764165"/>
                  </a:lnTo>
                  <a:lnTo>
                    <a:pt x="0" y="2764165"/>
                  </a:lnTo>
                  <a:close/>
                </a:path>
              </a:pathLst>
            </a:custGeom>
            <a:solidFill>
              <a:srgbClr val="42A3E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78345" cy="2802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304120" y="538382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0" y="0"/>
                </a:moveTo>
                <a:lnTo>
                  <a:pt x="2665640" y="0"/>
                </a:lnTo>
                <a:lnTo>
                  <a:pt x="2665640" y="1163327"/>
                </a:lnTo>
                <a:lnTo>
                  <a:pt x="0" y="1163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4929" b="-5666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95261" y="8188779"/>
            <a:ext cx="2430916" cy="2430916"/>
          </a:xfrm>
          <a:custGeom>
            <a:avLst/>
            <a:gdLst/>
            <a:ahLst/>
            <a:cxnLst/>
            <a:rect l="l" t="t" r="r" b="b"/>
            <a:pathLst>
              <a:path w="2430916" h="2430916">
                <a:moveTo>
                  <a:pt x="0" y="0"/>
                </a:moveTo>
                <a:lnTo>
                  <a:pt x="2430916" y="0"/>
                </a:lnTo>
                <a:lnTo>
                  <a:pt x="2430916" y="2430916"/>
                </a:lnTo>
                <a:lnTo>
                  <a:pt x="0" y="2430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81196" y="1523102"/>
            <a:ext cx="7878104" cy="5234015"/>
          </a:xfrm>
          <a:custGeom>
            <a:avLst/>
            <a:gdLst/>
            <a:ahLst/>
            <a:cxnLst/>
            <a:rect l="l" t="t" r="r" b="b"/>
            <a:pathLst>
              <a:path w="7878104" h="5234015">
                <a:moveTo>
                  <a:pt x="0" y="0"/>
                </a:moveTo>
                <a:lnTo>
                  <a:pt x="7878104" y="0"/>
                </a:lnTo>
                <a:lnTo>
                  <a:pt x="7878104" y="5234015"/>
                </a:lnTo>
                <a:lnTo>
                  <a:pt x="0" y="52340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358934"/>
            <a:ext cx="4485031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1" spc="120">
                <a:solidFill>
                  <a:srgbClr val="545454"/>
                </a:solidFill>
                <a:latin typeface="Mont Bold"/>
                <a:ea typeface="Mont Bold"/>
                <a:cs typeface="Mont Bold"/>
                <a:sym typeface="Mont Bold"/>
              </a:rPr>
              <a:t>EVALUASI KINERJA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28631"/>
            <a:ext cx="8352496" cy="398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545454"/>
                </a:solidFill>
                <a:latin typeface="Open Sauce"/>
                <a:ea typeface="Open Sauce"/>
                <a:cs typeface="Open Sauce"/>
                <a:sym typeface="Open Sauce"/>
              </a:rPr>
              <a:t>reviu keseluruhan hasil kerja dan perilaku kerja Pegawai selama waktu tertentu dan menetapkan predikat kinerja Pegawai berdasarkan kuadran kinerja Pegawai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35711" y="1158550"/>
            <a:ext cx="9123589" cy="8724432"/>
          </a:xfrm>
          <a:custGeom>
            <a:avLst/>
            <a:gdLst/>
            <a:ahLst/>
            <a:cxnLst/>
            <a:rect l="l" t="t" r="r" b="b"/>
            <a:pathLst>
              <a:path w="9123589" h="8724432">
                <a:moveTo>
                  <a:pt x="0" y="0"/>
                </a:moveTo>
                <a:lnTo>
                  <a:pt x="9123589" y="0"/>
                </a:lnTo>
                <a:lnTo>
                  <a:pt x="9123589" y="8724432"/>
                </a:lnTo>
                <a:lnTo>
                  <a:pt x="0" y="8724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9961" y="-104095"/>
            <a:ext cx="8270421" cy="10495189"/>
            <a:chOff x="0" y="0"/>
            <a:chExt cx="2178218" cy="27641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78218" cy="2764165"/>
            </a:xfrm>
            <a:custGeom>
              <a:avLst/>
              <a:gdLst/>
              <a:ahLst/>
              <a:cxnLst/>
              <a:rect l="l" t="t" r="r" b="b"/>
              <a:pathLst>
                <a:path w="2178218" h="2764165">
                  <a:moveTo>
                    <a:pt x="0" y="0"/>
                  </a:moveTo>
                  <a:lnTo>
                    <a:pt x="2178218" y="0"/>
                  </a:lnTo>
                  <a:lnTo>
                    <a:pt x="2178218" y="2764165"/>
                  </a:lnTo>
                  <a:lnTo>
                    <a:pt x="0" y="2764165"/>
                  </a:lnTo>
                  <a:close/>
                </a:path>
              </a:pathLst>
            </a:custGeom>
            <a:solidFill>
              <a:srgbClr val="42A3E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78218" cy="2802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026514" y="6927421"/>
            <a:ext cx="2465572" cy="3800496"/>
          </a:xfrm>
          <a:custGeom>
            <a:avLst/>
            <a:gdLst/>
            <a:ahLst/>
            <a:cxnLst/>
            <a:rect l="l" t="t" r="r" b="b"/>
            <a:pathLst>
              <a:path w="2465572" h="3800496">
                <a:moveTo>
                  <a:pt x="0" y="0"/>
                </a:moveTo>
                <a:lnTo>
                  <a:pt x="2465572" y="0"/>
                </a:lnTo>
                <a:lnTo>
                  <a:pt x="2465572" y="3800496"/>
                </a:lnTo>
                <a:lnTo>
                  <a:pt x="0" y="3800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14321" y="4665931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0" y="0"/>
                </a:moveTo>
                <a:lnTo>
                  <a:pt x="2665640" y="0"/>
                </a:lnTo>
                <a:lnTo>
                  <a:pt x="2665640" y="1163327"/>
                </a:lnTo>
                <a:lnTo>
                  <a:pt x="0" y="116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4929" b="-5666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84052" y="1504086"/>
            <a:ext cx="891706" cy="1029386"/>
          </a:xfrm>
          <a:custGeom>
            <a:avLst/>
            <a:gdLst/>
            <a:ahLst/>
            <a:cxnLst/>
            <a:rect l="l" t="t" r="r" b="b"/>
            <a:pathLst>
              <a:path w="891706" h="1029386">
                <a:moveTo>
                  <a:pt x="0" y="0"/>
                </a:moveTo>
                <a:lnTo>
                  <a:pt x="891705" y="0"/>
                </a:lnTo>
                <a:lnTo>
                  <a:pt x="891705" y="1029386"/>
                </a:lnTo>
                <a:lnTo>
                  <a:pt x="0" y="10293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95557" y="3598906"/>
            <a:ext cx="1503706" cy="832677"/>
          </a:xfrm>
          <a:custGeom>
            <a:avLst/>
            <a:gdLst/>
            <a:ahLst/>
            <a:cxnLst/>
            <a:rect l="l" t="t" r="r" b="b"/>
            <a:pathLst>
              <a:path w="1503706" h="832677">
                <a:moveTo>
                  <a:pt x="0" y="0"/>
                </a:moveTo>
                <a:lnTo>
                  <a:pt x="1503705" y="0"/>
                </a:lnTo>
                <a:lnTo>
                  <a:pt x="1503705" y="832677"/>
                </a:lnTo>
                <a:lnTo>
                  <a:pt x="0" y="8326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392727" y="4553474"/>
            <a:ext cx="3464379" cy="152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Monitoring evaluasi kegiatan coaching e kinerja (1 laporan)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288892" y="5674981"/>
            <a:ext cx="906665" cy="906665"/>
          </a:xfrm>
          <a:custGeom>
            <a:avLst/>
            <a:gdLst/>
            <a:ahLst/>
            <a:cxnLst/>
            <a:rect l="l" t="t" r="r" b="b"/>
            <a:pathLst>
              <a:path w="906665" h="906665">
                <a:moveTo>
                  <a:pt x="0" y="0"/>
                </a:moveTo>
                <a:lnTo>
                  <a:pt x="906665" y="0"/>
                </a:lnTo>
                <a:lnTo>
                  <a:pt x="906665" y="906664"/>
                </a:lnTo>
                <a:lnTo>
                  <a:pt x="0" y="9066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064012" y="2782775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64011" y="473238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40461" y="664103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16279" y="2644029"/>
            <a:ext cx="4309904" cy="117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Monitoring </a:t>
            </a:r>
            <a:r>
              <a:rPr lang="en-US" sz="2799" dirty="0" err="1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Evaluasi</a:t>
            </a:r>
            <a:r>
              <a:rPr lang="en-US" sz="2799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kegiatan</a:t>
            </a:r>
            <a:r>
              <a:rPr lang="en-US" sz="2799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sosialisasi</a:t>
            </a:r>
            <a:r>
              <a:rPr lang="en-US" sz="2799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 (1 </a:t>
            </a:r>
            <a:r>
              <a:rPr lang="en-US" sz="2799" dirty="0" err="1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laporan</a:t>
            </a:r>
            <a:r>
              <a:rPr lang="en-US" sz="2799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92727" y="6647387"/>
            <a:ext cx="4689080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Terkelolanya rapat plan review rutin (1 laporan)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5043" y="975499"/>
            <a:ext cx="5913781" cy="30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Sasaran :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Meningkatnya Kualitas Tata Kelola Kepegawaian Daerah</a:t>
            </a:r>
          </a:p>
          <a:p>
            <a:pPr algn="l">
              <a:lnSpc>
                <a:spcPts val="2940"/>
              </a:lnSpc>
            </a:pPr>
            <a:endParaRPr lang="en-US" sz="379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75043" y="3887676"/>
            <a:ext cx="5913781" cy="30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Indikator Kinerja: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Persentase ASN yang telah memenuhi target kinerja individu</a:t>
            </a:r>
          </a:p>
          <a:p>
            <a:pPr algn="l">
              <a:lnSpc>
                <a:spcPts val="2940"/>
              </a:lnSpc>
            </a:pPr>
            <a:endParaRPr lang="en-US" sz="379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75043" y="6851221"/>
            <a:ext cx="5913781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Target :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90%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68026" y="36652"/>
            <a:ext cx="5913781" cy="103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Rencana Aksi TW-I</a:t>
            </a:r>
          </a:p>
          <a:p>
            <a:pPr algn="l">
              <a:lnSpc>
                <a:spcPts val="2940"/>
              </a:lnSpc>
            </a:pPr>
            <a:endParaRPr lang="en-US" sz="379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Custom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Mont</vt:lpstr>
      <vt:lpstr>Mont Bold</vt:lpstr>
      <vt:lpstr>Arial</vt:lpstr>
      <vt:lpstr>Calibri</vt:lpstr>
      <vt:lpstr>Open Sauce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e-kinerja 03122024</dc:title>
  <cp:lastModifiedBy>Warna Jingga</cp:lastModifiedBy>
  <cp:revision>2</cp:revision>
  <dcterms:created xsi:type="dcterms:W3CDTF">2006-08-16T00:00:00Z</dcterms:created>
  <dcterms:modified xsi:type="dcterms:W3CDTF">2024-12-02T07:54:26Z</dcterms:modified>
  <dc:identifier>DAGYH_XcbQk</dc:identifier>
</cp:coreProperties>
</file>