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3" r:id="rId2"/>
    <p:sldMasterId id="2147483679" r:id="rId3"/>
  </p:sldMasterIdLst>
  <p:notesMasterIdLst>
    <p:notesMasterId r:id="rId41"/>
  </p:notes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6" r:id="rId26"/>
    <p:sldId id="288" r:id="rId27"/>
    <p:sldId id="289" r:id="rId28"/>
    <p:sldId id="291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5" r:id="rId37"/>
    <p:sldId id="306" r:id="rId38"/>
    <p:sldId id="307" r:id="rId39"/>
    <p:sldId id="304" r:id="rId40"/>
  </p:sldIdLst>
  <p:sldSz cx="24377650" cy="13716000"/>
  <p:notesSz cx="6858000" cy="9144000"/>
  <p:embeddedFontLst>
    <p:embeddedFont>
      <p:font typeface="Arial Black" panose="020B0A04020102020204" pitchFamily="34" charset="0"/>
      <p:bold r:id="rId42"/>
    </p:embeddedFont>
    <p:embeddedFont>
      <p:font typeface="Arvo" panose="020B060402020202020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Corben" panose="020B0604020202020204" charset="0"/>
      <p:bold r:id="rId52"/>
    </p:embeddedFont>
    <p:embeddedFont>
      <p:font typeface="Fira Sans Black" panose="020B0A03050000020004" pitchFamily="34" charset="0"/>
      <p:bold r:id="rId53"/>
      <p:boldItalic r:id="rId54"/>
    </p:embeddedFont>
    <p:embeddedFont>
      <p:font typeface="Khand" panose="020B0604020202020204" charset="0"/>
      <p:regular r:id="rId55"/>
      <p:bold r:id="rId56"/>
    </p:embeddedFont>
    <p:embeddedFont>
      <p:font typeface="Khand Light" panose="020B0604020202020204" charset="0"/>
      <p:regular r:id="rId57"/>
      <p:bold r:id="rId58"/>
    </p:embeddedFont>
    <p:embeddedFont>
      <p:font typeface="Khand SemiBold" panose="020B0604020202020204" charset="0"/>
      <p:regular r:id="rId59"/>
      <p:bold r:id="rId60"/>
    </p:embeddedFont>
    <p:embeddedFont>
      <p:font typeface="Lato" panose="020F0502020204030203" pitchFamily="34" charset="0"/>
      <p:regular r:id="rId61"/>
      <p:bold r:id="rId62"/>
      <p:italic r:id="rId63"/>
      <p:boldItalic r:id="rId64"/>
    </p:embeddedFont>
    <p:embeddedFont>
      <p:font typeface="Noto Sans Symbols" panose="020B0604020202020204" charset="0"/>
      <p:regular r:id="rId65"/>
      <p:bold r:id="rId66"/>
    </p:embeddedFont>
    <p:embeddedFont>
      <p:font typeface="Quattrocento Sans" panose="020B0502050000020003" pitchFamily="34" charset="0"/>
      <p:regular r:id="rId67"/>
      <p:bold r:id="rId68"/>
      <p:italic r:id="rId69"/>
      <p:boldItalic r:id="rId70"/>
    </p:embeddedFont>
    <p:embeddedFont>
      <p:font typeface="Roboto" panose="02000000000000000000" pitchFamily="2" charset="0"/>
      <p:regular r:id="rId71"/>
      <p:bold r:id="rId72"/>
      <p:italic r:id="rId73"/>
      <p:boldItalic r:id="rId74"/>
    </p:embeddedFont>
    <p:embeddedFont>
      <p:font typeface="Roboto Light" panose="02000000000000000000" pitchFamily="2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2" roundtripDataSignature="AMtx7mio4hgPP5WEO1IWH14kb2vfth+o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461A0-A120-4FA0-9B76-3749C4733471}">
  <a:tblStyle styleId="{C1A461A0-A120-4FA0-9B76-3749C473347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1A5457-9001-4FDD-8909-6ECF417CA73C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8" d="100"/>
          <a:sy n="38" d="100"/>
        </p:scale>
        <p:origin x="216" y="20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font" Target="fonts/font22.fntdata"/><Relationship Id="rId68" Type="http://schemas.openxmlformats.org/officeDocument/2006/relationships/font" Target="fonts/font27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74" Type="http://schemas.openxmlformats.org/officeDocument/2006/relationships/font" Target="fonts/font33.fntdata"/><Relationship Id="rId102" Type="http://customschemas.google.com/relationships/presentationmetadata" Target="metadata"/><Relationship Id="rId5" Type="http://schemas.openxmlformats.org/officeDocument/2006/relationships/slide" Target="slides/slide2.xml"/><Relationship Id="rId61" Type="http://schemas.openxmlformats.org/officeDocument/2006/relationships/font" Target="fonts/font20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font" Target="fonts/font28.fntdata"/><Relationship Id="rId77" Type="http://schemas.openxmlformats.org/officeDocument/2006/relationships/font" Target="fonts/font36.fntdata"/><Relationship Id="rId105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72" Type="http://schemas.openxmlformats.org/officeDocument/2006/relationships/font" Target="fonts/font3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font" Target="fonts/font26.fntdata"/><Relationship Id="rId103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font" Target="fonts/font29.fntdata"/><Relationship Id="rId75" Type="http://schemas.openxmlformats.org/officeDocument/2006/relationships/font" Target="fonts/font3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6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73" Type="http://schemas.openxmlformats.org/officeDocument/2006/relationships/font" Target="fonts/font32.fntdata"/><Relationship Id="rId78" Type="http://schemas.openxmlformats.org/officeDocument/2006/relationships/font" Target="fonts/font3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6" Type="http://schemas.openxmlformats.org/officeDocument/2006/relationships/font" Target="fonts/font35.fntdata"/><Relationship Id="rId10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font" Target="fonts/font3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66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Khand Light"/>
                <a:ea typeface="Khand Light"/>
                <a:cs typeface="Khand Light"/>
                <a:sym typeface="Khand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Khand Light"/>
                <a:ea typeface="Khand Light"/>
                <a:cs typeface="Khand Light"/>
                <a:sym typeface="Khand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Khand Light"/>
                <a:ea typeface="Khand Light"/>
                <a:cs typeface="Khand Light"/>
                <a:sym typeface="Khan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Khand Light"/>
                <a:ea typeface="Khand Light"/>
                <a:cs typeface="Khand Light"/>
                <a:sym typeface="Khand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Khand Light"/>
                <a:ea typeface="Khand Light"/>
                <a:cs typeface="Khand Light"/>
                <a:sym typeface="Khand Ligh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Khand Light"/>
              <a:ea typeface="Khand Light"/>
              <a:cs typeface="Khand Light"/>
              <a:sym typeface="Khand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hand Light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hand Light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hand Light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3" name="Google Shape;85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hand Light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3" name="Google Shape;160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4" name="Google Shape;162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4" name="Google Shape;165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1"/>
          <p:cNvSpPr>
            <a:spLocks noGrp="1"/>
          </p:cNvSpPr>
          <p:nvPr>
            <p:ph type="pic" idx="2"/>
          </p:nvPr>
        </p:nvSpPr>
        <p:spPr>
          <a:xfrm>
            <a:off x="2106041" y="2742702"/>
            <a:ext cx="8866759" cy="8866771"/>
          </a:xfrm>
          <a:prstGeom prst="rect">
            <a:avLst/>
          </a:prstGeom>
          <a:solidFill>
            <a:srgbClr val="635F5F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9"/>
          <p:cNvSpPr txBox="1">
            <a:spLocks noGrp="1"/>
          </p:cNvSpPr>
          <p:nvPr>
            <p:ph type="title"/>
          </p:nvPr>
        </p:nvSpPr>
        <p:spPr>
          <a:xfrm>
            <a:off x="2309312" y="5723467"/>
            <a:ext cx="17646717" cy="383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998"/>
              <a:buFont typeface="Century Gothic"/>
              <a:buNone/>
              <a:defRPr sz="7998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body" idx="1"/>
          </p:nvPr>
        </p:nvSpPr>
        <p:spPr>
          <a:xfrm>
            <a:off x="2309309" y="9554762"/>
            <a:ext cx="17646719" cy="1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3199"/>
              <a:buNone/>
              <a:defRPr sz="3999" cap="none">
                <a:solidFill>
                  <a:srgbClr val="C3C0C0"/>
                </a:solidFill>
              </a:defRPr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69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9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9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0"/>
          <p:cNvSpPr txBox="1">
            <a:spLocks noGrp="1"/>
          </p:cNvSpPr>
          <p:nvPr>
            <p:ph type="title"/>
          </p:nvPr>
        </p:nvSpPr>
        <p:spPr>
          <a:xfrm>
            <a:off x="1291886" y="905436"/>
            <a:ext cx="18804548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body" idx="1"/>
          </p:nvPr>
        </p:nvSpPr>
        <p:spPr>
          <a:xfrm>
            <a:off x="2206050" y="4121151"/>
            <a:ext cx="8790388" cy="839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29" algn="l">
              <a:spcBef>
                <a:spcPts val="2000"/>
              </a:spcBef>
              <a:spcAft>
                <a:spcPts val="0"/>
              </a:spcAft>
              <a:buSzPts val="2879"/>
              <a:buChar char="►"/>
              <a:defRPr sz="3599"/>
            </a:lvl1pPr>
            <a:lvl2pPr marL="914400" lvl="1" indent="-391109" algn="l">
              <a:spcBef>
                <a:spcPts val="2000"/>
              </a:spcBef>
              <a:spcAft>
                <a:spcPts val="0"/>
              </a:spcAft>
              <a:buSzPts val="2559"/>
              <a:buChar char="►"/>
              <a:defRPr sz="3199"/>
            </a:lvl2pPr>
            <a:lvl3pPr marL="1371600" lvl="2" indent="-370789" algn="l">
              <a:spcBef>
                <a:spcPts val="2000"/>
              </a:spcBef>
              <a:spcAft>
                <a:spcPts val="0"/>
              </a:spcAft>
              <a:buSzPts val="2239"/>
              <a:buChar char="►"/>
              <a:defRPr sz="2799"/>
            </a:lvl3pPr>
            <a:lvl4pPr marL="1828800" lvl="3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4pPr>
            <a:lvl5pPr marL="2286000" lvl="4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5pPr>
            <a:lvl6pPr marL="2743200" lvl="5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6pPr>
            <a:lvl7pPr marL="3200400" lvl="6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7pPr>
            <a:lvl8pPr marL="3657600" lvl="7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8pPr>
            <a:lvl9pPr marL="4114800" lvl="8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9pPr>
          </a:lstStyle>
          <a:p>
            <a:endParaRPr/>
          </a:p>
        </p:txBody>
      </p:sp>
      <p:sp>
        <p:nvSpPr>
          <p:cNvPr id="60" name="Google Shape;60;p70"/>
          <p:cNvSpPr txBox="1">
            <a:spLocks noGrp="1"/>
          </p:cNvSpPr>
          <p:nvPr>
            <p:ph type="body" idx="2"/>
          </p:nvPr>
        </p:nvSpPr>
        <p:spPr>
          <a:xfrm>
            <a:off x="11306042" y="4112185"/>
            <a:ext cx="8790392" cy="840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29" algn="l">
              <a:spcBef>
                <a:spcPts val="2000"/>
              </a:spcBef>
              <a:spcAft>
                <a:spcPts val="0"/>
              </a:spcAft>
              <a:buSzPts val="2879"/>
              <a:buChar char="►"/>
              <a:defRPr sz="3599"/>
            </a:lvl1pPr>
            <a:lvl2pPr marL="914400" lvl="1" indent="-391109" algn="l">
              <a:spcBef>
                <a:spcPts val="2000"/>
              </a:spcBef>
              <a:spcAft>
                <a:spcPts val="0"/>
              </a:spcAft>
              <a:buSzPts val="2559"/>
              <a:buChar char="►"/>
              <a:defRPr sz="3199"/>
            </a:lvl2pPr>
            <a:lvl3pPr marL="1371600" lvl="2" indent="-370789" algn="l">
              <a:spcBef>
                <a:spcPts val="2000"/>
              </a:spcBef>
              <a:spcAft>
                <a:spcPts val="0"/>
              </a:spcAft>
              <a:buSzPts val="2239"/>
              <a:buChar char="►"/>
              <a:defRPr sz="2799"/>
            </a:lvl3pPr>
            <a:lvl4pPr marL="1828800" lvl="3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4pPr>
            <a:lvl5pPr marL="2286000" lvl="4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5pPr>
            <a:lvl6pPr marL="2743200" lvl="5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6pPr>
            <a:lvl7pPr marL="3200400" lvl="6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7pPr>
            <a:lvl8pPr marL="3657600" lvl="7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8pPr>
            <a:lvl9pPr marL="4114800" lvl="8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9pPr>
          </a:lstStyle>
          <a:p>
            <a:endParaRPr/>
          </a:p>
        </p:txBody>
      </p:sp>
      <p:sp>
        <p:nvSpPr>
          <p:cNvPr id="61" name="Google Shape;61;p70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0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0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1"/>
          <p:cNvSpPr txBox="1">
            <a:spLocks noGrp="1"/>
          </p:cNvSpPr>
          <p:nvPr>
            <p:ph type="title"/>
          </p:nvPr>
        </p:nvSpPr>
        <p:spPr>
          <a:xfrm>
            <a:off x="1291886" y="905436"/>
            <a:ext cx="18804548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398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1"/>
          <p:cNvSpPr txBox="1">
            <a:spLocks noGrp="1"/>
          </p:cNvSpPr>
          <p:nvPr>
            <p:ph type="body" idx="1"/>
          </p:nvPr>
        </p:nvSpPr>
        <p:spPr>
          <a:xfrm>
            <a:off x="2206051" y="3810000"/>
            <a:ext cx="8790386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3839"/>
              <a:buNone/>
              <a:defRPr sz="4799" b="0">
                <a:solidFill>
                  <a:srgbClr val="C3C0C0"/>
                </a:solidFill>
              </a:defRPr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3199"/>
              <a:buNone/>
              <a:defRPr sz="3999" b="1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 b="1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9pPr>
          </a:lstStyle>
          <a:p>
            <a:endParaRPr/>
          </a:p>
        </p:txBody>
      </p:sp>
      <p:sp>
        <p:nvSpPr>
          <p:cNvPr id="67" name="Google Shape;67;p71"/>
          <p:cNvSpPr txBox="1">
            <a:spLocks noGrp="1"/>
          </p:cNvSpPr>
          <p:nvPr>
            <p:ph type="body" idx="2"/>
          </p:nvPr>
        </p:nvSpPr>
        <p:spPr>
          <a:xfrm>
            <a:off x="2206050" y="5029200"/>
            <a:ext cx="8790388" cy="748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29" algn="l">
              <a:spcBef>
                <a:spcPts val="2000"/>
              </a:spcBef>
              <a:spcAft>
                <a:spcPts val="0"/>
              </a:spcAft>
              <a:buSzPts val="2879"/>
              <a:buChar char="►"/>
              <a:defRPr sz="3599"/>
            </a:lvl1pPr>
            <a:lvl2pPr marL="914400" lvl="1" indent="-391109" algn="l">
              <a:spcBef>
                <a:spcPts val="2000"/>
              </a:spcBef>
              <a:spcAft>
                <a:spcPts val="0"/>
              </a:spcAft>
              <a:buSzPts val="2559"/>
              <a:buChar char="►"/>
              <a:defRPr sz="3199"/>
            </a:lvl2pPr>
            <a:lvl3pPr marL="1371600" lvl="2" indent="-370789" algn="l">
              <a:spcBef>
                <a:spcPts val="2000"/>
              </a:spcBef>
              <a:spcAft>
                <a:spcPts val="0"/>
              </a:spcAft>
              <a:buSzPts val="2239"/>
              <a:buChar char="►"/>
              <a:defRPr sz="2799"/>
            </a:lvl3pPr>
            <a:lvl4pPr marL="1828800" lvl="3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4pPr>
            <a:lvl5pPr marL="2286000" lvl="4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5pPr>
            <a:lvl6pPr marL="2743200" lvl="5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6pPr>
            <a:lvl7pPr marL="3200400" lvl="6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7pPr>
            <a:lvl8pPr marL="3657600" lvl="7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8pPr>
            <a:lvl9pPr marL="4114800" lvl="8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9pPr>
          </a:lstStyle>
          <a:p>
            <a:endParaRPr/>
          </a:p>
        </p:txBody>
      </p:sp>
      <p:sp>
        <p:nvSpPr>
          <p:cNvPr id="68" name="Google Shape;68;p71"/>
          <p:cNvSpPr txBox="1">
            <a:spLocks noGrp="1"/>
          </p:cNvSpPr>
          <p:nvPr>
            <p:ph type="body" idx="3"/>
          </p:nvPr>
        </p:nvSpPr>
        <p:spPr>
          <a:xfrm>
            <a:off x="11306046" y="3810000"/>
            <a:ext cx="8790388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3839"/>
              <a:buNone/>
              <a:defRPr sz="4799" b="0">
                <a:solidFill>
                  <a:srgbClr val="C3C0C0"/>
                </a:solidFill>
              </a:defRPr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3199"/>
              <a:buNone/>
              <a:defRPr sz="3999" b="1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 b="1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9pPr>
          </a:lstStyle>
          <a:p>
            <a:endParaRPr/>
          </a:p>
        </p:txBody>
      </p:sp>
      <p:sp>
        <p:nvSpPr>
          <p:cNvPr id="69" name="Google Shape;69;p71"/>
          <p:cNvSpPr txBox="1">
            <a:spLocks noGrp="1"/>
          </p:cNvSpPr>
          <p:nvPr>
            <p:ph type="body" idx="4"/>
          </p:nvPr>
        </p:nvSpPr>
        <p:spPr>
          <a:xfrm>
            <a:off x="11306046" y="5029200"/>
            <a:ext cx="8790388" cy="748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29" algn="l">
              <a:spcBef>
                <a:spcPts val="2000"/>
              </a:spcBef>
              <a:spcAft>
                <a:spcPts val="0"/>
              </a:spcAft>
              <a:buSzPts val="2879"/>
              <a:buChar char="►"/>
              <a:defRPr sz="3599"/>
            </a:lvl1pPr>
            <a:lvl2pPr marL="914400" lvl="1" indent="-391109" algn="l">
              <a:spcBef>
                <a:spcPts val="2000"/>
              </a:spcBef>
              <a:spcAft>
                <a:spcPts val="0"/>
              </a:spcAft>
              <a:buSzPts val="2559"/>
              <a:buChar char="►"/>
              <a:defRPr sz="3199"/>
            </a:lvl2pPr>
            <a:lvl3pPr marL="1371600" lvl="2" indent="-370789" algn="l">
              <a:spcBef>
                <a:spcPts val="2000"/>
              </a:spcBef>
              <a:spcAft>
                <a:spcPts val="0"/>
              </a:spcAft>
              <a:buSzPts val="2239"/>
              <a:buChar char="►"/>
              <a:defRPr sz="2799"/>
            </a:lvl3pPr>
            <a:lvl4pPr marL="1828800" lvl="3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4pPr>
            <a:lvl5pPr marL="2286000" lvl="4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5pPr>
            <a:lvl6pPr marL="2743200" lvl="5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6pPr>
            <a:lvl7pPr marL="3200400" lvl="6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7pPr>
            <a:lvl8pPr marL="3657600" lvl="7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8pPr>
            <a:lvl9pPr marL="4114800" lvl="8" indent="-350469" algn="l">
              <a:spcBef>
                <a:spcPts val="2000"/>
              </a:spcBef>
              <a:spcAft>
                <a:spcPts val="0"/>
              </a:spcAft>
              <a:buSzPts val="1919"/>
              <a:buChar char="►"/>
              <a:defRPr sz="2399"/>
            </a:lvl9pPr>
          </a:lstStyle>
          <a:p>
            <a:endParaRPr/>
          </a:p>
        </p:txBody>
      </p:sp>
      <p:sp>
        <p:nvSpPr>
          <p:cNvPr id="70" name="Google Shape;70;p71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1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1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2"/>
          <p:cNvSpPr txBox="1">
            <a:spLocks noGrp="1"/>
          </p:cNvSpPr>
          <p:nvPr>
            <p:ph type="title"/>
          </p:nvPr>
        </p:nvSpPr>
        <p:spPr>
          <a:xfrm>
            <a:off x="2309304" y="2895600"/>
            <a:ext cx="6800357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99"/>
              <a:buFont typeface="Century Gothic"/>
              <a:buNone/>
              <a:defRPr sz="4799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2"/>
          <p:cNvSpPr txBox="1">
            <a:spLocks noGrp="1"/>
          </p:cNvSpPr>
          <p:nvPr>
            <p:ph type="body" idx="1"/>
          </p:nvPr>
        </p:nvSpPr>
        <p:spPr>
          <a:xfrm>
            <a:off x="9566741" y="2895600"/>
            <a:ext cx="10389288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749" algn="l">
              <a:spcBef>
                <a:spcPts val="2000"/>
              </a:spcBef>
              <a:spcAft>
                <a:spcPts val="0"/>
              </a:spcAft>
              <a:buSzPts val="3199"/>
              <a:buChar char="►"/>
              <a:defRPr sz="3999"/>
            </a:lvl1pPr>
            <a:lvl2pPr marL="914400" lvl="1" indent="-411429" algn="l">
              <a:spcBef>
                <a:spcPts val="2000"/>
              </a:spcBef>
              <a:spcAft>
                <a:spcPts val="0"/>
              </a:spcAft>
              <a:buSzPts val="2879"/>
              <a:buChar char="►"/>
              <a:defRPr sz="3599"/>
            </a:lvl2pPr>
            <a:lvl3pPr marL="1371600" lvl="2" indent="-391109" algn="l">
              <a:spcBef>
                <a:spcPts val="2000"/>
              </a:spcBef>
              <a:spcAft>
                <a:spcPts val="0"/>
              </a:spcAft>
              <a:buSzPts val="2559"/>
              <a:buChar char="►"/>
              <a:defRPr sz="3199"/>
            </a:lvl3pPr>
            <a:lvl4pPr marL="1828800" lvl="3" indent="-370789" algn="l">
              <a:spcBef>
                <a:spcPts val="2000"/>
              </a:spcBef>
              <a:spcAft>
                <a:spcPts val="0"/>
              </a:spcAft>
              <a:buSzPts val="2239"/>
              <a:buChar char="►"/>
              <a:defRPr sz="2799"/>
            </a:lvl4pPr>
            <a:lvl5pPr marL="2286000" lvl="4" indent="-370789" algn="l">
              <a:spcBef>
                <a:spcPts val="2000"/>
              </a:spcBef>
              <a:spcAft>
                <a:spcPts val="0"/>
              </a:spcAft>
              <a:buSzPts val="2239"/>
              <a:buChar char="►"/>
              <a:defRPr sz="2799"/>
            </a:lvl5pPr>
            <a:lvl6pPr marL="2743200" lvl="5" indent="-370789" algn="l">
              <a:spcBef>
                <a:spcPts val="2000"/>
              </a:spcBef>
              <a:spcAft>
                <a:spcPts val="0"/>
              </a:spcAft>
              <a:buSzPts val="2239"/>
              <a:buChar char="►"/>
              <a:defRPr sz="2799"/>
            </a:lvl6pPr>
            <a:lvl7pPr marL="3200400" lvl="6" indent="-370789" algn="l">
              <a:spcBef>
                <a:spcPts val="2000"/>
              </a:spcBef>
              <a:spcAft>
                <a:spcPts val="0"/>
              </a:spcAft>
              <a:buSzPts val="2239"/>
              <a:buChar char="►"/>
              <a:defRPr sz="2799"/>
            </a:lvl7pPr>
            <a:lvl8pPr marL="3657600" lvl="7" indent="-370789" algn="l">
              <a:spcBef>
                <a:spcPts val="2000"/>
              </a:spcBef>
              <a:spcAft>
                <a:spcPts val="0"/>
              </a:spcAft>
              <a:buSzPts val="2239"/>
              <a:buChar char="►"/>
              <a:defRPr sz="2799"/>
            </a:lvl8pPr>
            <a:lvl9pPr marL="4114800" lvl="8" indent="-370789" algn="l">
              <a:spcBef>
                <a:spcPts val="2000"/>
              </a:spcBef>
              <a:spcAft>
                <a:spcPts val="0"/>
              </a:spcAft>
              <a:buSzPts val="2239"/>
              <a:buChar char="►"/>
              <a:defRPr sz="2799"/>
            </a:lvl9pPr>
          </a:lstStyle>
          <a:p>
            <a:endParaRPr/>
          </a:p>
        </p:txBody>
      </p:sp>
      <p:sp>
        <p:nvSpPr>
          <p:cNvPr id="76" name="Google Shape;76;p72"/>
          <p:cNvSpPr txBox="1">
            <a:spLocks noGrp="1"/>
          </p:cNvSpPr>
          <p:nvPr>
            <p:ph type="body" idx="2"/>
          </p:nvPr>
        </p:nvSpPr>
        <p:spPr>
          <a:xfrm>
            <a:off x="2309305" y="6258561"/>
            <a:ext cx="6800355" cy="579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/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72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2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2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3"/>
          <p:cNvSpPr txBox="1">
            <a:spLocks noGrp="1"/>
          </p:cNvSpPr>
          <p:nvPr>
            <p:ph type="title"/>
          </p:nvPr>
        </p:nvSpPr>
        <p:spPr>
          <a:xfrm>
            <a:off x="2307213" y="3708384"/>
            <a:ext cx="10183159" cy="314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198"/>
              <a:buFont typeface="Century Gothic"/>
              <a:buNone/>
              <a:defRPr sz="7198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3"/>
          <p:cNvSpPr>
            <a:spLocks noGrp="1"/>
          </p:cNvSpPr>
          <p:nvPr>
            <p:ph type="pic" idx="2"/>
          </p:nvPr>
        </p:nvSpPr>
        <p:spPr>
          <a:xfrm>
            <a:off x="13895473" y="2286000"/>
            <a:ext cx="6399133" cy="914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83" name="Google Shape;83;p73"/>
          <p:cNvSpPr txBox="1">
            <a:spLocks noGrp="1"/>
          </p:cNvSpPr>
          <p:nvPr>
            <p:ph type="body" idx="1"/>
          </p:nvPr>
        </p:nvSpPr>
        <p:spPr>
          <a:xfrm>
            <a:off x="2309307" y="7315200"/>
            <a:ext cx="1016731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/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73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3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3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4"/>
          <p:cNvSpPr txBox="1">
            <a:spLocks noGrp="1"/>
          </p:cNvSpPr>
          <p:nvPr>
            <p:ph type="title"/>
          </p:nvPr>
        </p:nvSpPr>
        <p:spPr>
          <a:xfrm>
            <a:off x="2309312" y="9601174"/>
            <a:ext cx="17646717" cy="11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99"/>
              <a:buFont typeface="Century Gothic"/>
              <a:buNone/>
              <a:defRPr sz="4799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4"/>
          <p:cNvSpPr>
            <a:spLocks noGrp="1"/>
          </p:cNvSpPr>
          <p:nvPr>
            <p:ph type="pic" idx="2"/>
          </p:nvPr>
        </p:nvSpPr>
        <p:spPr>
          <a:xfrm>
            <a:off x="2309309" y="1371600"/>
            <a:ext cx="17646719" cy="7281332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90" name="Google Shape;90;p74"/>
          <p:cNvSpPr txBox="1">
            <a:spLocks noGrp="1"/>
          </p:cNvSpPr>
          <p:nvPr>
            <p:ph type="body" idx="1"/>
          </p:nvPr>
        </p:nvSpPr>
        <p:spPr>
          <a:xfrm>
            <a:off x="2309311" y="10734650"/>
            <a:ext cx="17646715" cy="9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74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4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4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5"/>
          <p:cNvSpPr txBox="1">
            <a:spLocks noGrp="1"/>
          </p:cNvSpPr>
          <p:nvPr>
            <p:ph type="title"/>
          </p:nvPr>
        </p:nvSpPr>
        <p:spPr>
          <a:xfrm>
            <a:off x="2309308" y="2895600"/>
            <a:ext cx="17646721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598"/>
              <a:buFont typeface="Century Gothic"/>
              <a:buNone/>
              <a:defRPr sz="959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5"/>
          <p:cNvSpPr txBox="1">
            <a:spLocks noGrp="1"/>
          </p:cNvSpPr>
          <p:nvPr>
            <p:ph type="body" idx="1"/>
          </p:nvPr>
        </p:nvSpPr>
        <p:spPr>
          <a:xfrm>
            <a:off x="2309308" y="7315200"/>
            <a:ext cx="17646721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/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75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5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5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6"/>
          <p:cNvSpPr txBox="1">
            <a:spLocks noGrp="1"/>
          </p:cNvSpPr>
          <p:nvPr>
            <p:ph type="title"/>
          </p:nvPr>
        </p:nvSpPr>
        <p:spPr>
          <a:xfrm>
            <a:off x="3148783" y="2895600"/>
            <a:ext cx="15994464" cy="464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598"/>
              <a:buFont typeface="Century Gothic"/>
              <a:buNone/>
              <a:defRPr sz="959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6"/>
          <p:cNvSpPr txBox="1">
            <a:spLocks noGrp="1"/>
          </p:cNvSpPr>
          <p:nvPr>
            <p:ph type="body" idx="1"/>
          </p:nvPr>
        </p:nvSpPr>
        <p:spPr>
          <a:xfrm>
            <a:off x="3859795" y="7542348"/>
            <a:ext cx="14555507" cy="68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 b="0" i="0" cap="small">
                <a:solidFill>
                  <a:srgbClr val="C3C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76"/>
          <p:cNvSpPr txBox="1">
            <a:spLocks noGrp="1"/>
          </p:cNvSpPr>
          <p:nvPr>
            <p:ph type="body" idx="2"/>
          </p:nvPr>
        </p:nvSpPr>
        <p:spPr>
          <a:xfrm>
            <a:off x="2309308" y="8701314"/>
            <a:ext cx="17646721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/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76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6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6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7" name="Google Shape;107;p76"/>
          <p:cNvSpPr txBox="1"/>
          <p:nvPr/>
        </p:nvSpPr>
        <p:spPr>
          <a:xfrm>
            <a:off x="1796122" y="1942507"/>
            <a:ext cx="1603406" cy="38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94" b="0" i="0">
                <a:solidFill>
                  <a:srgbClr val="C3C0C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76"/>
          <p:cNvSpPr txBox="1"/>
          <p:nvPr/>
        </p:nvSpPr>
        <p:spPr>
          <a:xfrm>
            <a:off x="18656121" y="5227575"/>
            <a:ext cx="1603406" cy="38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94" b="0" i="0">
                <a:solidFill>
                  <a:srgbClr val="C3C0C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7"/>
          <p:cNvSpPr txBox="1">
            <a:spLocks noGrp="1"/>
          </p:cNvSpPr>
          <p:nvPr>
            <p:ph type="title"/>
          </p:nvPr>
        </p:nvSpPr>
        <p:spPr>
          <a:xfrm>
            <a:off x="2309307" y="6248402"/>
            <a:ext cx="17646723" cy="330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998"/>
              <a:buFont typeface="Century Gothic"/>
              <a:buNone/>
              <a:defRPr sz="7998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7"/>
          <p:cNvSpPr txBox="1">
            <a:spLocks noGrp="1"/>
          </p:cNvSpPr>
          <p:nvPr>
            <p:ph type="body" idx="1"/>
          </p:nvPr>
        </p:nvSpPr>
        <p:spPr>
          <a:xfrm>
            <a:off x="2309308" y="9554762"/>
            <a:ext cx="17646721" cy="1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3199"/>
              <a:buNone/>
              <a:defRPr sz="3999" cap="none">
                <a:solidFill>
                  <a:srgbClr val="C3C0C0"/>
                </a:solidFill>
              </a:defRPr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77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7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7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8"/>
          <p:cNvSpPr txBox="1">
            <a:spLocks noGrp="1"/>
          </p:cNvSpPr>
          <p:nvPr>
            <p:ph type="title"/>
          </p:nvPr>
        </p:nvSpPr>
        <p:spPr>
          <a:xfrm>
            <a:off x="1291886" y="905436"/>
            <a:ext cx="18804548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398"/>
              <a:buFont typeface="Century Gothic"/>
              <a:buNone/>
              <a:defRPr sz="839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8"/>
          <p:cNvSpPr txBox="1">
            <a:spLocks noGrp="1"/>
          </p:cNvSpPr>
          <p:nvPr>
            <p:ph type="body" idx="1"/>
          </p:nvPr>
        </p:nvSpPr>
        <p:spPr>
          <a:xfrm>
            <a:off x="1265564" y="3962400"/>
            <a:ext cx="5892197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3839"/>
              <a:buNone/>
              <a:defRPr sz="4799" b="0">
                <a:solidFill>
                  <a:srgbClr val="C3C0C0"/>
                </a:solidFill>
              </a:defRPr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3199"/>
              <a:buNone/>
              <a:defRPr sz="3999" b="1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 b="1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9pPr>
          </a:lstStyle>
          <a:p>
            <a:endParaRPr/>
          </a:p>
        </p:txBody>
      </p:sp>
      <p:sp>
        <p:nvSpPr>
          <p:cNvPr id="118" name="Google Shape;118;p78"/>
          <p:cNvSpPr txBox="1">
            <a:spLocks noGrp="1"/>
          </p:cNvSpPr>
          <p:nvPr>
            <p:ph type="body" idx="2"/>
          </p:nvPr>
        </p:nvSpPr>
        <p:spPr>
          <a:xfrm>
            <a:off x="1304586" y="5334000"/>
            <a:ext cx="5853175" cy="717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/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78"/>
          <p:cNvSpPr txBox="1">
            <a:spLocks noGrp="1"/>
          </p:cNvSpPr>
          <p:nvPr>
            <p:ph type="body" idx="3"/>
          </p:nvPr>
        </p:nvSpPr>
        <p:spPr>
          <a:xfrm>
            <a:off x="7765296" y="3962400"/>
            <a:ext cx="5870953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3839"/>
              <a:buNone/>
              <a:defRPr sz="4799" b="0">
                <a:solidFill>
                  <a:srgbClr val="C3C0C0"/>
                </a:solidFill>
              </a:defRPr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3199"/>
              <a:buNone/>
              <a:defRPr sz="3999" b="1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 b="1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9pPr>
          </a:lstStyle>
          <a:p>
            <a:endParaRPr/>
          </a:p>
        </p:txBody>
      </p:sp>
      <p:sp>
        <p:nvSpPr>
          <p:cNvPr id="120" name="Google Shape;120;p78"/>
          <p:cNvSpPr txBox="1">
            <a:spLocks noGrp="1"/>
          </p:cNvSpPr>
          <p:nvPr>
            <p:ph type="body" idx="4"/>
          </p:nvPr>
        </p:nvSpPr>
        <p:spPr>
          <a:xfrm>
            <a:off x="7744195" y="5334000"/>
            <a:ext cx="5892053" cy="717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/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78"/>
          <p:cNvSpPr txBox="1">
            <a:spLocks noGrp="1"/>
          </p:cNvSpPr>
          <p:nvPr>
            <p:ph type="body" idx="5"/>
          </p:nvPr>
        </p:nvSpPr>
        <p:spPr>
          <a:xfrm>
            <a:off x="14245690" y="3962400"/>
            <a:ext cx="5862699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3839"/>
              <a:buNone/>
              <a:defRPr sz="4799" b="0">
                <a:solidFill>
                  <a:srgbClr val="C3C0C0"/>
                </a:solidFill>
              </a:defRPr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3199"/>
              <a:buNone/>
              <a:defRPr sz="3999" b="1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 b="1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9pPr>
          </a:lstStyle>
          <a:p>
            <a:endParaRPr/>
          </a:p>
        </p:txBody>
      </p:sp>
      <p:sp>
        <p:nvSpPr>
          <p:cNvPr id="122" name="Google Shape;122;p78"/>
          <p:cNvSpPr txBox="1">
            <a:spLocks noGrp="1"/>
          </p:cNvSpPr>
          <p:nvPr>
            <p:ph type="body" idx="6"/>
          </p:nvPr>
        </p:nvSpPr>
        <p:spPr>
          <a:xfrm>
            <a:off x="14245690" y="5334000"/>
            <a:ext cx="5862699" cy="717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/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cxnSp>
        <p:nvCxnSpPr>
          <p:cNvPr id="123" name="Google Shape;123;p78"/>
          <p:cNvCxnSpPr/>
          <p:nvPr/>
        </p:nvCxnSpPr>
        <p:spPr>
          <a:xfrm>
            <a:off x="7450343" y="4267200"/>
            <a:ext cx="0" cy="7924800"/>
          </a:xfrm>
          <a:prstGeom prst="straightConnector1">
            <a:avLst/>
          </a:prstGeom>
          <a:noFill/>
          <a:ln w="12700" cap="flat" cmpd="sng">
            <a:solidFill>
              <a:srgbClr val="C3C0C0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78"/>
          <p:cNvCxnSpPr/>
          <p:nvPr/>
        </p:nvCxnSpPr>
        <p:spPr>
          <a:xfrm>
            <a:off x="13920828" y="4267200"/>
            <a:ext cx="0" cy="7933764"/>
          </a:xfrm>
          <a:prstGeom prst="straightConnector1">
            <a:avLst/>
          </a:prstGeom>
          <a:noFill/>
          <a:ln w="12700" cap="flat" cmpd="sng">
            <a:solidFill>
              <a:srgbClr val="C3C0C0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78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8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8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2"/>
          <p:cNvSpPr txBox="1">
            <a:spLocks noGrp="1"/>
          </p:cNvSpPr>
          <p:nvPr>
            <p:ph type="title"/>
          </p:nvPr>
        </p:nvSpPr>
        <p:spPr>
          <a:xfrm>
            <a:off x="1291886" y="905436"/>
            <a:ext cx="18804548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2"/>
          <p:cNvSpPr txBox="1">
            <a:spLocks noGrp="1"/>
          </p:cNvSpPr>
          <p:nvPr>
            <p:ph type="body" idx="1"/>
          </p:nvPr>
        </p:nvSpPr>
        <p:spPr>
          <a:xfrm>
            <a:off x="2206051" y="4105837"/>
            <a:ext cx="17888422" cy="839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52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2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2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9"/>
          <p:cNvSpPr txBox="1">
            <a:spLocks noGrp="1"/>
          </p:cNvSpPr>
          <p:nvPr>
            <p:ph type="title"/>
          </p:nvPr>
        </p:nvSpPr>
        <p:spPr>
          <a:xfrm>
            <a:off x="1291886" y="905436"/>
            <a:ext cx="18804548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398"/>
              <a:buFont typeface="Century Gothic"/>
              <a:buNone/>
              <a:defRPr sz="839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9"/>
          <p:cNvSpPr txBox="1">
            <a:spLocks noGrp="1"/>
          </p:cNvSpPr>
          <p:nvPr>
            <p:ph type="body" idx="1"/>
          </p:nvPr>
        </p:nvSpPr>
        <p:spPr>
          <a:xfrm>
            <a:off x="1304586" y="8501898"/>
            <a:ext cx="5878569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3839"/>
              <a:buNone/>
              <a:defRPr sz="4799" b="0">
                <a:solidFill>
                  <a:srgbClr val="C3C0C0"/>
                </a:solidFill>
              </a:defRPr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3199"/>
              <a:buNone/>
              <a:defRPr sz="3999" b="1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 b="1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9pPr>
          </a:lstStyle>
          <a:p>
            <a:endParaRPr/>
          </a:p>
        </p:txBody>
      </p:sp>
      <p:sp>
        <p:nvSpPr>
          <p:cNvPr id="131" name="Google Shape;131;p79"/>
          <p:cNvSpPr>
            <a:spLocks noGrp="1"/>
          </p:cNvSpPr>
          <p:nvPr>
            <p:ph type="pic" idx="2"/>
          </p:nvPr>
        </p:nvSpPr>
        <p:spPr>
          <a:xfrm>
            <a:off x="1304586" y="4419600"/>
            <a:ext cx="5878569" cy="3048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2" name="Google Shape;132;p79"/>
          <p:cNvSpPr txBox="1">
            <a:spLocks noGrp="1"/>
          </p:cNvSpPr>
          <p:nvPr>
            <p:ph type="body" idx="3"/>
          </p:nvPr>
        </p:nvSpPr>
        <p:spPr>
          <a:xfrm>
            <a:off x="1304586" y="9654423"/>
            <a:ext cx="5878569" cy="131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/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79"/>
          <p:cNvSpPr txBox="1">
            <a:spLocks noGrp="1"/>
          </p:cNvSpPr>
          <p:nvPr>
            <p:ph type="body" idx="4"/>
          </p:nvPr>
        </p:nvSpPr>
        <p:spPr>
          <a:xfrm>
            <a:off x="7776725" y="8501898"/>
            <a:ext cx="5859524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3839"/>
              <a:buNone/>
              <a:defRPr sz="4799" b="0">
                <a:solidFill>
                  <a:srgbClr val="C3C0C0"/>
                </a:solidFill>
              </a:defRPr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3199"/>
              <a:buNone/>
              <a:defRPr sz="3999" b="1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 b="1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9pPr>
          </a:lstStyle>
          <a:p>
            <a:endParaRPr/>
          </a:p>
        </p:txBody>
      </p:sp>
      <p:sp>
        <p:nvSpPr>
          <p:cNvPr id="134" name="Google Shape;134;p79"/>
          <p:cNvSpPr>
            <a:spLocks noGrp="1"/>
          </p:cNvSpPr>
          <p:nvPr>
            <p:ph type="pic" idx="5"/>
          </p:nvPr>
        </p:nvSpPr>
        <p:spPr>
          <a:xfrm>
            <a:off x="7776723" y="4419600"/>
            <a:ext cx="5859524" cy="3048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5" name="Google Shape;135;p79"/>
          <p:cNvSpPr txBox="1">
            <a:spLocks noGrp="1"/>
          </p:cNvSpPr>
          <p:nvPr>
            <p:ph type="body" idx="6"/>
          </p:nvPr>
        </p:nvSpPr>
        <p:spPr>
          <a:xfrm>
            <a:off x="7774019" y="9654421"/>
            <a:ext cx="5867284" cy="131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/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79"/>
          <p:cNvSpPr txBox="1">
            <a:spLocks noGrp="1"/>
          </p:cNvSpPr>
          <p:nvPr>
            <p:ph type="body" idx="7"/>
          </p:nvPr>
        </p:nvSpPr>
        <p:spPr>
          <a:xfrm>
            <a:off x="14245690" y="8501898"/>
            <a:ext cx="5862699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3839"/>
              <a:buNone/>
              <a:defRPr sz="4799" b="0">
                <a:solidFill>
                  <a:srgbClr val="C3C0C0"/>
                </a:solidFill>
              </a:defRPr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3199"/>
              <a:buNone/>
              <a:defRPr sz="3999" b="1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2879"/>
              <a:buNone/>
              <a:defRPr sz="3599" b="1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2559"/>
              <a:buNone/>
              <a:defRPr sz="3199" b="1"/>
            </a:lvl9pPr>
          </a:lstStyle>
          <a:p>
            <a:endParaRPr/>
          </a:p>
        </p:txBody>
      </p:sp>
      <p:sp>
        <p:nvSpPr>
          <p:cNvPr id="137" name="Google Shape;137;p79"/>
          <p:cNvSpPr>
            <a:spLocks noGrp="1"/>
          </p:cNvSpPr>
          <p:nvPr>
            <p:ph type="pic" idx="8"/>
          </p:nvPr>
        </p:nvSpPr>
        <p:spPr>
          <a:xfrm>
            <a:off x="14245688" y="4419600"/>
            <a:ext cx="5862699" cy="3048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8" name="Google Shape;138;p79"/>
          <p:cNvSpPr txBox="1">
            <a:spLocks noGrp="1"/>
          </p:cNvSpPr>
          <p:nvPr>
            <p:ph type="body" idx="9"/>
          </p:nvPr>
        </p:nvSpPr>
        <p:spPr>
          <a:xfrm>
            <a:off x="14245440" y="9654417"/>
            <a:ext cx="5870465" cy="131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000"/>
              </a:spcBef>
              <a:spcAft>
                <a:spcPts val="0"/>
              </a:spcAft>
              <a:buSzPts val="2239"/>
              <a:buNone/>
              <a:defRPr sz="2799"/>
            </a:lvl1pPr>
            <a:lvl2pPr marL="914400" lvl="1" indent="-228600" algn="l">
              <a:spcBef>
                <a:spcPts val="2000"/>
              </a:spcBef>
              <a:spcAft>
                <a:spcPts val="0"/>
              </a:spcAft>
              <a:buSzPts val="1919"/>
              <a:buNone/>
              <a:defRPr sz="2399"/>
            </a:lvl2pPr>
            <a:lvl3pPr marL="1371600" lvl="2" indent="-228600" algn="l"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cxnSp>
        <p:nvCxnSpPr>
          <p:cNvPr id="139" name="Google Shape;139;p79"/>
          <p:cNvCxnSpPr/>
          <p:nvPr/>
        </p:nvCxnSpPr>
        <p:spPr>
          <a:xfrm>
            <a:off x="7450343" y="4267200"/>
            <a:ext cx="0" cy="7924800"/>
          </a:xfrm>
          <a:prstGeom prst="straightConnector1">
            <a:avLst/>
          </a:prstGeom>
          <a:noFill/>
          <a:ln w="12700" cap="flat" cmpd="sng">
            <a:solidFill>
              <a:srgbClr val="C3C0C0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" name="Google Shape;140;p79"/>
          <p:cNvCxnSpPr/>
          <p:nvPr/>
        </p:nvCxnSpPr>
        <p:spPr>
          <a:xfrm>
            <a:off x="13920828" y="4267200"/>
            <a:ext cx="0" cy="7933764"/>
          </a:xfrm>
          <a:prstGeom prst="straightConnector1">
            <a:avLst/>
          </a:prstGeom>
          <a:noFill/>
          <a:ln w="12700" cap="flat" cmpd="sng">
            <a:solidFill>
              <a:srgbClr val="C3C0C0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79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9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79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0"/>
          <p:cNvSpPr txBox="1">
            <a:spLocks noGrp="1"/>
          </p:cNvSpPr>
          <p:nvPr>
            <p:ph type="title"/>
          </p:nvPr>
        </p:nvSpPr>
        <p:spPr>
          <a:xfrm>
            <a:off x="1291886" y="905436"/>
            <a:ext cx="18804548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80"/>
          <p:cNvSpPr txBox="1">
            <a:spLocks noGrp="1"/>
          </p:cNvSpPr>
          <p:nvPr>
            <p:ph type="body" idx="1"/>
          </p:nvPr>
        </p:nvSpPr>
        <p:spPr>
          <a:xfrm rot="5400000">
            <a:off x="6954781" y="-642893"/>
            <a:ext cx="8390962" cy="1788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7" name="Google Shape;147;p80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80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0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1"/>
          <p:cNvSpPr txBox="1">
            <a:spLocks noGrp="1"/>
          </p:cNvSpPr>
          <p:nvPr>
            <p:ph type="title"/>
          </p:nvPr>
        </p:nvSpPr>
        <p:spPr>
          <a:xfrm rot="5400000">
            <a:off x="12530120" y="4934408"/>
            <a:ext cx="11652250" cy="350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81"/>
          <p:cNvSpPr txBox="1">
            <a:spLocks noGrp="1"/>
          </p:cNvSpPr>
          <p:nvPr>
            <p:ph type="body" idx="1"/>
          </p:nvPr>
        </p:nvSpPr>
        <p:spPr>
          <a:xfrm rot="5400000">
            <a:off x="3356879" y="-277464"/>
            <a:ext cx="10737848" cy="1484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3" name="Google Shape;153;p81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81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1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Device Mockup">
  <p:cSld name="Mobile Device Mockup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2"/>
          <p:cNvSpPr>
            <a:spLocks noGrp="1"/>
          </p:cNvSpPr>
          <p:nvPr>
            <p:ph type="pic" idx="2"/>
          </p:nvPr>
        </p:nvSpPr>
        <p:spPr>
          <a:xfrm>
            <a:off x="15550249" y="2731624"/>
            <a:ext cx="4188087" cy="9041597"/>
          </a:xfrm>
          <a:prstGeom prst="rect">
            <a:avLst/>
          </a:prstGeom>
          <a:solidFill>
            <a:srgbClr val="635F5F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3"/>
          <p:cNvSpPr>
            <a:spLocks noGrp="1"/>
          </p:cNvSpPr>
          <p:nvPr>
            <p:ph type="pic" idx="2"/>
          </p:nvPr>
        </p:nvSpPr>
        <p:spPr>
          <a:xfrm>
            <a:off x="1520825" y="4293084"/>
            <a:ext cx="5121594" cy="5129831"/>
          </a:xfrm>
          <a:prstGeom prst="rect">
            <a:avLst/>
          </a:prstGeom>
          <a:solidFill>
            <a:srgbClr val="635F5F"/>
          </a:solidFill>
          <a:ln>
            <a:noFill/>
          </a:ln>
        </p:spPr>
      </p:sp>
      <p:sp>
        <p:nvSpPr>
          <p:cNvPr id="160" name="Google Shape;160;p83"/>
          <p:cNvSpPr>
            <a:spLocks noGrp="1"/>
          </p:cNvSpPr>
          <p:nvPr>
            <p:ph type="pic" idx="3"/>
          </p:nvPr>
        </p:nvSpPr>
        <p:spPr>
          <a:xfrm>
            <a:off x="9628028" y="4293083"/>
            <a:ext cx="5121594" cy="5129831"/>
          </a:xfrm>
          <a:prstGeom prst="rect">
            <a:avLst/>
          </a:prstGeom>
          <a:solidFill>
            <a:srgbClr val="635F5F"/>
          </a:solidFill>
          <a:ln>
            <a:noFill/>
          </a:ln>
        </p:spPr>
      </p:sp>
      <p:sp>
        <p:nvSpPr>
          <p:cNvPr id="161" name="Google Shape;161;p83"/>
          <p:cNvSpPr>
            <a:spLocks noGrp="1"/>
          </p:cNvSpPr>
          <p:nvPr>
            <p:ph type="pic" idx="4"/>
          </p:nvPr>
        </p:nvSpPr>
        <p:spPr>
          <a:xfrm>
            <a:off x="17768418" y="4293083"/>
            <a:ext cx="5121594" cy="5129831"/>
          </a:xfrm>
          <a:prstGeom prst="rect">
            <a:avLst/>
          </a:prstGeom>
          <a:solidFill>
            <a:srgbClr val="635F5F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6"/>
          <p:cNvSpPr txBox="1">
            <a:spLocks noGrp="1"/>
          </p:cNvSpPr>
          <p:nvPr>
            <p:ph type="title"/>
          </p:nvPr>
        </p:nvSpPr>
        <p:spPr>
          <a:xfrm>
            <a:off x="912132" y="-165707"/>
            <a:ext cx="22553387" cy="7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99" b="1" i="0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6"/>
          <p:cNvSpPr txBox="1">
            <a:spLocks noGrp="1"/>
          </p:cNvSpPr>
          <p:nvPr>
            <p:ph type="body" idx="1"/>
          </p:nvPr>
        </p:nvSpPr>
        <p:spPr>
          <a:xfrm>
            <a:off x="522343" y="6550305"/>
            <a:ext cx="23332964" cy="55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6"/>
          <p:cNvSpPr txBox="1">
            <a:spLocks noGrp="1"/>
          </p:cNvSpPr>
          <p:nvPr>
            <p:ph type="ftr" idx="11"/>
          </p:nvPr>
        </p:nvSpPr>
        <p:spPr>
          <a:xfrm>
            <a:off x="8288401" y="12755880"/>
            <a:ext cx="78008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6"/>
          <p:cNvSpPr txBox="1">
            <a:spLocks noGrp="1"/>
          </p:cNvSpPr>
          <p:nvPr>
            <p:ph type="dt" idx="10"/>
          </p:nvPr>
        </p:nvSpPr>
        <p:spPr>
          <a:xfrm>
            <a:off x="1218882" y="12755880"/>
            <a:ext cx="56068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6"/>
          <p:cNvSpPr txBox="1">
            <a:spLocks noGrp="1"/>
          </p:cNvSpPr>
          <p:nvPr>
            <p:ph type="sldNum" idx="12"/>
          </p:nvPr>
        </p:nvSpPr>
        <p:spPr>
          <a:xfrm>
            <a:off x="17551908" y="12755880"/>
            <a:ext cx="56068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 txBox="1">
            <a:spLocks noGrp="1"/>
          </p:cNvSpPr>
          <p:nvPr>
            <p:ph type="title"/>
          </p:nvPr>
        </p:nvSpPr>
        <p:spPr>
          <a:xfrm>
            <a:off x="912132" y="-165707"/>
            <a:ext cx="22553387" cy="7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99" b="1" i="0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5"/>
          <p:cNvSpPr txBox="1">
            <a:spLocks noGrp="1"/>
          </p:cNvSpPr>
          <p:nvPr>
            <p:ph type="body" idx="1"/>
          </p:nvPr>
        </p:nvSpPr>
        <p:spPr>
          <a:xfrm>
            <a:off x="1218882" y="3154680"/>
            <a:ext cx="1060427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5"/>
          <p:cNvSpPr txBox="1">
            <a:spLocks noGrp="1"/>
          </p:cNvSpPr>
          <p:nvPr>
            <p:ph type="body" idx="2"/>
          </p:nvPr>
        </p:nvSpPr>
        <p:spPr>
          <a:xfrm>
            <a:off x="12554490" y="3154680"/>
            <a:ext cx="1060427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5"/>
          <p:cNvSpPr txBox="1">
            <a:spLocks noGrp="1"/>
          </p:cNvSpPr>
          <p:nvPr>
            <p:ph type="ftr" idx="11"/>
          </p:nvPr>
        </p:nvSpPr>
        <p:spPr>
          <a:xfrm>
            <a:off x="8288401" y="12755880"/>
            <a:ext cx="78008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5"/>
          <p:cNvSpPr txBox="1">
            <a:spLocks noGrp="1"/>
          </p:cNvSpPr>
          <p:nvPr>
            <p:ph type="dt" idx="10"/>
          </p:nvPr>
        </p:nvSpPr>
        <p:spPr>
          <a:xfrm>
            <a:off x="1218882" y="12755880"/>
            <a:ext cx="56068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5"/>
          <p:cNvSpPr txBox="1">
            <a:spLocks noGrp="1"/>
          </p:cNvSpPr>
          <p:nvPr>
            <p:ph type="sldNum" idx="12"/>
          </p:nvPr>
        </p:nvSpPr>
        <p:spPr>
          <a:xfrm>
            <a:off x="17551908" y="12755880"/>
            <a:ext cx="56068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4"/>
          <p:cNvSpPr txBox="1">
            <a:spLocks noGrp="1"/>
          </p:cNvSpPr>
          <p:nvPr>
            <p:ph type="ctrTitle"/>
          </p:nvPr>
        </p:nvSpPr>
        <p:spPr>
          <a:xfrm>
            <a:off x="1828324" y="4251960"/>
            <a:ext cx="207210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84"/>
          <p:cNvSpPr txBox="1">
            <a:spLocks noGrp="1"/>
          </p:cNvSpPr>
          <p:nvPr>
            <p:ph type="subTitle" idx="1"/>
          </p:nvPr>
        </p:nvSpPr>
        <p:spPr>
          <a:xfrm>
            <a:off x="3656648" y="7680960"/>
            <a:ext cx="170643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84"/>
          <p:cNvSpPr txBox="1">
            <a:spLocks noGrp="1"/>
          </p:cNvSpPr>
          <p:nvPr>
            <p:ph type="ftr" idx="11"/>
          </p:nvPr>
        </p:nvSpPr>
        <p:spPr>
          <a:xfrm>
            <a:off x="8288401" y="12755880"/>
            <a:ext cx="78008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84"/>
          <p:cNvSpPr txBox="1">
            <a:spLocks noGrp="1"/>
          </p:cNvSpPr>
          <p:nvPr>
            <p:ph type="dt" idx="10"/>
          </p:nvPr>
        </p:nvSpPr>
        <p:spPr>
          <a:xfrm>
            <a:off x="1218882" y="12755880"/>
            <a:ext cx="56068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84"/>
          <p:cNvSpPr txBox="1">
            <a:spLocks noGrp="1"/>
          </p:cNvSpPr>
          <p:nvPr>
            <p:ph type="sldNum" idx="12"/>
          </p:nvPr>
        </p:nvSpPr>
        <p:spPr>
          <a:xfrm>
            <a:off x="17551908" y="12755880"/>
            <a:ext cx="56068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1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1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1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62"/>
          <p:cNvGrpSpPr/>
          <p:nvPr/>
        </p:nvGrpSpPr>
        <p:grpSpPr>
          <a:xfrm>
            <a:off x="-11" y="109"/>
            <a:ext cx="18854903" cy="3539506"/>
            <a:chOff x="-4" y="40"/>
            <a:chExt cx="7072430" cy="1327315"/>
          </a:xfrm>
        </p:grpSpPr>
        <p:sp>
          <p:nvSpPr>
            <p:cNvPr id="209" name="Google Shape;209;p62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799"/>
                <a:buFont typeface="Calibri"/>
                <a:buNone/>
              </a:pPr>
              <a:endParaRPr sz="4799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10" name="Google Shape;210;p62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211" name="Google Shape;211;p62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799"/>
                  <a:buFont typeface="Calibri"/>
                  <a:buNone/>
                </a:pPr>
                <a:endParaRPr sz="4799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12" name="Google Shape;212;p6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799"/>
                  <a:buFont typeface="Calibri"/>
                  <a:buNone/>
                </a:pPr>
                <a:endParaRPr sz="4799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13" name="Google Shape;213;p62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214" name="Google Shape;214;p62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799"/>
                  <a:buFont typeface="Calibri"/>
                  <a:buNone/>
                </a:pPr>
                <a:endParaRPr sz="4799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15" name="Google Shape;215;p6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799"/>
                  <a:buFont typeface="Calibri"/>
                  <a:buNone/>
                </a:pPr>
                <a:endParaRPr sz="4799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216" name="Google Shape;216;p62"/>
          <p:cNvGrpSpPr/>
          <p:nvPr/>
        </p:nvGrpSpPr>
        <p:grpSpPr>
          <a:xfrm>
            <a:off x="18520089" y="11927265"/>
            <a:ext cx="5872684" cy="1788786"/>
            <a:chOff x="5575242" y="4472723"/>
            <a:chExt cx="2202830" cy="670795"/>
          </a:xfrm>
        </p:grpSpPr>
        <p:sp>
          <p:nvSpPr>
            <p:cNvPr id="217" name="Google Shape;217;p6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799"/>
                <a:buFont typeface="Calibri"/>
                <a:buNone/>
              </a:pPr>
              <a:endParaRPr sz="4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" name="Google Shape;218;p6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19" name="Google Shape;219;p62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799"/>
                  <a:buFont typeface="Calibri"/>
                  <a:buNone/>
                </a:pPr>
                <a:endParaRPr sz="4799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62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799"/>
                  <a:buFont typeface="Calibri"/>
                  <a:buNone/>
                </a:pPr>
                <a:endParaRPr sz="4799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62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222" name="Google Shape;222;p62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799"/>
                  <a:buFont typeface="Calibri"/>
                  <a:buNone/>
                </a:pPr>
                <a:endParaRPr sz="4799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62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799"/>
                  <a:buFont typeface="Calibri"/>
                  <a:buNone/>
                </a:pPr>
                <a:endParaRPr sz="4799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" name="Google Shape;224;p62"/>
          <p:cNvSpPr txBox="1">
            <a:spLocks noGrp="1"/>
          </p:cNvSpPr>
          <p:nvPr>
            <p:ph type="title"/>
          </p:nvPr>
        </p:nvSpPr>
        <p:spPr>
          <a:xfrm>
            <a:off x="2170835" y="1046866"/>
            <a:ext cx="14018748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2"/>
          <p:cNvSpPr txBox="1">
            <a:spLocks noGrp="1"/>
          </p:cNvSpPr>
          <p:nvPr>
            <p:ph type="body" idx="1"/>
          </p:nvPr>
        </p:nvSpPr>
        <p:spPr>
          <a:xfrm>
            <a:off x="2170835" y="4101302"/>
            <a:ext cx="9006454" cy="7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▰"/>
              <a:defRPr sz="5333"/>
            </a:lvl1pPr>
            <a:lvl2pPr marL="914400" lvl="1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2pPr>
            <a:lvl3pPr marL="1371600" lvl="2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3pPr>
            <a:lvl4pPr marL="1828800" lvl="3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4pPr>
            <a:lvl5pPr marL="2286000" lvl="4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5pPr>
            <a:lvl6pPr marL="2743200" lvl="5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6pPr>
            <a:lvl7pPr marL="3200400" lvl="6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7pPr>
            <a:lvl8pPr marL="3657600" lvl="7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8pPr>
            <a:lvl9pPr marL="4114800" lvl="8" indent="-355600" algn="l">
              <a:lnSpc>
                <a:spcPct val="90000"/>
              </a:lnSpc>
              <a:spcBef>
                <a:spcPts val="2665"/>
              </a:spcBef>
              <a:spcAft>
                <a:spcPts val="2665"/>
              </a:spcAft>
              <a:buClr>
                <a:schemeClr val="dk1"/>
              </a:buClr>
              <a:buSzPts val="2000"/>
              <a:buChar char="▻"/>
              <a:defRPr sz="5333"/>
            </a:lvl9pPr>
          </a:lstStyle>
          <a:p>
            <a:endParaRPr/>
          </a:p>
        </p:txBody>
      </p:sp>
      <p:sp>
        <p:nvSpPr>
          <p:cNvPr id="226" name="Google Shape;226;p62"/>
          <p:cNvSpPr txBox="1">
            <a:spLocks noGrp="1"/>
          </p:cNvSpPr>
          <p:nvPr>
            <p:ph type="body" idx="2"/>
          </p:nvPr>
        </p:nvSpPr>
        <p:spPr>
          <a:xfrm>
            <a:off x="11719941" y="4101302"/>
            <a:ext cx="9006454" cy="7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▰"/>
              <a:defRPr sz="5333"/>
            </a:lvl1pPr>
            <a:lvl2pPr marL="914400" lvl="1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2pPr>
            <a:lvl3pPr marL="1371600" lvl="2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3pPr>
            <a:lvl4pPr marL="1828800" lvl="3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4pPr>
            <a:lvl5pPr marL="2286000" lvl="4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5pPr>
            <a:lvl6pPr marL="2743200" lvl="5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6pPr>
            <a:lvl7pPr marL="3200400" lvl="6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7pPr>
            <a:lvl8pPr marL="3657600" lvl="7" indent="-355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5333"/>
            </a:lvl8pPr>
            <a:lvl9pPr marL="4114800" lvl="8" indent="-355600" algn="l">
              <a:lnSpc>
                <a:spcPct val="90000"/>
              </a:lnSpc>
              <a:spcBef>
                <a:spcPts val="2665"/>
              </a:spcBef>
              <a:spcAft>
                <a:spcPts val="2665"/>
              </a:spcAft>
              <a:buClr>
                <a:schemeClr val="dk1"/>
              </a:buClr>
              <a:buSzPts val="2000"/>
              <a:buChar char="▻"/>
              <a:defRPr sz="5333"/>
            </a:lvl9pPr>
          </a:lstStyle>
          <a:p>
            <a:endParaRPr/>
          </a:p>
        </p:txBody>
      </p:sp>
      <p:sp>
        <p:nvSpPr>
          <p:cNvPr id="227" name="Google Shape;227;p62"/>
          <p:cNvSpPr txBox="1">
            <a:spLocks noGrp="1"/>
          </p:cNvSpPr>
          <p:nvPr>
            <p:ph type="sldNum" idx="12"/>
          </p:nvPr>
        </p:nvSpPr>
        <p:spPr>
          <a:xfrm>
            <a:off x="20309376" y="12364000"/>
            <a:ext cx="3965367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2399"/>
              <a:buFont typeface="Calibri"/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2399"/>
              <a:buFont typeface="Calibri"/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2399"/>
              <a:buFont typeface="Calibri"/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2399"/>
              <a:buFont typeface="Calibri"/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2399"/>
              <a:buFont typeface="Calibri"/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2399"/>
              <a:buFont typeface="Calibri"/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2399"/>
              <a:buFont typeface="Calibri"/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2399"/>
              <a:buFont typeface="Calibri"/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2399"/>
              <a:buFont typeface="Calibri"/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3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3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63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3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3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5"/>
          <p:cNvSpPr txBox="1"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7"/>
              <a:buFont typeface="Calibri"/>
              <a:buNone/>
              <a:defRPr sz="1199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85"/>
          <p:cNvSpPr txBox="1"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799"/>
              <a:buNone/>
              <a:defRPr sz="4799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None/>
              <a:defRPr sz="3599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9pPr>
          </a:lstStyle>
          <a:p>
            <a:endParaRPr/>
          </a:p>
        </p:txBody>
      </p:sp>
      <p:sp>
        <p:nvSpPr>
          <p:cNvPr id="237" name="Google Shape;237;p85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85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85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6"/>
          <p:cNvSpPr txBox="1"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7"/>
              <a:buFont typeface="Calibri"/>
              <a:buNone/>
              <a:defRPr sz="1199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86"/>
          <p:cNvSpPr txBox="1"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799"/>
              <a:buNone/>
              <a:defRPr sz="4799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999"/>
              <a:buNone/>
              <a:defRPr sz="39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599"/>
              <a:buNone/>
              <a:defRPr sz="359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86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86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86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7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87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87"/>
          <p:cNvSpPr txBox="1">
            <a:spLocks noGrp="1"/>
          </p:cNvSpPr>
          <p:nvPr>
            <p:ph type="body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87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87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7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8"/>
          <p:cNvSpPr txBox="1"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88"/>
          <p:cNvSpPr txBox="1"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799"/>
              <a:buNone/>
              <a:defRPr sz="4799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None/>
              <a:defRPr sz="3599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9pPr>
          </a:lstStyle>
          <a:p>
            <a:endParaRPr/>
          </a:p>
        </p:txBody>
      </p:sp>
      <p:sp>
        <p:nvSpPr>
          <p:cNvPr id="256" name="Google Shape;256;p88"/>
          <p:cNvSpPr txBox="1">
            <a:spLocks noGrp="1"/>
          </p:cNvSpPr>
          <p:nvPr>
            <p:ph type="body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88"/>
          <p:cNvSpPr txBox="1">
            <a:spLocks noGrp="1"/>
          </p:cNvSpPr>
          <p:nvPr>
            <p:ph type="body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799"/>
              <a:buNone/>
              <a:defRPr sz="4799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None/>
              <a:defRPr sz="3599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9pPr>
          </a:lstStyle>
          <a:p>
            <a:endParaRPr/>
          </a:p>
        </p:txBody>
      </p:sp>
      <p:sp>
        <p:nvSpPr>
          <p:cNvPr id="258" name="Google Shape;258;p88"/>
          <p:cNvSpPr txBox="1">
            <a:spLocks noGrp="1"/>
          </p:cNvSpPr>
          <p:nvPr>
            <p:ph type="body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88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88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88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9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89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89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89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0"/>
          <p:cNvSpPr txBox="1"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8"/>
              <a:buFont typeface="Calibri"/>
              <a:buNone/>
              <a:defRPr sz="63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90"/>
          <p:cNvSpPr txBox="1">
            <a:spLocks noGrp="1"/>
          </p:cNvSpPr>
          <p:nvPr>
            <p:ph type="body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4873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398"/>
              <a:buChar char="•"/>
              <a:defRPr sz="6398"/>
            </a:lvl1pPr>
            <a:lvl2pPr marL="914400" lvl="1" indent="-5841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99"/>
              <a:buChar char="•"/>
              <a:defRPr sz="5599"/>
            </a:lvl2pPr>
            <a:lvl3pPr marL="1371600" lvl="2" indent="-5333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Char char="•"/>
              <a:defRPr sz="4799"/>
            </a:lvl3pPr>
            <a:lvl4pPr marL="1828800" lvl="3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4pPr>
            <a:lvl5pPr marL="2286000" lvl="4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5pPr>
            <a:lvl6pPr marL="2743200" lvl="5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6pPr>
            <a:lvl7pPr marL="3200400" lvl="6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7pPr>
            <a:lvl8pPr marL="3657600" lvl="7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8pPr>
            <a:lvl9pPr marL="4114800" lvl="8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9pPr>
          </a:lstStyle>
          <a:p>
            <a:endParaRPr/>
          </a:p>
        </p:txBody>
      </p:sp>
      <p:sp>
        <p:nvSpPr>
          <p:cNvPr id="270" name="Google Shape;270;p90"/>
          <p:cNvSpPr txBox="1">
            <a:spLocks noGrp="1"/>
          </p:cNvSpPr>
          <p:nvPr>
            <p:ph type="body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  <a:defRPr sz="2799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1" name="Google Shape;271;p90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90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90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1"/>
          <p:cNvSpPr txBox="1"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8"/>
              <a:buFont typeface="Calibri"/>
              <a:buNone/>
              <a:defRPr sz="63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91"/>
          <p:cNvSpPr>
            <a:spLocks noGrp="1"/>
          </p:cNvSpPr>
          <p:nvPr>
            <p:ph type="pic" idx="2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p91"/>
          <p:cNvSpPr txBox="1">
            <a:spLocks noGrp="1"/>
          </p:cNvSpPr>
          <p:nvPr>
            <p:ph type="body" idx="1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  <a:defRPr sz="2799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8" name="Google Shape;278;p91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91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91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2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92"/>
          <p:cNvSpPr txBox="1">
            <a:spLocks noGrp="1"/>
          </p:cNvSpPr>
          <p:nvPr>
            <p:ph type="body" idx="1"/>
          </p:nvPr>
        </p:nvSpPr>
        <p:spPr>
          <a:xfrm rot="5400000">
            <a:off x="7837488" y="-2510273"/>
            <a:ext cx="8702676" cy="210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92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92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92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3"/>
          <p:cNvSpPr txBox="1">
            <a:spLocks noGrp="1"/>
          </p:cNvSpPr>
          <p:nvPr>
            <p:ph type="title"/>
          </p:nvPr>
        </p:nvSpPr>
        <p:spPr>
          <a:xfrm rot="5400000">
            <a:off x="14261634" y="3913873"/>
            <a:ext cx="11623676" cy="525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93"/>
          <p:cNvSpPr txBox="1">
            <a:spLocks noGrp="1"/>
          </p:cNvSpPr>
          <p:nvPr>
            <p:ph type="body" idx="1"/>
          </p:nvPr>
        </p:nvSpPr>
        <p:spPr>
          <a:xfrm rot="5400000">
            <a:off x="3596411" y="-1190198"/>
            <a:ext cx="11623676" cy="1546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93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93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93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7"/>
          <p:cNvSpPr txBox="1">
            <a:spLocks noGrp="1"/>
          </p:cNvSpPr>
          <p:nvPr>
            <p:ph type="body" idx="1"/>
          </p:nvPr>
        </p:nvSpPr>
        <p:spPr>
          <a:xfrm>
            <a:off x="646891" y="679019"/>
            <a:ext cx="23140366" cy="1448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000"/>
              </a:spcBef>
              <a:spcAft>
                <a:spcPts val="0"/>
              </a:spcAft>
              <a:buSzPts val="8638"/>
              <a:buNone/>
              <a:defRPr sz="10797" b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8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Our CEO">
  <p:cSld name="Meet Our CE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9"/>
          <p:cNvSpPr>
            <a:spLocks noGrp="1"/>
          </p:cNvSpPr>
          <p:nvPr>
            <p:ph type="pic" idx="2"/>
          </p:nvPr>
        </p:nvSpPr>
        <p:spPr>
          <a:xfrm>
            <a:off x="3006314" y="411067"/>
            <a:ext cx="10290585" cy="12893865"/>
          </a:xfrm>
          <a:prstGeom prst="rect">
            <a:avLst/>
          </a:prstGeom>
          <a:solidFill>
            <a:srgbClr val="635F5F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4"/>
          <p:cNvSpPr txBox="1">
            <a:spLocks noGrp="1"/>
          </p:cNvSpPr>
          <p:nvPr>
            <p:ph type="title"/>
          </p:nvPr>
        </p:nvSpPr>
        <p:spPr>
          <a:xfrm>
            <a:off x="1291886" y="905436"/>
            <a:ext cx="18804548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4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4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4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7"/>
          <p:cNvSpPr>
            <a:spLocks noGrp="1"/>
          </p:cNvSpPr>
          <p:nvPr>
            <p:ph type="pic" idx="2"/>
          </p:nvPr>
        </p:nvSpPr>
        <p:spPr>
          <a:xfrm>
            <a:off x="1520824" y="1661132"/>
            <a:ext cx="14497319" cy="10393737"/>
          </a:xfrm>
          <a:prstGeom prst="rect">
            <a:avLst/>
          </a:prstGeom>
          <a:solidFill>
            <a:srgbClr val="635F5F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8"/>
          <p:cNvSpPr txBox="1">
            <a:spLocks noGrp="1"/>
          </p:cNvSpPr>
          <p:nvPr>
            <p:ph type="ctrTitle"/>
          </p:nvPr>
        </p:nvSpPr>
        <p:spPr>
          <a:xfrm>
            <a:off x="2309309" y="2895601"/>
            <a:ext cx="17646719" cy="665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396"/>
              <a:buFont typeface="Century Gothic"/>
              <a:buNone/>
              <a:defRPr sz="14396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subTitle" idx="1"/>
          </p:nvPr>
        </p:nvSpPr>
        <p:spPr>
          <a:xfrm>
            <a:off x="2309309" y="9554760"/>
            <a:ext cx="17646719" cy="172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2000"/>
              </a:spcBef>
              <a:spcAft>
                <a:spcPts val="0"/>
              </a:spcAft>
              <a:buSzPts val="3199"/>
              <a:buNone/>
              <a:defRPr cap="none">
                <a:solidFill>
                  <a:srgbClr val="C3C0C0"/>
                </a:solidFill>
              </a:defRPr>
            </a:lvl1pPr>
            <a:lvl2pPr lvl="1" algn="ctr">
              <a:spcBef>
                <a:spcPts val="2000"/>
              </a:spcBef>
              <a:spcAft>
                <a:spcPts val="0"/>
              </a:spcAft>
              <a:buSzPts val="2879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2000"/>
              </a:spcBef>
              <a:spcAft>
                <a:spcPts val="0"/>
              </a:spcAft>
              <a:buSzPts val="2559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2000"/>
              </a:spcBef>
              <a:spcAft>
                <a:spcPts val="0"/>
              </a:spcAft>
              <a:buSzPts val="2239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000"/>
              </a:spcBef>
              <a:spcAft>
                <a:spcPts val="0"/>
              </a:spcAft>
              <a:buSzPts val="2239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000"/>
              </a:spcBef>
              <a:spcAft>
                <a:spcPts val="0"/>
              </a:spcAft>
              <a:buSzPts val="2239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000"/>
              </a:spcBef>
              <a:spcAft>
                <a:spcPts val="0"/>
              </a:spcAft>
              <a:buSzPts val="2239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000"/>
              </a:spcBef>
              <a:spcAft>
                <a:spcPts val="0"/>
              </a:spcAft>
              <a:buSzPts val="2239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000"/>
              </a:spcBef>
              <a:spcAft>
                <a:spcPts val="0"/>
              </a:spcAft>
              <a:buSzPts val="2239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8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8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0"/>
          <p:cNvPicPr preferRelativeResize="0"/>
          <p:nvPr/>
        </p:nvPicPr>
        <p:blipFill rotWithShape="1">
          <a:blip r:embed="rId27">
            <a:alphaModFix/>
          </a:blip>
          <a:srcRect l="3613"/>
          <a:stretch/>
        </p:blipFill>
        <p:spPr>
          <a:xfrm>
            <a:off x="0" y="5339371"/>
            <a:ext cx="8071921" cy="837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0"/>
          <p:cNvPicPr preferRelativeResize="0"/>
          <p:nvPr/>
        </p:nvPicPr>
        <p:blipFill rotWithShape="1">
          <a:blip r:embed="rId28">
            <a:alphaModFix/>
          </a:blip>
          <a:srcRect l="35640"/>
          <a:stretch/>
        </p:blipFill>
        <p:spPr>
          <a:xfrm>
            <a:off x="0" y="5784695"/>
            <a:ext cx="3044031" cy="47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0"/>
          <p:cNvSpPr/>
          <p:nvPr/>
        </p:nvSpPr>
        <p:spPr>
          <a:xfrm>
            <a:off x="17213540" y="3352800"/>
            <a:ext cx="5637332" cy="5638800"/>
          </a:xfrm>
          <a:prstGeom prst="ellipse">
            <a:avLst/>
          </a:prstGeom>
          <a:gradFill>
            <a:gsLst>
              <a:gs pos="0">
                <a:srgbClr val="A5A1A1">
                  <a:alpha val="6666"/>
                </a:srgbClr>
              </a:gs>
              <a:gs pos="36000">
                <a:srgbClr val="A5A1A1">
                  <a:alpha val="5882"/>
                </a:srgbClr>
              </a:gs>
              <a:gs pos="69000">
                <a:srgbClr val="A5A1A1">
                  <a:alpha val="0"/>
                </a:srgbClr>
              </a:gs>
              <a:gs pos="100000">
                <a:srgbClr val="A5A1A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50"/>
          <p:cNvPicPr preferRelativeResize="0"/>
          <p:nvPr/>
        </p:nvPicPr>
        <p:blipFill rotWithShape="1">
          <a:blip r:embed="rId29">
            <a:alphaModFix/>
          </a:blip>
          <a:srcRect t="28812"/>
          <a:stretch/>
        </p:blipFill>
        <p:spPr>
          <a:xfrm>
            <a:off x="15994659" y="1"/>
            <a:ext cx="3205939" cy="228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0"/>
          <p:cNvPicPr preferRelativeResize="0"/>
          <p:nvPr/>
        </p:nvPicPr>
        <p:blipFill rotWithShape="1">
          <a:blip r:embed="rId30">
            <a:alphaModFix/>
          </a:blip>
          <a:srcRect b="23320"/>
          <a:stretch/>
        </p:blipFill>
        <p:spPr>
          <a:xfrm>
            <a:off x="17207274" y="12192000"/>
            <a:ext cx="198695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0"/>
          <p:cNvSpPr/>
          <p:nvPr/>
        </p:nvSpPr>
        <p:spPr>
          <a:xfrm>
            <a:off x="20870188" y="0"/>
            <a:ext cx="1371243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50"/>
          <p:cNvSpPr txBox="1">
            <a:spLocks noGrp="1"/>
          </p:cNvSpPr>
          <p:nvPr>
            <p:ph type="title"/>
          </p:nvPr>
        </p:nvSpPr>
        <p:spPr>
          <a:xfrm>
            <a:off x="1291886" y="905436"/>
            <a:ext cx="18804548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398"/>
              <a:buFont typeface="Century Gothic"/>
              <a:buNone/>
              <a:defRPr sz="8398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50"/>
          <p:cNvSpPr txBox="1">
            <a:spLocks noGrp="1"/>
          </p:cNvSpPr>
          <p:nvPr>
            <p:ph type="body" idx="1"/>
          </p:nvPr>
        </p:nvSpPr>
        <p:spPr>
          <a:xfrm>
            <a:off x="2206051" y="4105837"/>
            <a:ext cx="17888422" cy="839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749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3199"/>
              <a:buFont typeface="Noto Sans Symbols"/>
              <a:buChar char="►"/>
              <a:defRPr sz="3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11429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2879"/>
              <a:buFont typeface="Noto Sans Symbols"/>
              <a:buChar char="►"/>
              <a:defRPr sz="35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91109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2559"/>
              <a:buFont typeface="Noto Sans Symbols"/>
              <a:buChar char="►"/>
              <a:defRPr sz="31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70789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2239"/>
              <a:buFont typeface="Noto Sans Symbols"/>
              <a:buChar char="►"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70789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2239"/>
              <a:buFont typeface="Noto Sans Symbols"/>
              <a:buChar char="►"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70789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2239"/>
              <a:buFont typeface="Noto Sans Symbols"/>
              <a:buChar char="►"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70789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2239"/>
              <a:buFont typeface="Noto Sans Symbols"/>
              <a:buChar char="►"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70789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2239"/>
              <a:buFont typeface="Noto Sans Symbols"/>
              <a:buChar char="►"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70789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2239"/>
              <a:buFont typeface="Noto Sans Symbols"/>
              <a:buChar char="►"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dt" idx="10"/>
          </p:nvPr>
        </p:nvSpPr>
        <p:spPr>
          <a:xfrm rot="5400000">
            <a:off x="20305732" y="3581482"/>
            <a:ext cx="1981198" cy="60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ftr" idx="11"/>
          </p:nvPr>
        </p:nvSpPr>
        <p:spPr>
          <a:xfrm rot="5400000">
            <a:off x="17897480" y="6450675"/>
            <a:ext cx="7719590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55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55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55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55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55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55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55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55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55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3"/>
          <p:cNvSpPr txBox="1">
            <a:spLocks noGrp="1"/>
          </p:cNvSpPr>
          <p:nvPr>
            <p:ph type="title"/>
          </p:nvPr>
        </p:nvSpPr>
        <p:spPr>
          <a:xfrm>
            <a:off x="912132" y="-165707"/>
            <a:ext cx="22553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53"/>
          <p:cNvSpPr txBox="1">
            <a:spLocks noGrp="1"/>
          </p:cNvSpPr>
          <p:nvPr>
            <p:ph type="body" idx="1"/>
          </p:nvPr>
        </p:nvSpPr>
        <p:spPr>
          <a:xfrm>
            <a:off x="522343" y="6550305"/>
            <a:ext cx="233329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3"/>
          <p:cNvSpPr txBox="1">
            <a:spLocks noGrp="1"/>
          </p:cNvSpPr>
          <p:nvPr>
            <p:ph type="ftr" idx="11"/>
          </p:nvPr>
        </p:nvSpPr>
        <p:spPr>
          <a:xfrm>
            <a:off x="8288401" y="12755880"/>
            <a:ext cx="78008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3"/>
          <p:cNvSpPr txBox="1">
            <a:spLocks noGrp="1"/>
          </p:cNvSpPr>
          <p:nvPr>
            <p:ph type="dt" idx="10"/>
          </p:nvPr>
        </p:nvSpPr>
        <p:spPr>
          <a:xfrm>
            <a:off x="1218882" y="12755880"/>
            <a:ext cx="56068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3"/>
          <p:cNvSpPr txBox="1">
            <a:spLocks noGrp="1"/>
          </p:cNvSpPr>
          <p:nvPr>
            <p:ph type="sldNum" idx="12"/>
          </p:nvPr>
        </p:nvSpPr>
        <p:spPr>
          <a:xfrm>
            <a:off x="17551908" y="12755880"/>
            <a:ext cx="56068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0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98"/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60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13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5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60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60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60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10.xm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47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51.jpe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2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15.png"/><Relationship Id="rId10" Type="http://schemas.openxmlformats.org/officeDocument/2006/relationships/image" Target="../media/image63.png"/><Relationship Id="rId19" Type="http://schemas.openxmlformats.org/officeDocument/2006/relationships/image" Target="../media/image24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73.png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83.png"/><Relationship Id="rId9" Type="http://schemas.openxmlformats.org/officeDocument/2006/relationships/image" Target="../media/image8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"/>
          <p:cNvSpPr/>
          <p:nvPr/>
        </p:nvSpPr>
        <p:spPr>
          <a:xfrm flipH="1">
            <a:off x="-1" y="0"/>
            <a:ext cx="9292281" cy="9292294"/>
          </a:xfrm>
          <a:custGeom>
            <a:avLst/>
            <a:gdLst/>
            <a:ahLst/>
            <a:cxnLst/>
            <a:rect l="l" t="t" r="r" b="b"/>
            <a:pathLst>
              <a:path w="2290" h="2290" extrusionOk="0">
                <a:moveTo>
                  <a:pt x="1144" y="0"/>
                </a:moveTo>
                <a:lnTo>
                  <a:pt x="1144" y="0"/>
                </a:lnTo>
                <a:cubicBezTo>
                  <a:pt x="512" y="0"/>
                  <a:pt x="0" y="512"/>
                  <a:pt x="0" y="1145"/>
                </a:cubicBezTo>
                <a:lnTo>
                  <a:pt x="0" y="1145"/>
                </a:lnTo>
                <a:cubicBezTo>
                  <a:pt x="0" y="1777"/>
                  <a:pt x="512" y="2289"/>
                  <a:pt x="1144" y="2289"/>
                </a:cubicBezTo>
                <a:lnTo>
                  <a:pt x="1144" y="2289"/>
                </a:lnTo>
                <a:cubicBezTo>
                  <a:pt x="1777" y="2289"/>
                  <a:pt x="2289" y="1777"/>
                  <a:pt x="2289" y="1145"/>
                </a:cubicBezTo>
                <a:lnTo>
                  <a:pt x="2289" y="0"/>
                </a:lnTo>
                <a:lnTo>
                  <a:pt x="1144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lt1"/>
              </a:solidFill>
              <a:latin typeface="Khand Light"/>
              <a:ea typeface="Khand Light"/>
              <a:cs typeface="Khand Light"/>
              <a:sym typeface="Khand Light"/>
            </a:endParaRPr>
          </a:p>
        </p:txBody>
      </p:sp>
      <p:sp>
        <p:nvSpPr>
          <p:cNvPr id="299" name="Google Shape;299;p1"/>
          <p:cNvSpPr/>
          <p:nvPr/>
        </p:nvSpPr>
        <p:spPr>
          <a:xfrm rot="10800000" flipH="1">
            <a:off x="3926890" y="4349064"/>
            <a:ext cx="9292281" cy="9292294"/>
          </a:xfrm>
          <a:custGeom>
            <a:avLst/>
            <a:gdLst/>
            <a:ahLst/>
            <a:cxnLst/>
            <a:rect l="l" t="t" r="r" b="b"/>
            <a:pathLst>
              <a:path w="2290" h="2290" extrusionOk="0">
                <a:moveTo>
                  <a:pt x="1144" y="0"/>
                </a:moveTo>
                <a:lnTo>
                  <a:pt x="1144" y="0"/>
                </a:lnTo>
                <a:cubicBezTo>
                  <a:pt x="512" y="0"/>
                  <a:pt x="0" y="512"/>
                  <a:pt x="0" y="1145"/>
                </a:cubicBezTo>
                <a:lnTo>
                  <a:pt x="0" y="1145"/>
                </a:lnTo>
                <a:cubicBezTo>
                  <a:pt x="0" y="1777"/>
                  <a:pt x="512" y="2289"/>
                  <a:pt x="1144" y="2289"/>
                </a:cubicBezTo>
                <a:lnTo>
                  <a:pt x="1144" y="2289"/>
                </a:lnTo>
                <a:cubicBezTo>
                  <a:pt x="1777" y="2289"/>
                  <a:pt x="2289" y="1777"/>
                  <a:pt x="2289" y="1145"/>
                </a:cubicBezTo>
                <a:lnTo>
                  <a:pt x="2289" y="0"/>
                </a:lnTo>
                <a:lnTo>
                  <a:pt x="1144" y="0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lt1"/>
              </a:solidFill>
              <a:latin typeface="Khand Light"/>
              <a:ea typeface="Khand Light"/>
              <a:cs typeface="Khand Light"/>
              <a:sym typeface="Khand Light"/>
            </a:endParaRPr>
          </a:p>
        </p:txBody>
      </p:sp>
      <p:sp>
        <p:nvSpPr>
          <p:cNvPr id="300" name="Google Shape;300;p1"/>
          <p:cNvSpPr txBox="1"/>
          <p:nvPr/>
        </p:nvSpPr>
        <p:spPr>
          <a:xfrm>
            <a:off x="13219171" y="3244004"/>
            <a:ext cx="1028382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Khand SemiBold"/>
                <a:ea typeface="Khand SemiBold"/>
                <a:cs typeface="Khand SemiBold"/>
                <a:sym typeface="Khand SemiBold"/>
              </a:rPr>
              <a:t>Peraturan Kepala BKN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Khand SemiBold"/>
                <a:ea typeface="Khand SemiBold"/>
                <a:cs typeface="Khand SemiBold"/>
                <a:sym typeface="Khand SemiBold"/>
              </a:rPr>
              <a:t>Nomor 3 Tahun 2023</a:t>
            </a:r>
            <a:endParaRPr/>
          </a:p>
        </p:txBody>
      </p:sp>
      <p:pic>
        <p:nvPicPr>
          <p:cNvPr id="301" name="Google Shape;30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1136" y="687498"/>
            <a:ext cx="2898035" cy="111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280" y="11344276"/>
            <a:ext cx="3688969" cy="194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0825" y="2806014"/>
            <a:ext cx="10668000" cy="737235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04" name="Google Shape;304;p1"/>
          <p:cNvSpPr txBox="1"/>
          <p:nvPr/>
        </p:nvSpPr>
        <p:spPr>
          <a:xfrm>
            <a:off x="8420311" y="3268633"/>
            <a:ext cx="3755505" cy="10804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1"/>
          <p:cNvSpPr txBox="1"/>
          <p:nvPr/>
        </p:nvSpPr>
        <p:spPr>
          <a:xfrm>
            <a:off x="13488440" y="8008025"/>
            <a:ext cx="1028382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Khand SemiBold"/>
                <a:ea typeface="Khand SemiBold"/>
                <a:cs typeface="Khand SemiBold"/>
                <a:sym typeface="Khand SemiBold"/>
              </a:rPr>
              <a:t>Angka Kredit, Kenaikan Pangkat dan Kenaikan Jenjang</a:t>
            </a:r>
            <a:endParaRPr sz="4000" b="1">
              <a:solidFill>
                <a:srgbClr val="002060"/>
              </a:solidFill>
              <a:latin typeface="Khand SemiBold"/>
              <a:ea typeface="Khand SemiBold"/>
              <a:cs typeface="Khand SemiBold"/>
              <a:sym typeface="Khand SemiBold"/>
            </a:endParaRPr>
          </a:p>
        </p:txBody>
      </p:sp>
      <p:sp>
        <p:nvSpPr>
          <p:cNvPr id="306" name="Google Shape;306;p1"/>
          <p:cNvSpPr txBox="1"/>
          <p:nvPr/>
        </p:nvSpPr>
        <p:spPr>
          <a:xfrm>
            <a:off x="16230600" y="8907573"/>
            <a:ext cx="52578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2060"/>
                </a:solidFill>
                <a:latin typeface="Khand SemiBold"/>
                <a:ea typeface="Khand SemiBold"/>
                <a:cs typeface="Khand SemiBold"/>
                <a:sym typeface="Khand SemiBold"/>
              </a:rPr>
              <a:t>JABATAN</a:t>
            </a:r>
            <a:r>
              <a:rPr lang="en-US" sz="4000" b="1">
                <a:solidFill>
                  <a:srgbClr val="002060"/>
                </a:solidFill>
                <a:latin typeface="Khand SemiBold"/>
                <a:ea typeface="Khand SemiBold"/>
                <a:cs typeface="Khand SemiBold"/>
                <a:sym typeface="Khand SemiBold"/>
              </a:rPr>
              <a:t> FUNGSIONAL</a:t>
            </a:r>
            <a:endParaRPr sz="4000" b="1">
              <a:solidFill>
                <a:srgbClr val="002060"/>
              </a:solidFill>
              <a:latin typeface="Khand SemiBold"/>
              <a:ea typeface="Khand SemiBold"/>
              <a:cs typeface="Khand SemiBold"/>
              <a:sym typeface="Khand SemiBold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2"/>
          <p:cNvSpPr/>
          <p:nvPr/>
        </p:nvSpPr>
        <p:spPr>
          <a:xfrm flipH="1">
            <a:off x="-450080" y="-4722310"/>
            <a:ext cx="6103836" cy="23146705"/>
          </a:xfrm>
          <a:custGeom>
            <a:avLst/>
            <a:gdLst/>
            <a:ahLst/>
            <a:cxnLst/>
            <a:rect l="l" t="t" r="r" b="b"/>
            <a:pathLst>
              <a:path w="1674" h="2293" extrusionOk="0">
                <a:moveTo>
                  <a:pt x="1648" y="1188"/>
                </a:moveTo>
                <a:lnTo>
                  <a:pt x="1648" y="1188"/>
                </a:lnTo>
                <a:cubicBezTo>
                  <a:pt x="1633" y="613"/>
                  <a:pt x="1626" y="326"/>
                  <a:pt x="1450" y="216"/>
                </a:cubicBezTo>
                <a:lnTo>
                  <a:pt x="1450" y="216"/>
                </a:lnTo>
                <a:cubicBezTo>
                  <a:pt x="1104" y="0"/>
                  <a:pt x="461" y="543"/>
                  <a:pt x="381" y="612"/>
                </a:cubicBezTo>
                <a:lnTo>
                  <a:pt x="381" y="612"/>
                </a:lnTo>
                <a:cubicBezTo>
                  <a:pt x="182" y="783"/>
                  <a:pt x="0" y="940"/>
                  <a:pt x="1" y="1155"/>
                </a:cubicBezTo>
                <a:lnTo>
                  <a:pt x="1" y="1155"/>
                </a:lnTo>
                <a:cubicBezTo>
                  <a:pt x="2" y="1422"/>
                  <a:pt x="283" y="1604"/>
                  <a:pt x="765" y="1919"/>
                </a:cubicBezTo>
                <a:lnTo>
                  <a:pt x="765" y="1919"/>
                </a:lnTo>
                <a:cubicBezTo>
                  <a:pt x="1147" y="2168"/>
                  <a:pt x="1338" y="2292"/>
                  <a:pt x="1481" y="2221"/>
                </a:cubicBezTo>
                <a:lnTo>
                  <a:pt x="1481" y="2221"/>
                </a:lnTo>
                <a:cubicBezTo>
                  <a:pt x="1673" y="2128"/>
                  <a:pt x="1664" y="1767"/>
                  <a:pt x="1648" y="11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lt1"/>
              </a:solidFill>
              <a:latin typeface="Khand Light"/>
              <a:ea typeface="Khand Light"/>
              <a:cs typeface="Khand Light"/>
              <a:sym typeface="Khand Light"/>
            </a:endParaRPr>
          </a:p>
        </p:txBody>
      </p:sp>
      <p:pic>
        <p:nvPicPr>
          <p:cNvPr id="582" name="Google Shape;5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1136" y="687498"/>
            <a:ext cx="2898035" cy="111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280" y="11344276"/>
            <a:ext cx="3688969" cy="1946202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2"/>
          <p:cNvSpPr txBox="1"/>
          <p:nvPr/>
        </p:nvSpPr>
        <p:spPr>
          <a:xfrm>
            <a:off x="7629797" y="1214147"/>
            <a:ext cx="16849684" cy="12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394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394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394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Berlaku bagi PNS yang diangkat dalam Jabatan</a:t>
            </a:r>
            <a:r>
              <a:rPr lang="en-US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Fungsional melalui:</a:t>
            </a:r>
            <a:endParaRPr/>
          </a:p>
          <a:p>
            <a:pPr marL="25394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4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83903" marR="10157" lvl="0" indent="-891316" algn="l" rtl="0"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AutoNum type="alphaLcParenR"/>
            </a:pPr>
            <a:r>
              <a:rPr lang="en-US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perpindahan dalam kelompok Jabatan Fungsional;  dan</a:t>
            </a: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3903" marR="0" lvl="0" indent="-891316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AutoNum type="alphaLcParenR"/>
            </a:pPr>
            <a:r>
              <a:rPr lang="en-US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perpindahan antar kelompok jabatan.</a:t>
            </a: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"/>
              </a:spcBef>
              <a:spcAft>
                <a:spcPts val="0"/>
              </a:spcAft>
              <a:buNone/>
            </a:pP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"/>
              </a:spcBef>
              <a:spcAft>
                <a:spcPts val="0"/>
              </a:spcAft>
              <a:buNone/>
            </a:pP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4652" marR="896394" lvl="0" indent="-84053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Perpindahan Dalam Kelompok Jabatan  </a:t>
            </a:r>
            <a:r>
              <a:rPr lang="en-US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Merupakan perpindahan dalam kelompok Jabatan  Fungsional pada </a:t>
            </a:r>
            <a:r>
              <a:rPr lang="en-US" sz="4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jenjang yang sama</a:t>
            </a:r>
            <a:r>
              <a:rPr lang="en-US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sesuai dengan  ketentuan peraturan perundang-undangan.</a:t>
            </a: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674" marR="10157" lvl="0" indent="-35550" algn="l" rtl="0">
              <a:lnSpc>
                <a:spcPct val="1082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Perpindahan antar kelompok jabatan  </a:t>
            </a:r>
            <a:r>
              <a:rPr lang="en-US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merupakan</a:t>
            </a: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674" marR="10157" lvl="0" indent="-35550" algn="l" rtl="0">
              <a:lnSpc>
                <a:spcPct val="1082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perpindahan antar kelompok pada  </a:t>
            </a:r>
            <a:r>
              <a:rPr lang="en-US" sz="4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jenjang yang setara </a:t>
            </a:r>
            <a:r>
              <a:rPr lang="en-US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sesuai 				   	dengan ketentuan peraturan perundang-undangan</a:t>
            </a: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12"/>
          <p:cNvSpPr txBox="1"/>
          <p:nvPr/>
        </p:nvSpPr>
        <p:spPr>
          <a:xfrm>
            <a:off x="382330" y="2901447"/>
            <a:ext cx="5241501" cy="186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endParaRPr sz="72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86" name="Google Shape;586;p12"/>
          <p:cNvGrpSpPr/>
          <p:nvPr/>
        </p:nvGrpSpPr>
        <p:grpSpPr>
          <a:xfrm>
            <a:off x="-461746" y="1054859"/>
            <a:ext cx="8043377" cy="4556232"/>
            <a:chOff x="-865534" y="1054859"/>
            <a:chExt cx="8043377" cy="4556232"/>
          </a:xfrm>
        </p:grpSpPr>
        <p:pic>
          <p:nvPicPr>
            <p:cNvPr id="587" name="Google Shape;587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865534" y="1054859"/>
              <a:ext cx="8043377" cy="4556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8" name="Google Shape;588;p12"/>
            <p:cNvSpPr txBox="1"/>
            <p:nvPr/>
          </p:nvSpPr>
          <p:spPr>
            <a:xfrm>
              <a:off x="-461746" y="2284927"/>
              <a:ext cx="7247467" cy="2123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>
                  <a:solidFill>
                    <a:srgbClr val="44536A"/>
                  </a:solidFill>
                  <a:latin typeface="Arial"/>
                  <a:ea typeface="Arial"/>
                  <a:cs typeface="Arial"/>
                  <a:sym typeface="Arial"/>
                </a:rPr>
                <a:t>Perpindahan</a:t>
              </a:r>
              <a:endParaRPr sz="6600" b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>
                  <a:solidFill>
                    <a:srgbClr val="44536A"/>
                  </a:solidFill>
                  <a:latin typeface="Arial"/>
                  <a:ea typeface="Arial"/>
                  <a:cs typeface="Arial"/>
                  <a:sym typeface="Arial"/>
                </a:rPr>
                <a:t>  dari jabatan lain</a:t>
              </a:r>
              <a:endParaRPr sz="6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3"/>
          <p:cNvSpPr/>
          <p:nvPr/>
        </p:nvSpPr>
        <p:spPr>
          <a:xfrm>
            <a:off x="10889844" y="4705846"/>
            <a:ext cx="12835175" cy="8166279"/>
          </a:xfrm>
          <a:prstGeom prst="rect">
            <a:avLst/>
          </a:prstGeom>
          <a:solidFill>
            <a:schemeClr val="lt2"/>
          </a:solidFill>
          <a:ln w="19050" cap="rnd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13"/>
          <p:cNvSpPr txBox="1"/>
          <p:nvPr/>
        </p:nvSpPr>
        <p:spPr>
          <a:xfrm>
            <a:off x="652631" y="2585916"/>
            <a:ext cx="9660997" cy="265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99"/>
              <a:buFont typeface="Century Gothic"/>
              <a:buNone/>
            </a:pPr>
            <a:r>
              <a:rPr lang="en-US" sz="4799" b="1" u="sng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Perpindahan Antar Jabatan</a:t>
            </a:r>
            <a:endParaRPr sz="4799" b="1" u="sng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13"/>
          <p:cNvSpPr txBox="1"/>
          <p:nvPr/>
        </p:nvSpPr>
        <p:spPr>
          <a:xfrm>
            <a:off x="10889845" y="3501660"/>
            <a:ext cx="9660997" cy="79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 sz="4799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Antar Kelompok Jabatan Fungsional</a:t>
            </a:r>
            <a:endParaRPr sz="4799" b="1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13"/>
          <p:cNvSpPr txBox="1"/>
          <p:nvPr/>
        </p:nvSpPr>
        <p:spPr>
          <a:xfrm>
            <a:off x="4938939" y="445763"/>
            <a:ext cx="14499773" cy="265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598"/>
              <a:buFont typeface="Century Gothic"/>
              <a:buNone/>
            </a:pPr>
            <a:r>
              <a:rPr lang="en-US" sz="9598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Jenis Perpindahan Dari Jabatan Lain</a:t>
            </a:r>
            <a:endParaRPr sz="9598"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13"/>
          <p:cNvSpPr/>
          <p:nvPr/>
        </p:nvSpPr>
        <p:spPr>
          <a:xfrm>
            <a:off x="1236966" y="4705846"/>
            <a:ext cx="8492328" cy="8166279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rgbClr val="99341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13"/>
          <p:cNvSpPr txBox="1"/>
          <p:nvPr/>
        </p:nvSpPr>
        <p:spPr>
          <a:xfrm>
            <a:off x="303216" y="12528608"/>
            <a:ext cx="1480148" cy="73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9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4799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3"/>
          <p:cNvSpPr txBox="1"/>
          <p:nvPr/>
        </p:nvSpPr>
        <p:spPr>
          <a:xfrm>
            <a:off x="1588523" y="5049364"/>
            <a:ext cx="8335615" cy="737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629" marR="0" lvl="0" indent="-6856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99"/>
              <a:buFont typeface="Century Gothic"/>
              <a:buAutoNum type="arabicPeriod"/>
            </a:pPr>
            <a:r>
              <a:rPr lang="en-US" sz="399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Dilaksanakan antar JF</a:t>
            </a:r>
            <a:endParaRPr/>
          </a:p>
          <a:p>
            <a:pPr marL="685629" marR="0" lvl="0" indent="-6856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99"/>
              <a:buFont typeface="Century Gothic"/>
              <a:buAutoNum type="arabicPeriod"/>
            </a:pPr>
            <a:r>
              <a:rPr lang="en-US" sz="399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Sesuai kualifikasi, kompetensi dan syarat jabatan</a:t>
            </a:r>
            <a:endParaRPr sz="3999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685629" marR="0" lvl="0" indent="-6856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99"/>
              <a:buFont typeface="Century Gothic"/>
              <a:buAutoNum type="arabicPeriod"/>
            </a:pPr>
            <a:r>
              <a:rPr lang="en-US" sz="399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Dalam satu atau lintas rumpun/klasifikasi Jabatan</a:t>
            </a:r>
            <a:endParaRPr sz="3999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685629" marR="0" lvl="0" indent="-6856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99"/>
              <a:buFont typeface="Century Gothic"/>
              <a:buAutoNum type="arabicPeriod"/>
            </a:pPr>
            <a:r>
              <a:rPr lang="en-US" sz="399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Angka Kredit yang dimiliki pada JF sebelumnya ditetapkan sebagai AK JF yang akan diduduki.</a:t>
            </a:r>
            <a:endParaRPr/>
          </a:p>
        </p:txBody>
      </p:sp>
      <p:sp>
        <p:nvSpPr>
          <p:cNvPr id="601" name="Google Shape;601;p13"/>
          <p:cNvSpPr txBox="1"/>
          <p:nvPr/>
        </p:nvSpPr>
        <p:spPr>
          <a:xfrm>
            <a:off x="10960293" y="4859355"/>
            <a:ext cx="12735879" cy="581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6442" marR="0" lvl="0" indent="-53644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1. 	Dilaksanakan antar JF, JA, atau JPT</a:t>
            </a:r>
            <a:endParaRPr sz="3599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69709" marR="0" lvl="1" indent="-533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Noto Sans Symbols"/>
              <a:buChar char="⮚"/>
            </a:pPr>
            <a:r>
              <a:rPr lang="en-US" sz="3599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JPT Pratama, JPT Madya, JPT Utama  🡪 JF Ahli Utama</a:t>
            </a:r>
            <a:endParaRPr sz="3599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69709" marR="0" lvl="1" indent="-533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Noto Sans Symbols"/>
              <a:buChar char="⮚"/>
            </a:pPr>
            <a:r>
              <a:rPr lang="en-US" sz="3599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Administrator 🡪 JF Ahli Madya</a:t>
            </a:r>
            <a:endParaRPr sz="3599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69709" marR="0" lvl="1" indent="-533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Noto Sans Symbols"/>
              <a:buChar char="⮚"/>
            </a:pPr>
            <a:r>
              <a:rPr lang="en-US" sz="3599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Pengawas 🡪 JF Ahli Muda</a:t>
            </a:r>
            <a:endParaRPr sz="3599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69709" marR="0" lvl="1" indent="-533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Noto Sans Symbols"/>
              <a:buChar char="⮚"/>
            </a:pPr>
            <a:r>
              <a:rPr lang="en-US" sz="3599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Pelaksana 🡪 JF Keterampilan/JF Ahli Pertama</a:t>
            </a:r>
            <a:endParaRPr sz="3599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69709" marR="0" lvl="1" indent="-533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Noto Sans Symbols"/>
              <a:buChar char="⮚"/>
            </a:pPr>
            <a:r>
              <a:rPr lang="en-US" sz="3599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JF Ahli Utama 🡪 JPT Pratama</a:t>
            </a:r>
            <a:endParaRPr sz="3599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69709" marR="0" lvl="1" indent="-533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Noto Sans Symbols"/>
              <a:buChar char="⮚"/>
            </a:pPr>
            <a:r>
              <a:rPr lang="en-US" sz="3599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JF Keterampilan, Ahli Pertama, Ahli Muda, JF Ahli Madya 🡪 JA</a:t>
            </a:r>
            <a:endParaRPr sz="3599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2" name="Google Shape;602;p13"/>
          <p:cNvSpPr txBox="1"/>
          <p:nvPr/>
        </p:nvSpPr>
        <p:spPr>
          <a:xfrm>
            <a:off x="10960293" y="10767902"/>
            <a:ext cx="12191000" cy="166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6442" marR="0" lvl="0" indent="-53644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2. 	Diberikan Angka Kredit sesuai dengan ketentuan yang akan diatur oleh BKN</a:t>
            </a:r>
            <a:endParaRPr sz="3599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4"/>
          <p:cNvSpPr/>
          <p:nvPr/>
        </p:nvSpPr>
        <p:spPr>
          <a:xfrm>
            <a:off x="13718522" y="3189161"/>
            <a:ext cx="8550461" cy="5326517"/>
          </a:xfrm>
          <a:custGeom>
            <a:avLst/>
            <a:gdLst/>
            <a:ahLst/>
            <a:cxnLst/>
            <a:rect l="l" t="t" r="r" b="b"/>
            <a:pathLst>
              <a:path w="4276344" h="2663952" extrusionOk="0">
                <a:moveTo>
                  <a:pt x="0" y="2663952"/>
                </a:moveTo>
                <a:lnTo>
                  <a:pt x="4276344" y="2663952"/>
                </a:lnTo>
                <a:lnTo>
                  <a:pt x="4276344" y="0"/>
                </a:lnTo>
                <a:lnTo>
                  <a:pt x="0" y="0"/>
                </a:lnTo>
                <a:lnTo>
                  <a:pt x="0" y="2663952"/>
                </a:lnTo>
                <a:close/>
              </a:path>
            </a:pathLst>
          </a:custGeom>
          <a:solidFill>
            <a:srgbClr val="5E252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4"/>
          <p:cNvSpPr/>
          <p:nvPr/>
        </p:nvSpPr>
        <p:spPr>
          <a:xfrm>
            <a:off x="13718522" y="3189161"/>
            <a:ext cx="8550461" cy="5326517"/>
          </a:xfrm>
          <a:custGeom>
            <a:avLst/>
            <a:gdLst/>
            <a:ahLst/>
            <a:cxnLst/>
            <a:rect l="l" t="t" r="r" b="b"/>
            <a:pathLst>
              <a:path w="4276344" h="2663952" extrusionOk="0">
                <a:moveTo>
                  <a:pt x="0" y="2663952"/>
                </a:moveTo>
                <a:lnTo>
                  <a:pt x="4276344" y="2663952"/>
                </a:lnTo>
                <a:lnTo>
                  <a:pt x="4276344" y="0"/>
                </a:lnTo>
                <a:lnTo>
                  <a:pt x="0" y="0"/>
                </a:lnTo>
                <a:lnTo>
                  <a:pt x="0" y="2663952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4"/>
          <p:cNvSpPr/>
          <p:nvPr/>
        </p:nvSpPr>
        <p:spPr>
          <a:xfrm>
            <a:off x="15187783" y="4923025"/>
            <a:ext cx="1119846" cy="16480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4"/>
          <p:cNvSpPr/>
          <p:nvPr/>
        </p:nvSpPr>
        <p:spPr>
          <a:xfrm>
            <a:off x="15340143" y="7817871"/>
            <a:ext cx="947171" cy="1955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4"/>
          <p:cNvSpPr/>
          <p:nvPr/>
        </p:nvSpPr>
        <p:spPr>
          <a:xfrm>
            <a:off x="15413785" y="6578672"/>
            <a:ext cx="0" cy="1244274"/>
          </a:xfrm>
          <a:custGeom>
            <a:avLst/>
            <a:gdLst/>
            <a:ahLst/>
            <a:cxnLst/>
            <a:rect l="l" t="t" r="r" b="b"/>
            <a:pathLst>
              <a:path w="120000" h="622299" extrusionOk="0">
                <a:moveTo>
                  <a:pt x="0" y="622299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C6B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4"/>
          <p:cNvSpPr/>
          <p:nvPr/>
        </p:nvSpPr>
        <p:spPr>
          <a:xfrm>
            <a:off x="16150193" y="6578672"/>
            <a:ext cx="0" cy="1244274"/>
          </a:xfrm>
          <a:custGeom>
            <a:avLst/>
            <a:gdLst/>
            <a:ahLst/>
            <a:cxnLst/>
            <a:rect l="l" t="t" r="r" b="b"/>
            <a:pathLst>
              <a:path w="120000" h="622299" extrusionOk="0">
                <a:moveTo>
                  <a:pt x="0" y="6222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6B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4"/>
          <p:cNvSpPr/>
          <p:nvPr/>
        </p:nvSpPr>
        <p:spPr>
          <a:xfrm>
            <a:off x="15693112" y="6654852"/>
            <a:ext cx="0" cy="1168094"/>
          </a:xfrm>
          <a:custGeom>
            <a:avLst/>
            <a:gdLst/>
            <a:ahLst/>
            <a:cxnLst/>
            <a:rect l="l" t="t" r="r" b="b"/>
            <a:pathLst>
              <a:path w="120000" h="584199" extrusionOk="0">
                <a:moveTo>
                  <a:pt x="0" y="5841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6B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4"/>
          <p:cNvSpPr/>
          <p:nvPr/>
        </p:nvSpPr>
        <p:spPr>
          <a:xfrm>
            <a:off x="15845473" y="6654852"/>
            <a:ext cx="0" cy="1193487"/>
          </a:xfrm>
          <a:custGeom>
            <a:avLst/>
            <a:gdLst/>
            <a:ahLst/>
            <a:cxnLst/>
            <a:rect l="l" t="t" r="r" b="b"/>
            <a:pathLst>
              <a:path w="120000" h="596899" extrusionOk="0">
                <a:moveTo>
                  <a:pt x="0" y="596899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C6B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4"/>
          <p:cNvSpPr/>
          <p:nvPr/>
        </p:nvSpPr>
        <p:spPr>
          <a:xfrm>
            <a:off x="2059912" y="3231822"/>
            <a:ext cx="8556555" cy="5283856"/>
          </a:xfrm>
          <a:custGeom>
            <a:avLst/>
            <a:gdLst/>
            <a:ahLst/>
            <a:cxnLst/>
            <a:rect l="l" t="t" r="r" b="b"/>
            <a:pathLst>
              <a:path w="4279392" h="2642616" extrusionOk="0">
                <a:moveTo>
                  <a:pt x="0" y="2642616"/>
                </a:moveTo>
                <a:lnTo>
                  <a:pt x="4279392" y="2642616"/>
                </a:lnTo>
                <a:lnTo>
                  <a:pt x="4279392" y="0"/>
                </a:lnTo>
                <a:lnTo>
                  <a:pt x="0" y="0"/>
                </a:lnTo>
                <a:lnTo>
                  <a:pt x="0" y="2642616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4"/>
          <p:cNvSpPr/>
          <p:nvPr/>
        </p:nvSpPr>
        <p:spPr>
          <a:xfrm>
            <a:off x="2907544" y="4973809"/>
            <a:ext cx="1119846" cy="15058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4"/>
          <p:cNvSpPr/>
          <p:nvPr/>
        </p:nvSpPr>
        <p:spPr>
          <a:xfrm>
            <a:off x="3070061" y="7868658"/>
            <a:ext cx="914160" cy="19552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4"/>
          <p:cNvSpPr/>
          <p:nvPr/>
        </p:nvSpPr>
        <p:spPr>
          <a:xfrm>
            <a:off x="3148780" y="6629458"/>
            <a:ext cx="0" cy="1244274"/>
          </a:xfrm>
          <a:custGeom>
            <a:avLst/>
            <a:gdLst/>
            <a:ahLst/>
            <a:cxnLst/>
            <a:rect l="l" t="t" r="r" b="b"/>
            <a:pathLst>
              <a:path w="120000" h="622299" extrusionOk="0">
                <a:moveTo>
                  <a:pt x="0" y="622299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C6B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4"/>
          <p:cNvSpPr/>
          <p:nvPr/>
        </p:nvSpPr>
        <p:spPr>
          <a:xfrm>
            <a:off x="3859795" y="6629458"/>
            <a:ext cx="0" cy="1244274"/>
          </a:xfrm>
          <a:custGeom>
            <a:avLst/>
            <a:gdLst/>
            <a:ahLst/>
            <a:cxnLst/>
            <a:rect l="l" t="t" r="r" b="b"/>
            <a:pathLst>
              <a:path w="120000" h="622299" extrusionOk="0">
                <a:moveTo>
                  <a:pt x="0" y="6222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6B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4"/>
          <p:cNvSpPr/>
          <p:nvPr/>
        </p:nvSpPr>
        <p:spPr>
          <a:xfrm>
            <a:off x="3428107" y="6731032"/>
            <a:ext cx="0" cy="1142700"/>
          </a:xfrm>
          <a:custGeom>
            <a:avLst/>
            <a:gdLst/>
            <a:ahLst/>
            <a:cxnLst/>
            <a:rect l="l" t="t" r="r" b="b"/>
            <a:pathLst>
              <a:path w="120000" h="571499" extrusionOk="0">
                <a:moveTo>
                  <a:pt x="0" y="5714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6B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4"/>
          <p:cNvSpPr/>
          <p:nvPr/>
        </p:nvSpPr>
        <p:spPr>
          <a:xfrm>
            <a:off x="3580467" y="6731032"/>
            <a:ext cx="0" cy="1168094"/>
          </a:xfrm>
          <a:custGeom>
            <a:avLst/>
            <a:gdLst/>
            <a:ahLst/>
            <a:cxnLst/>
            <a:rect l="l" t="t" r="r" b="b"/>
            <a:pathLst>
              <a:path w="120000" h="584199" extrusionOk="0">
                <a:moveTo>
                  <a:pt x="0" y="584199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C6B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4"/>
          <p:cNvSpPr/>
          <p:nvPr/>
        </p:nvSpPr>
        <p:spPr>
          <a:xfrm>
            <a:off x="11219815" y="5462379"/>
            <a:ext cx="2163514" cy="1029956"/>
          </a:xfrm>
          <a:custGeom>
            <a:avLst/>
            <a:gdLst/>
            <a:ahLst/>
            <a:cxnLst/>
            <a:rect l="l" t="t" r="r" b="b"/>
            <a:pathLst>
              <a:path w="1082039" h="515112" extrusionOk="0">
                <a:moveTo>
                  <a:pt x="824484" y="386333"/>
                </a:moveTo>
                <a:lnTo>
                  <a:pt x="824484" y="515112"/>
                </a:lnTo>
                <a:lnTo>
                  <a:pt x="1082039" y="257555"/>
                </a:lnTo>
                <a:lnTo>
                  <a:pt x="824484" y="0"/>
                </a:lnTo>
                <a:lnTo>
                  <a:pt x="824484" y="128777"/>
                </a:lnTo>
                <a:lnTo>
                  <a:pt x="0" y="128777"/>
                </a:lnTo>
                <a:lnTo>
                  <a:pt x="0" y="386333"/>
                </a:lnTo>
                <a:lnTo>
                  <a:pt x="824484" y="386333"/>
                </a:lnTo>
                <a:close/>
              </a:path>
            </a:pathLst>
          </a:custGeom>
          <a:solidFill>
            <a:srgbClr val="5E252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4"/>
          <p:cNvSpPr/>
          <p:nvPr/>
        </p:nvSpPr>
        <p:spPr>
          <a:xfrm>
            <a:off x="11219815" y="5462379"/>
            <a:ext cx="2163514" cy="1029956"/>
          </a:xfrm>
          <a:custGeom>
            <a:avLst/>
            <a:gdLst/>
            <a:ahLst/>
            <a:cxnLst/>
            <a:rect l="l" t="t" r="r" b="b"/>
            <a:pathLst>
              <a:path w="1082039" h="515112" extrusionOk="0">
                <a:moveTo>
                  <a:pt x="0" y="128777"/>
                </a:moveTo>
                <a:lnTo>
                  <a:pt x="824484" y="128777"/>
                </a:lnTo>
                <a:lnTo>
                  <a:pt x="824484" y="0"/>
                </a:lnTo>
                <a:lnTo>
                  <a:pt x="1082039" y="257555"/>
                </a:lnTo>
                <a:lnTo>
                  <a:pt x="824484" y="515112"/>
                </a:lnTo>
                <a:lnTo>
                  <a:pt x="824484" y="386333"/>
                </a:lnTo>
                <a:lnTo>
                  <a:pt x="0" y="386333"/>
                </a:lnTo>
                <a:lnTo>
                  <a:pt x="0" y="128777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4"/>
          <p:cNvSpPr/>
          <p:nvPr/>
        </p:nvSpPr>
        <p:spPr>
          <a:xfrm>
            <a:off x="2062957" y="9256151"/>
            <a:ext cx="20209072" cy="3479910"/>
          </a:xfrm>
          <a:custGeom>
            <a:avLst/>
            <a:gdLst/>
            <a:ahLst/>
            <a:cxnLst/>
            <a:rect l="l" t="t" r="r" b="b"/>
            <a:pathLst>
              <a:path w="10107168" h="1740408" extrusionOk="0">
                <a:moveTo>
                  <a:pt x="0" y="1740408"/>
                </a:moveTo>
                <a:lnTo>
                  <a:pt x="10107168" y="1740408"/>
                </a:lnTo>
                <a:lnTo>
                  <a:pt x="10107168" y="0"/>
                </a:lnTo>
                <a:lnTo>
                  <a:pt x="0" y="0"/>
                </a:lnTo>
                <a:lnTo>
                  <a:pt x="0" y="1740408"/>
                </a:lnTo>
                <a:close/>
              </a:path>
            </a:pathLst>
          </a:custGeom>
          <a:noFill/>
          <a:ln w="39600" cap="flat" cmpd="sng">
            <a:solidFill>
              <a:srgbClr val="172C5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4"/>
          <p:cNvSpPr/>
          <p:nvPr/>
        </p:nvSpPr>
        <p:spPr>
          <a:xfrm>
            <a:off x="0" y="13663425"/>
            <a:ext cx="24352257" cy="0"/>
          </a:xfrm>
          <a:custGeom>
            <a:avLst/>
            <a:gdLst/>
            <a:ahLst/>
            <a:cxnLst/>
            <a:rect l="l" t="t" r="r" b="b"/>
            <a:pathLst>
              <a:path w="12179300" h="120000" extrusionOk="0">
                <a:moveTo>
                  <a:pt x="12179300" y="0"/>
                </a:moveTo>
                <a:lnTo>
                  <a:pt x="0" y="0"/>
                </a:lnTo>
              </a:path>
              <a:path w="12179300" h="120000" extrusionOk="0">
                <a:moveTo>
                  <a:pt x="0" y="0"/>
                </a:moveTo>
                <a:lnTo>
                  <a:pt x="12179300" y="0"/>
                </a:lnTo>
              </a:path>
            </a:pathLst>
          </a:custGeom>
          <a:noFill/>
          <a:ln w="25400" cap="flat" cmpd="sng">
            <a:solidFill>
              <a:srgbClr val="AC3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4"/>
          <p:cNvSpPr/>
          <p:nvPr/>
        </p:nvSpPr>
        <p:spPr>
          <a:xfrm>
            <a:off x="24276076" y="103359"/>
            <a:ext cx="0" cy="10106565"/>
          </a:xfrm>
          <a:custGeom>
            <a:avLst/>
            <a:gdLst/>
            <a:ahLst/>
            <a:cxnLst/>
            <a:rect l="l" t="t" r="r" b="b"/>
            <a:pathLst>
              <a:path w="120000" h="5054599" extrusionOk="0">
                <a:moveTo>
                  <a:pt x="0" y="5054599"/>
                </a:moveTo>
                <a:lnTo>
                  <a:pt x="0" y="0"/>
                </a:lnTo>
              </a:path>
            </a:pathLst>
          </a:custGeom>
          <a:noFill/>
          <a:ln w="63500" cap="flat" cmpd="sng">
            <a:solidFill>
              <a:srgbClr val="211A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4"/>
          <p:cNvSpPr/>
          <p:nvPr/>
        </p:nvSpPr>
        <p:spPr>
          <a:xfrm>
            <a:off x="24225290" y="10260712"/>
            <a:ext cx="0" cy="3402712"/>
          </a:xfrm>
          <a:custGeom>
            <a:avLst/>
            <a:gdLst/>
            <a:ahLst/>
            <a:cxnLst/>
            <a:rect l="l" t="t" r="r" b="b"/>
            <a:pathLst>
              <a:path w="120000" h="1701799" extrusionOk="0">
                <a:moveTo>
                  <a:pt x="0" y="1701799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BC93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4"/>
          <p:cNvSpPr/>
          <p:nvPr/>
        </p:nvSpPr>
        <p:spPr>
          <a:xfrm>
            <a:off x="101572" y="128752"/>
            <a:ext cx="0" cy="5662723"/>
          </a:xfrm>
          <a:custGeom>
            <a:avLst/>
            <a:gdLst/>
            <a:ahLst/>
            <a:cxnLst/>
            <a:rect l="l" t="t" r="r" b="b"/>
            <a:pathLst>
              <a:path w="120000" h="2832099" extrusionOk="0">
                <a:moveTo>
                  <a:pt x="0" y="28320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6B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4"/>
          <p:cNvSpPr txBox="1"/>
          <p:nvPr/>
        </p:nvSpPr>
        <p:spPr>
          <a:xfrm>
            <a:off x="2045487" y="942407"/>
            <a:ext cx="862011" cy="96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394" marR="0" lvl="0" indent="0" algn="l" rtl="0">
              <a:lnSpc>
                <a:spcPct val="10472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1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4"/>
          <p:cNvSpPr txBox="1"/>
          <p:nvPr/>
        </p:nvSpPr>
        <p:spPr>
          <a:xfrm>
            <a:off x="3118055" y="942407"/>
            <a:ext cx="2406051" cy="96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394" marR="0" lvl="0" indent="0" algn="l" rtl="0">
              <a:lnSpc>
                <a:spcPct val="698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97" baseline="30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Angka</a:t>
            </a:r>
            <a:endParaRPr sz="71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4"/>
          <p:cNvSpPr txBox="1"/>
          <p:nvPr/>
        </p:nvSpPr>
        <p:spPr>
          <a:xfrm>
            <a:off x="5515669" y="942407"/>
            <a:ext cx="2349896" cy="96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394" marR="0" lvl="0" indent="0" algn="l" rtl="0">
              <a:lnSpc>
                <a:spcPct val="698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97" baseline="30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Kredit</a:t>
            </a:r>
            <a:endParaRPr sz="71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4"/>
          <p:cNvSpPr txBox="1"/>
          <p:nvPr/>
        </p:nvSpPr>
        <p:spPr>
          <a:xfrm>
            <a:off x="7851995" y="942407"/>
            <a:ext cx="4787957" cy="96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394" marR="0" lvl="0" indent="0" algn="l" rtl="0">
              <a:lnSpc>
                <a:spcPct val="698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97" baseline="30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Perpindahan</a:t>
            </a:r>
            <a:endParaRPr sz="71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4"/>
          <p:cNvSpPr txBox="1"/>
          <p:nvPr/>
        </p:nvSpPr>
        <p:spPr>
          <a:xfrm>
            <a:off x="12615688" y="942407"/>
            <a:ext cx="1608369" cy="96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394" marR="0" lvl="0" indent="0" algn="l" rtl="0">
              <a:lnSpc>
                <a:spcPct val="698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97" baseline="30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dari</a:t>
            </a:r>
            <a:endParaRPr sz="71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4"/>
          <p:cNvSpPr txBox="1"/>
          <p:nvPr/>
        </p:nvSpPr>
        <p:spPr>
          <a:xfrm>
            <a:off x="14212932" y="942407"/>
            <a:ext cx="2966647" cy="96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394" marR="0" lvl="0" indent="0" algn="l" rtl="0">
              <a:lnSpc>
                <a:spcPct val="698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97" baseline="30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Jabatan</a:t>
            </a:r>
            <a:endParaRPr sz="71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4"/>
          <p:cNvSpPr txBox="1"/>
          <p:nvPr/>
        </p:nvSpPr>
        <p:spPr>
          <a:xfrm>
            <a:off x="17168559" y="942407"/>
            <a:ext cx="1675634" cy="96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394" marR="0" lvl="0" indent="0" algn="l" rtl="0">
              <a:lnSpc>
                <a:spcPct val="698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97" baseline="30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Lain</a:t>
            </a:r>
            <a:endParaRPr sz="71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4"/>
          <p:cNvSpPr txBox="1"/>
          <p:nvPr/>
        </p:nvSpPr>
        <p:spPr>
          <a:xfrm>
            <a:off x="11057296" y="6643426"/>
            <a:ext cx="2551175" cy="50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394" marR="0" lvl="0" indent="0" algn="l" rtl="0">
              <a:lnSpc>
                <a:spcPct val="716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99" b="1" i="1" baseline="30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Perpindahan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4"/>
          <p:cNvSpPr txBox="1"/>
          <p:nvPr/>
        </p:nvSpPr>
        <p:spPr>
          <a:xfrm>
            <a:off x="4882386" y="6667042"/>
            <a:ext cx="4592580" cy="50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394" marR="0" lvl="0" indent="0" algn="l" rtl="0">
              <a:lnSpc>
                <a:spcPct val="716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99" i="1" baseline="30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2. Golongan Ruang IV/a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4"/>
          <p:cNvSpPr txBox="1"/>
          <p:nvPr/>
        </p:nvSpPr>
        <p:spPr>
          <a:xfrm>
            <a:off x="3070060" y="1787"/>
            <a:ext cx="21307590" cy="1356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491023" lvl="0" indent="0" algn="r" rtl="0">
              <a:lnSpc>
                <a:spcPct val="95825"/>
              </a:lnSpc>
              <a:spcBef>
                <a:spcPts val="3999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43480" marR="0" lvl="0" indent="0" algn="l" rtl="0">
              <a:lnSpc>
                <a:spcPct val="101725"/>
              </a:lnSpc>
              <a:spcBef>
                <a:spcPts val="6818"/>
              </a:spcBef>
              <a:spcAft>
                <a:spcPts val="0"/>
              </a:spcAft>
              <a:buNone/>
            </a:pPr>
            <a:r>
              <a:rPr lang="en-US" sz="7198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(JF </a:t>
            </a:r>
            <a:r>
              <a:rPr lang="en-US" sz="7198">
                <a:solidFill>
                  <a:srgbClr val="44536A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7198">
                <a:solidFill>
                  <a:srgbClr val="4453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198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JF)</a:t>
            </a:r>
            <a:endParaRPr sz="71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927610" lvl="0" indent="0" algn="r" rtl="0">
              <a:lnSpc>
                <a:spcPct val="101725"/>
              </a:lnSpc>
              <a:spcBef>
                <a:spcPts val="23816"/>
              </a:spcBef>
              <a:spcAft>
                <a:spcPts val="0"/>
              </a:spcAft>
              <a:buNone/>
            </a:pPr>
            <a:r>
              <a:rPr lang="en-US" sz="3599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Jenjang Ahli Madya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4"/>
          <p:cNvSpPr txBox="1"/>
          <p:nvPr/>
        </p:nvSpPr>
        <p:spPr>
          <a:xfrm>
            <a:off x="24276077" y="103358"/>
            <a:ext cx="76180" cy="1356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4"/>
          <p:cNvSpPr txBox="1"/>
          <p:nvPr/>
        </p:nvSpPr>
        <p:spPr>
          <a:xfrm>
            <a:off x="2062957" y="9256151"/>
            <a:ext cx="20209072" cy="347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6544" marR="486254" lvl="0" indent="7979" algn="ctr" rtl="0">
              <a:lnSpc>
                <a:spcPct val="114942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199" b="1" i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“Ketentuan pemberian angka kredit di atas dikecualikan bagi pejabat fungsional jenjang terampil </a:t>
            </a:r>
            <a:endParaRPr sz="31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6544" marR="486254" lvl="0" indent="0" algn="ctr" rtl="0">
              <a:lnSpc>
                <a:spcPct val="114942"/>
              </a:lnSpc>
              <a:spcBef>
                <a:spcPts val="2081"/>
              </a:spcBef>
              <a:spcAft>
                <a:spcPts val="0"/>
              </a:spcAft>
              <a:buNone/>
            </a:pPr>
            <a:r>
              <a:rPr lang="en-US" sz="3199" b="1" i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yang memperoleh golongan ruang III/a melalui penyesuaian ijazah dan hendak melakukan </a:t>
            </a:r>
            <a:endParaRPr sz="31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6544" marR="486254" lvl="0" indent="0" algn="ctr" rtl="0">
              <a:lnSpc>
                <a:spcPct val="114942"/>
              </a:lnSpc>
              <a:spcBef>
                <a:spcPts val="2081"/>
              </a:spcBef>
              <a:spcAft>
                <a:spcPts val="0"/>
              </a:spcAft>
              <a:buNone/>
            </a:pPr>
            <a:r>
              <a:rPr lang="en-US" sz="3199" b="1" i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perpindahan ke dalam JF Ahli Pertama. Kepada yang bersangkutan diberikan AK Konversi Predikat </a:t>
            </a:r>
            <a:endParaRPr sz="31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6544" marR="486254" lvl="0" indent="0" algn="ctr" rtl="0">
              <a:lnSpc>
                <a:spcPct val="114942"/>
              </a:lnSpc>
              <a:spcBef>
                <a:spcPts val="2081"/>
              </a:spcBef>
              <a:spcAft>
                <a:spcPts val="0"/>
              </a:spcAft>
              <a:buNone/>
            </a:pPr>
            <a:r>
              <a:rPr lang="en-US" sz="3199" b="1" i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Kinerja ditambah Angka Kredit Dasar pada pangkat golongan ruangnya.”</a:t>
            </a:r>
            <a:endParaRPr sz="31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4"/>
          <p:cNvSpPr txBox="1"/>
          <p:nvPr/>
        </p:nvSpPr>
        <p:spPr>
          <a:xfrm>
            <a:off x="13718522" y="3189161"/>
            <a:ext cx="8550461" cy="532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73950" marR="1794025" lvl="0" indent="0" algn="ctr" rtl="0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Jabatan Fungsional Asesor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8334" marR="1333091" lvl="0" indent="0" algn="ctr" rtl="0">
              <a:lnSpc>
                <a:spcPct val="79996"/>
              </a:lnSpc>
              <a:spcBef>
                <a:spcPts val="216"/>
              </a:spcBef>
              <a:spcAft>
                <a:spcPts val="0"/>
              </a:spcAft>
              <a:buNone/>
            </a:pPr>
            <a:r>
              <a:rPr lang="en-US" sz="5399" b="1" i="1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Sumberdaya Manusia Aparatur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67755" marR="0" lvl="0" indent="0" algn="l" rtl="0">
              <a:lnSpc>
                <a:spcPct val="101725"/>
              </a:lnSpc>
              <a:spcBef>
                <a:spcPts val="5631"/>
              </a:spcBef>
              <a:spcAft>
                <a:spcPts val="0"/>
              </a:spcAft>
              <a:buNone/>
            </a:pPr>
            <a:r>
              <a:rPr lang="en-US" sz="3599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Keterangan: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2133" marR="0" lvl="0" indent="0" algn="l" rtl="0">
              <a:lnSpc>
                <a:spcPct val="101725"/>
              </a:lnSpc>
              <a:spcBef>
                <a:spcPts val="4243"/>
              </a:spcBef>
              <a:spcAft>
                <a:spcPts val="0"/>
              </a:spcAft>
              <a:buNone/>
            </a:pPr>
            <a:r>
              <a:rPr lang="en-US" sz="3599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Golongan Ruang IV/a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2133" marR="0" lvl="0" indent="0" algn="l" rtl="0">
              <a:lnSpc>
                <a:spcPct val="79996"/>
              </a:lnSpc>
              <a:spcBef>
                <a:spcPts val="216"/>
              </a:spcBef>
              <a:spcAft>
                <a:spcPts val="0"/>
              </a:spcAft>
              <a:buNone/>
            </a:pPr>
            <a:r>
              <a:rPr lang="en-US" sz="5399" i="1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Angka Kredit 37,5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4"/>
          <p:cNvSpPr txBox="1"/>
          <p:nvPr/>
        </p:nvSpPr>
        <p:spPr>
          <a:xfrm>
            <a:off x="2059912" y="3231822"/>
            <a:ext cx="8556555" cy="528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11279" marR="1870098" lvl="0" indent="0" algn="ctr" rtl="0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 i="1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Jabatan Fungsional Analis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60488" marR="0" lvl="0" indent="0" algn="l" rtl="0">
              <a:lnSpc>
                <a:spcPct val="79996"/>
              </a:lnSpc>
              <a:spcBef>
                <a:spcPts val="216"/>
              </a:spcBef>
              <a:spcAft>
                <a:spcPts val="0"/>
              </a:spcAft>
              <a:buNone/>
            </a:pPr>
            <a:r>
              <a:rPr lang="en-US" sz="5399" b="1" i="1" baseline="30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Sumberdaya Manusia Aparatur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23520" marR="0" lvl="0" indent="0" algn="l" rtl="0">
              <a:lnSpc>
                <a:spcPct val="120561"/>
              </a:lnSpc>
              <a:spcBef>
                <a:spcPts val="6846"/>
              </a:spcBef>
              <a:spcAft>
                <a:spcPts val="0"/>
              </a:spcAft>
              <a:buNone/>
            </a:pPr>
            <a:r>
              <a:rPr lang="en-US" sz="3599" b="1" i="1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Keterangan: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8250" marR="0" lvl="0" indent="0" algn="l" rtl="0">
              <a:lnSpc>
                <a:spcPct val="101579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rPr lang="en-US" sz="7598">
                <a:solidFill>
                  <a:srgbClr val="363634"/>
                </a:solidFill>
                <a:latin typeface="Arial"/>
                <a:ea typeface="Arial"/>
                <a:cs typeface="Arial"/>
                <a:sym typeface="Arial"/>
              </a:rPr>
              <a:t>-     </a:t>
            </a:r>
            <a:r>
              <a:rPr lang="en-US" sz="5399" i="1" baseline="30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1. Jenjang Ahli Madya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47898" marR="0" lvl="0" indent="0" algn="l" rtl="0">
              <a:lnSpc>
                <a:spcPct val="101725"/>
              </a:lnSpc>
              <a:spcBef>
                <a:spcPts val="514"/>
              </a:spcBef>
              <a:spcAft>
                <a:spcPts val="0"/>
              </a:spcAft>
              <a:buNone/>
            </a:pPr>
            <a:r>
              <a:rPr lang="en-US" sz="3599" i="1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3. Angka Kredit 37,5</a:t>
            </a: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4"/>
          <p:cNvSpPr/>
          <p:nvPr/>
        </p:nvSpPr>
        <p:spPr>
          <a:xfrm>
            <a:off x="19625476" y="382688"/>
            <a:ext cx="4008544" cy="14088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5"/>
          <p:cNvSpPr txBox="1"/>
          <p:nvPr/>
        </p:nvSpPr>
        <p:spPr>
          <a:xfrm>
            <a:off x="0" y="1787"/>
            <a:ext cx="24370032" cy="136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59727" marR="0" lvl="0" indent="0" algn="l" rtl="0">
              <a:lnSpc>
                <a:spcPct val="8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 i="1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5399" b="1" i="1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Jumlahkan Hasil Konversi Periodik:</a:t>
            </a: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21485" marR="0" lvl="0" indent="0" algn="l" rtl="0">
              <a:lnSpc>
                <a:spcPct val="81366"/>
              </a:lnSpc>
              <a:spcBef>
                <a:spcPts val="1044"/>
              </a:spcBef>
              <a:spcAft>
                <a:spcPts val="0"/>
              </a:spcAft>
              <a:buNone/>
            </a:pPr>
            <a:r>
              <a:rPr lang="en-US" sz="2399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2023 - 2025 </a:t>
            </a:r>
            <a:r>
              <a:rPr lang="en-US" sz="2499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24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99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 dengan Predikat Baik                                                  </a:t>
            </a:r>
            <a:r>
              <a:rPr lang="en-US" sz="5399" b="1" i="1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Perolehan Tahun 2023 = 12,5</a:t>
            </a: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34894" marR="0" lvl="0" indent="0" algn="l" rtl="0">
              <a:lnSpc>
                <a:spcPct val="62437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1. AK = % Predikat Kinerja x Koefisien AK                                  </a:t>
            </a:r>
            <a:r>
              <a:rPr lang="en-US" sz="5399" b="1" i="1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Perolehan Tahun 2024 = 12,5</a:t>
            </a: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85633" marR="0" lvl="0" indent="0" algn="l" rtl="0">
              <a:lnSpc>
                <a:spcPct val="63800"/>
              </a:lnSpc>
              <a:spcBef>
                <a:spcPts val="1534"/>
              </a:spcBef>
              <a:spcAft>
                <a:spcPts val="0"/>
              </a:spcAft>
              <a:buNone/>
            </a:pPr>
            <a:r>
              <a:rPr lang="en-US" sz="4199" b="1" baseline="-25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= 100% x 12,5</a:t>
            </a:r>
            <a:endParaRPr sz="27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861944" lvl="0" indent="0" algn="r" rtl="0">
              <a:lnSpc>
                <a:spcPct val="54436"/>
              </a:lnSpc>
              <a:spcBef>
                <a:spcPts val="12"/>
              </a:spcBef>
              <a:spcAft>
                <a:spcPts val="0"/>
              </a:spcAft>
              <a:buNone/>
            </a:pPr>
            <a:r>
              <a:rPr lang="en-US" sz="5399" b="1" i="1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Perolehan Tahun 2025 = 12,5</a:t>
            </a: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85633" marR="0" lvl="0" indent="0" algn="l" rtl="0">
              <a:lnSpc>
                <a:spcPct val="5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1" baseline="30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= 12,5 Angka Kredit</a:t>
            </a:r>
            <a:endParaRPr sz="27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10690" marR="0" lvl="0" indent="0" algn="l" rtl="0">
              <a:lnSpc>
                <a:spcPct val="68697"/>
              </a:lnSpc>
              <a:spcBef>
                <a:spcPts val="58"/>
              </a:spcBef>
              <a:spcAft>
                <a:spcPts val="0"/>
              </a:spcAft>
              <a:buNone/>
            </a:pPr>
            <a:r>
              <a:rPr lang="en-US" sz="5399" b="1" i="1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Perolehan Tahun 2026 = 5,208</a:t>
            </a: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28190" marR="0" lvl="0" indent="0" algn="l" rtl="0">
              <a:lnSpc>
                <a:spcPct val="581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2026 </a:t>
            </a:r>
            <a:r>
              <a:rPr lang="en-US" sz="3749" baseline="-25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3749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 dengan Predikat Baik</a:t>
            </a:r>
            <a:endParaRPr sz="23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86413" marR="0" lvl="0" indent="0" algn="l" rtl="0">
              <a:lnSpc>
                <a:spcPct val="78049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3599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Akumulasi Angka Kredit = 12,5 + 12,5 + 12,5 + 5,208</a:t>
            </a: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28190" marR="0" lvl="0" indent="0" algn="l" rtl="0">
              <a:lnSpc>
                <a:spcPct val="502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1" baseline="-25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2. AK = % Predikat Kinerja x Koefisien AK</a:t>
            </a:r>
            <a:endParaRPr sz="27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910342" lvl="0" indent="0" algn="r" rtl="0">
              <a:lnSpc>
                <a:spcPct val="50361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5399" b="1" i="1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42,708</a:t>
            </a: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89950" marR="0" lvl="0" indent="0" algn="l" rtl="0">
              <a:lnSpc>
                <a:spcPct val="74517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4199" b="1" baseline="-25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999" baseline="30000">
                <a:solidFill>
                  <a:srgbClr val="5C5C5C"/>
                </a:solidFill>
                <a:latin typeface="Cambria Math"/>
                <a:ea typeface="Cambria Math"/>
                <a:cs typeface="Cambria Math"/>
                <a:sym typeface="Cambria Math"/>
              </a:rPr>
              <a:t>5    </a:t>
            </a:r>
            <a:r>
              <a:rPr lang="en-US" sz="2799">
                <a:solidFill>
                  <a:srgbClr val="5C5C5C"/>
                </a:solidFill>
                <a:latin typeface="Cambria Math"/>
                <a:ea typeface="Cambria Math"/>
                <a:cs typeface="Cambria Math"/>
                <a:sym typeface="Cambria Math"/>
              </a:rPr>
              <a:t>× 100%  × 12,5</a:t>
            </a:r>
            <a:endParaRPr sz="2799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1815608" lvl="0" indent="0" algn="r" rtl="0">
              <a:lnSpc>
                <a:spcPct val="107620"/>
              </a:lnSpc>
              <a:spcBef>
                <a:spcPts val="68"/>
              </a:spcBef>
              <a:spcAft>
                <a:spcPts val="0"/>
              </a:spcAft>
              <a:buNone/>
            </a:pPr>
            <a:r>
              <a:rPr lang="en-US" sz="2999" baseline="30000">
                <a:solidFill>
                  <a:srgbClr val="5C5C5C"/>
                </a:solidFill>
                <a:latin typeface="Cambria Math"/>
                <a:ea typeface="Cambria Math"/>
                <a:cs typeface="Cambria Math"/>
                <a:sym typeface="Cambria Math"/>
              </a:rPr>
              <a:t>12                                                                                                                                                       </a:t>
            </a:r>
            <a:r>
              <a:rPr lang="en-US" sz="4199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Berdasarkan Perhitungan diatas, ketika diangkat menjadi Jabatan</a:t>
            </a:r>
            <a:endParaRPr sz="27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89950" marR="0" lvl="0" indent="0" algn="l" rtl="0">
              <a:lnSpc>
                <a:spcPct val="47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1" baseline="30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= 5,208.                                                                              </a:t>
            </a:r>
            <a:r>
              <a:rPr lang="en-US" sz="4199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Fungsional Ahli Pertama, Angka Kredit diperoleh sebesar </a:t>
            </a:r>
            <a:r>
              <a:rPr lang="en-US" sz="5399" b="1" i="1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42,708</a:t>
            </a:r>
            <a:endParaRPr sz="35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5"/>
          <p:cNvSpPr/>
          <p:nvPr/>
        </p:nvSpPr>
        <p:spPr>
          <a:xfrm>
            <a:off x="11372174" y="6565468"/>
            <a:ext cx="12091314" cy="6514927"/>
          </a:xfrm>
          <a:custGeom>
            <a:avLst/>
            <a:gdLst/>
            <a:ahLst/>
            <a:cxnLst/>
            <a:rect l="l" t="t" r="r" b="b"/>
            <a:pathLst>
              <a:path w="6047232" h="3258311" extrusionOk="0">
                <a:moveTo>
                  <a:pt x="0" y="3258312"/>
                </a:moveTo>
                <a:lnTo>
                  <a:pt x="6047232" y="3258312"/>
                </a:lnTo>
                <a:lnTo>
                  <a:pt x="6047232" y="0"/>
                </a:lnTo>
                <a:lnTo>
                  <a:pt x="0" y="0"/>
                </a:lnTo>
                <a:lnTo>
                  <a:pt x="0" y="3258312"/>
                </a:lnTo>
                <a:close/>
              </a:path>
            </a:pathLst>
          </a:custGeom>
          <a:solidFill>
            <a:srgbClr val="5E252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15"/>
          <p:cNvSpPr/>
          <p:nvPr/>
        </p:nvSpPr>
        <p:spPr>
          <a:xfrm>
            <a:off x="11372174" y="6565468"/>
            <a:ext cx="12091314" cy="6514927"/>
          </a:xfrm>
          <a:custGeom>
            <a:avLst/>
            <a:gdLst/>
            <a:ahLst/>
            <a:cxnLst/>
            <a:rect l="l" t="t" r="r" b="b"/>
            <a:pathLst>
              <a:path w="6047232" h="3258311" extrusionOk="0">
                <a:moveTo>
                  <a:pt x="0" y="3258312"/>
                </a:moveTo>
                <a:lnTo>
                  <a:pt x="6047232" y="3258312"/>
                </a:lnTo>
                <a:lnTo>
                  <a:pt x="6047232" y="0"/>
                </a:lnTo>
                <a:lnTo>
                  <a:pt x="0" y="0"/>
                </a:lnTo>
                <a:lnTo>
                  <a:pt x="0" y="3258312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5"/>
          <p:cNvSpPr/>
          <p:nvPr/>
        </p:nvSpPr>
        <p:spPr>
          <a:xfrm>
            <a:off x="3493877" y="11830659"/>
            <a:ext cx="298624" cy="0"/>
          </a:xfrm>
          <a:custGeom>
            <a:avLst/>
            <a:gdLst/>
            <a:ahLst/>
            <a:cxnLst/>
            <a:rect l="l" t="t" r="r" b="b"/>
            <a:pathLst>
              <a:path w="149351" h="120000" extrusionOk="0">
                <a:moveTo>
                  <a:pt x="0" y="0"/>
                </a:moveTo>
                <a:lnTo>
                  <a:pt x="149351" y="0"/>
                </a:lnTo>
              </a:path>
            </a:pathLst>
          </a:custGeom>
          <a:noFill/>
          <a:ln w="13450" cap="flat" cmpd="sng">
            <a:solidFill>
              <a:srgbClr val="5C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5"/>
          <p:cNvSpPr/>
          <p:nvPr/>
        </p:nvSpPr>
        <p:spPr>
          <a:xfrm>
            <a:off x="865407" y="6577657"/>
            <a:ext cx="10153291" cy="6502738"/>
          </a:xfrm>
          <a:custGeom>
            <a:avLst/>
            <a:gdLst/>
            <a:ahLst/>
            <a:cxnLst/>
            <a:rect l="l" t="t" r="r" b="b"/>
            <a:pathLst>
              <a:path w="5077968" h="3252215" extrusionOk="0">
                <a:moveTo>
                  <a:pt x="0" y="3252216"/>
                </a:moveTo>
                <a:lnTo>
                  <a:pt x="5077968" y="3252216"/>
                </a:lnTo>
                <a:lnTo>
                  <a:pt x="5077968" y="0"/>
                </a:lnTo>
                <a:lnTo>
                  <a:pt x="0" y="0"/>
                </a:lnTo>
                <a:lnTo>
                  <a:pt x="0" y="3252216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5"/>
          <p:cNvSpPr/>
          <p:nvPr/>
        </p:nvSpPr>
        <p:spPr>
          <a:xfrm>
            <a:off x="1983729" y="7638085"/>
            <a:ext cx="0" cy="938540"/>
          </a:xfrm>
          <a:custGeom>
            <a:avLst/>
            <a:gdLst/>
            <a:ahLst/>
            <a:cxnLst/>
            <a:rect l="l" t="t" r="r" b="b"/>
            <a:pathLst>
              <a:path w="120000" h="469392" extrusionOk="0">
                <a:moveTo>
                  <a:pt x="0" y="0"/>
                </a:moveTo>
                <a:lnTo>
                  <a:pt x="0" y="469391"/>
                </a:lnTo>
              </a:path>
            </a:pathLst>
          </a:custGeom>
          <a:noFill/>
          <a:ln w="46975" cap="flat" cmpd="sng">
            <a:solidFill>
              <a:srgbClr val="4453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5"/>
          <p:cNvSpPr/>
          <p:nvPr/>
        </p:nvSpPr>
        <p:spPr>
          <a:xfrm>
            <a:off x="1977637" y="10222115"/>
            <a:ext cx="0" cy="938540"/>
          </a:xfrm>
          <a:custGeom>
            <a:avLst/>
            <a:gdLst/>
            <a:ahLst/>
            <a:cxnLst/>
            <a:rect l="l" t="t" r="r" b="b"/>
            <a:pathLst>
              <a:path w="120000" h="469392" extrusionOk="0">
                <a:moveTo>
                  <a:pt x="0" y="0"/>
                </a:moveTo>
                <a:lnTo>
                  <a:pt x="0" y="469391"/>
                </a:lnTo>
              </a:path>
            </a:pathLst>
          </a:custGeom>
          <a:noFill/>
          <a:ln w="46975" cap="flat" cmpd="sng">
            <a:solidFill>
              <a:srgbClr val="4453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5"/>
          <p:cNvSpPr/>
          <p:nvPr/>
        </p:nvSpPr>
        <p:spPr>
          <a:xfrm>
            <a:off x="1986777" y="7577142"/>
            <a:ext cx="7743205" cy="60434"/>
          </a:xfrm>
          <a:custGeom>
            <a:avLst/>
            <a:gdLst/>
            <a:ahLst/>
            <a:cxnLst/>
            <a:rect l="l" t="t" r="r" b="b"/>
            <a:pathLst>
              <a:path w="3872611" h="30225" extrusionOk="0">
                <a:moveTo>
                  <a:pt x="0" y="30225"/>
                </a:moveTo>
                <a:lnTo>
                  <a:pt x="3872611" y="0"/>
                </a:lnTo>
              </a:path>
            </a:pathLst>
          </a:custGeom>
          <a:noFill/>
          <a:ln w="9525" cap="flat" cmpd="sng">
            <a:solidFill>
              <a:srgbClr val="4471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5"/>
          <p:cNvSpPr/>
          <p:nvPr/>
        </p:nvSpPr>
        <p:spPr>
          <a:xfrm>
            <a:off x="1944119" y="10185550"/>
            <a:ext cx="7743205" cy="60434"/>
          </a:xfrm>
          <a:custGeom>
            <a:avLst/>
            <a:gdLst/>
            <a:ahLst/>
            <a:cxnLst/>
            <a:rect l="l" t="t" r="r" b="b"/>
            <a:pathLst>
              <a:path w="3872611" h="30225" extrusionOk="0">
                <a:moveTo>
                  <a:pt x="0" y="30226"/>
                </a:moveTo>
                <a:lnTo>
                  <a:pt x="3872611" y="0"/>
                </a:lnTo>
              </a:path>
            </a:pathLst>
          </a:custGeom>
          <a:noFill/>
          <a:ln w="9525" cap="flat" cmpd="sng">
            <a:solidFill>
              <a:srgbClr val="4471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5"/>
          <p:cNvSpPr/>
          <p:nvPr/>
        </p:nvSpPr>
        <p:spPr>
          <a:xfrm>
            <a:off x="2245791" y="4935211"/>
            <a:ext cx="7884138" cy="31996"/>
          </a:xfrm>
          <a:custGeom>
            <a:avLst/>
            <a:gdLst/>
            <a:ahLst/>
            <a:cxnLst/>
            <a:rect l="l" t="t" r="r" b="b"/>
            <a:pathLst>
              <a:path w="3943096" h="16002" extrusionOk="0">
                <a:moveTo>
                  <a:pt x="0" y="16002"/>
                </a:moveTo>
                <a:lnTo>
                  <a:pt x="3943096" y="0"/>
                </a:lnTo>
              </a:path>
            </a:pathLst>
          </a:custGeom>
          <a:noFill/>
          <a:ln w="39600" cap="flat" cmpd="sng">
            <a:solidFill>
              <a:srgbClr val="5E25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5"/>
          <p:cNvSpPr/>
          <p:nvPr/>
        </p:nvSpPr>
        <p:spPr>
          <a:xfrm>
            <a:off x="10418399" y="4916929"/>
            <a:ext cx="4720376" cy="17268"/>
          </a:xfrm>
          <a:custGeom>
            <a:avLst/>
            <a:gdLst/>
            <a:ahLst/>
            <a:cxnLst/>
            <a:rect l="l" t="t" r="r" b="b"/>
            <a:pathLst>
              <a:path w="2360803" h="8636" extrusionOk="0">
                <a:moveTo>
                  <a:pt x="0" y="8636"/>
                </a:moveTo>
                <a:lnTo>
                  <a:pt x="2360803" y="0"/>
                </a:lnTo>
              </a:path>
            </a:pathLst>
          </a:custGeom>
          <a:noFill/>
          <a:ln w="39600" cap="flat" cmpd="sng">
            <a:solidFill>
              <a:srgbClr val="5E25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5"/>
          <p:cNvSpPr/>
          <p:nvPr/>
        </p:nvSpPr>
        <p:spPr>
          <a:xfrm>
            <a:off x="10128914" y="4785898"/>
            <a:ext cx="286437" cy="286437"/>
          </a:xfrm>
          <a:custGeom>
            <a:avLst/>
            <a:gdLst/>
            <a:ahLst/>
            <a:cxnLst/>
            <a:rect l="l" t="t" r="r" b="b"/>
            <a:pathLst>
              <a:path w="143256" h="143256" extrusionOk="0">
                <a:moveTo>
                  <a:pt x="0" y="71628"/>
                </a:moveTo>
                <a:lnTo>
                  <a:pt x="1398" y="85753"/>
                </a:lnTo>
                <a:lnTo>
                  <a:pt x="5540" y="99252"/>
                </a:lnTo>
                <a:lnTo>
                  <a:pt x="12134" y="111477"/>
                </a:lnTo>
                <a:lnTo>
                  <a:pt x="20886" y="122136"/>
                </a:lnTo>
                <a:lnTo>
                  <a:pt x="31504" y="130937"/>
                </a:lnTo>
                <a:lnTo>
                  <a:pt x="43696" y="137585"/>
                </a:lnTo>
                <a:lnTo>
                  <a:pt x="57168" y="141789"/>
                </a:lnTo>
                <a:lnTo>
                  <a:pt x="71627" y="143256"/>
                </a:lnTo>
                <a:lnTo>
                  <a:pt x="85753" y="141857"/>
                </a:lnTo>
                <a:lnTo>
                  <a:pt x="99252" y="137715"/>
                </a:lnTo>
                <a:lnTo>
                  <a:pt x="111477" y="131121"/>
                </a:lnTo>
                <a:lnTo>
                  <a:pt x="122136" y="122369"/>
                </a:lnTo>
                <a:lnTo>
                  <a:pt x="130937" y="111751"/>
                </a:lnTo>
                <a:lnTo>
                  <a:pt x="137585" y="99559"/>
                </a:lnTo>
                <a:lnTo>
                  <a:pt x="141789" y="86087"/>
                </a:lnTo>
                <a:lnTo>
                  <a:pt x="143256" y="71628"/>
                </a:lnTo>
                <a:lnTo>
                  <a:pt x="141857" y="57502"/>
                </a:lnTo>
                <a:lnTo>
                  <a:pt x="137715" y="44003"/>
                </a:lnTo>
                <a:lnTo>
                  <a:pt x="131121" y="31778"/>
                </a:lnTo>
                <a:lnTo>
                  <a:pt x="122369" y="21119"/>
                </a:lnTo>
                <a:lnTo>
                  <a:pt x="111751" y="12318"/>
                </a:lnTo>
                <a:lnTo>
                  <a:pt x="99559" y="5670"/>
                </a:lnTo>
                <a:lnTo>
                  <a:pt x="86087" y="1466"/>
                </a:lnTo>
                <a:lnTo>
                  <a:pt x="71627" y="0"/>
                </a:lnTo>
                <a:lnTo>
                  <a:pt x="57502" y="1398"/>
                </a:lnTo>
                <a:lnTo>
                  <a:pt x="44003" y="5540"/>
                </a:lnTo>
                <a:lnTo>
                  <a:pt x="31778" y="12134"/>
                </a:lnTo>
                <a:lnTo>
                  <a:pt x="21119" y="20886"/>
                </a:lnTo>
                <a:lnTo>
                  <a:pt x="12318" y="31504"/>
                </a:lnTo>
                <a:lnTo>
                  <a:pt x="5670" y="43696"/>
                </a:lnTo>
                <a:lnTo>
                  <a:pt x="1466" y="57168"/>
                </a:lnTo>
                <a:lnTo>
                  <a:pt x="0" y="716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5"/>
          <p:cNvSpPr/>
          <p:nvPr/>
        </p:nvSpPr>
        <p:spPr>
          <a:xfrm>
            <a:off x="10128914" y="4785898"/>
            <a:ext cx="286437" cy="286437"/>
          </a:xfrm>
          <a:custGeom>
            <a:avLst/>
            <a:gdLst/>
            <a:ahLst/>
            <a:cxnLst/>
            <a:rect l="l" t="t" r="r" b="b"/>
            <a:pathLst>
              <a:path w="143256" h="143256" extrusionOk="0">
                <a:moveTo>
                  <a:pt x="0" y="71628"/>
                </a:moveTo>
                <a:lnTo>
                  <a:pt x="1466" y="57168"/>
                </a:lnTo>
                <a:lnTo>
                  <a:pt x="5670" y="43696"/>
                </a:lnTo>
                <a:lnTo>
                  <a:pt x="12318" y="31504"/>
                </a:lnTo>
                <a:lnTo>
                  <a:pt x="21119" y="20886"/>
                </a:lnTo>
                <a:lnTo>
                  <a:pt x="31778" y="12134"/>
                </a:lnTo>
                <a:lnTo>
                  <a:pt x="44003" y="5540"/>
                </a:lnTo>
                <a:lnTo>
                  <a:pt x="57502" y="1398"/>
                </a:lnTo>
                <a:lnTo>
                  <a:pt x="71627" y="0"/>
                </a:lnTo>
                <a:lnTo>
                  <a:pt x="86087" y="1466"/>
                </a:lnTo>
                <a:lnTo>
                  <a:pt x="99559" y="5670"/>
                </a:lnTo>
                <a:lnTo>
                  <a:pt x="111751" y="12318"/>
                </a:lnTo>
                <a:lnTo>
                  <a:pt x="122369" y="21119"/>
                </a:lnTo>
                <a:lnTo>
                  <a:pt x="131121" y="31778"/>
                </a:lnTo>
                <a:lnTo>
                  <a:pt x="137715" y="44003"/>
                </a:lnTo>
                <a:lnTo>
                  <a:pt x="141857" y="57502"/>
                </a:lnTo>
                <a:lnTo>
                  <a:pt x="143256" y="71628"/>
                </a:lnTo>
                <a:lnTo>
                  <a:pt x="141789" y="86087"/>
                </a:lnTo>
                <a:lnTo>
                  <a:pt x="137585" y="99559"/>
                </a:lnTo>
                <a:lnTo>
                  <a:pt x="130937" y="111751"/>
                </a:lnTo>
                <a:lnTo>
                  <a:pt x="122136" y="122369"/>
                </a:lnTo>
                <a:lnTo>
                  <a:pt x="111477" y="131121"/>
                </a:lnTo>
                <a:lnTo>
                  <a:pt x="99252" y="137715"/>
                </a:lnTo>
                <a:lnTo>
                  <a:pt x="85753" y="141857"/>
                </a:lnTo>
                <a:lnTo>
                  <a:pt x="71627" y="143256"/>
                </a:lnTo>
                <a:lnTo>
                  <a:pt x="57168" y="141789"/>
                </a:lnTo>
                <a:lnTo>
                  <a:pt x="43696" y="137585"/>
                </a:lnTo>
                <a:lnTo>
                  <a:pt x="31504" y="130937"/>
                </a:lnTo>
                <a:lnTo>
                  <a:pt x="20886" y="122136"/>
                </a:lnTo>
                <a:lnTo>
                  <a:pt x="12134" y="111477"/>
                </a:lnTo>
                <a:lnTo>
                  <a:pt x="5540" y="99252"/>
                </a:lnTo>
                <a:lnTo>
                  <a:pt x="1398" y="85753"/>
                </a:lnTo>
                <a:lnTo>
                  <a:pt x="0" y="71628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5"/>
          <p:cNvSpPr/>
          <p:nvPr/>
        </p:nvSpPr>
        <p:spPr>
          <a:xfrm>
            <a:off x="21854564" y="4767618"/>
            <a:ext cx="292530" cy="286435"/>
          </a:xfrm>
          <a:custGeom>
            <a:avLst/>
            <a:gdLst/>
            <a:ahLst/>
            <a:cxnLst/>
            <a:rect l="l" t="t" r="r" b="b"/>
            <a:pathLst>
              <a:path w="146303" h="143255" extrusionOk="0">
                <a:moveTo>
                  <a:pt x="0" y="71627"/>
                </a:moveTo>
                <a:lnTo>
                  <a:pt x="1646" y="86790"/>
                </a:lnTo>
                <a:lnTo>
                  <a:pt x="6007" y="100069"/>
                </a:lnTo>
                <a:lnTo>
                  <a:pt x="12799" y="112083"/>
                </a:lnTo>
                <a:lnTo>
                  <a:pt x="21734" y="122549"/>
                </a:lnTo>
                <a:lnTo>
                  <a:pt x="32525" y="131182"/>
                </a:lnTo>
                <a:lnTo>
                  <a:pt x="44884" y="137701"/>
                </a:lnTo>
                <a:lnTo>
                  <a:pt x="58522" y="141820"/>
                </a:lnTo>
                <a:lnTo>
                  <a:pt x="73151" y="143255"/>
                </a:lnTo>
                <a:lnTo>
                  <a:pt x="74074" y="143250"/>
                </a:lnTo>
                <a:lnTo>
                  <a:pt x="88651" y="141641"/>
                </a:lnTo>
                <a:lnTo>
                  <a:pt x="102218" y="137366"/>
                </a:lnTo>
                <a:lnTo>
                  <a:pt x="114489" y="130710"/>
                </a:lnTo>
                <a:lnTo>
                  <a:pt x="125174" y="121955"/>
                </a:lnTo>
                <a:lnTo>
                  <a:pt x="133986" y="111386"/>
                </a:lnTo>
                <a:lnTo>
                  <a:pt x="140637" y="99286"/>
                </a:lnTo>
                <a:lnTo>
                  <a:pt x="144839" y="85939"/>
                </a:lnTo>
                <a:lnTo>
                  <a:pt x="146303" y="71627"/>
                </a:lnTo>
                <a:lnTo>
                  <a:pt x="146298" y="70725"/>
                </a:lnTo>
                <a:lnTo>
                  <a:pt x="144657" y="56465"/>
                </a:lnTo>
                <a:lnTo>
                  <a:pt x="140296" y="43186"/>
                </a:lnTo>
                <a:lnTo>
                  <a:pt x="133504" y="31172"/>
                </a:lnTo>
                <a:lnTo>
                  <a:pt x="124569" y="20706"/>
                </a:lnTo>
                <a:lnTo>
                  <a:pt x="113778" y="12073"/>
                </a:lnTo>
                <a:lnTo>
                  <a:pt x="101419" y="5554"/>
                </a:lnTo>
                <a:lnTo>
                  <a:pt x="87781" y="1435"/>
                </a:lnTo>
                <a:lnTo>
                  <a:pt x="73151" y="0"/>
                </a:lnTo>
                <a:lnTo>
                  <a:pt x="72229" y="5"/>
                </a:lnTo>
                <a:lnTo>
                  <a:pt x="57652" y="1614"/>
                </a:lnTo>
                <a:lnTo>
                  <a:pt x="44085" y="5889"/>
                </a:lnTo>
                <a:lnTo>
                  <a:pt x="31814" y="12545"/>
                </a:lnTo>
                <a:lnTo>
                  <a:pt x="21129" y="21300"/>
                </a:lnTo>
                <a:lnTo>
                  <a:pt x="12317" y="31869"/>
                </a:lnTo>
                <a:lnTo>
                  <a:pt x="5666" y="43969"/>
                </a:lnTo>
                <a:lnTo>
                  <a:pt x="1464" y="57316"/>
                </a:lnTo>
                <a:lnTo>
                  <a:pt x="0" y="7162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5"/>
          <p:cNvSpPr/>
          <p:nvPr/>
        </p:nvSpPr>
        <p:spPr>
          <a:xfrm>
            <a:off x="21854564" y="4767618"/>
            <a:ext cx="292530" cy="286435"/>
          </a:xfrm>
          <a:custGeom>
            <a:avLst/>
            <a:gdLst/>
            <a:ahLst/>
            <a:cxnLst/>
            <a:rect l="l" t="t" r="r" b="b"/>
            <a:pathLst>
              <a:path w="146303" h="143255" extrusionOk="0">
                <a:moveTo>
                  <a:pt x="0" y="71627"/>
                </a:moveTo>
                <a:lnTo>
                  <a:pt x="1464" y="57316"/>
                </a:lnTo>
                <a:lnTo>
                  <a:pt x="5666" y="43969"/>
                </a:lnTo>
                <a:lnTo>
                  <a:pt x="12317" y="31869"/>
                </a:lnTo>
                <a:lnTo>
                  <a:pt x="21129" y="21300"/>
                </a:lnTo>
                <a:lnTo>
                  <a:pt x="31814" y="12545"/>
                </a:lnTo>
                <a:lnTo>
                  <a:pt x="44085" y="5889"/>
                </a:lnTo>
                <a:lnTo>
                  <a:pt x="57652" y="1614"/>
                </a:lnTo>
                <a:lnTo>
                  <a:pt x="72229" y="5"/>
                </a:lnTo>
                <a:lnTo>
                  <a:pt x="73151" y="0"/>
                </a:lnTo>
                <a:lnTo>
                  <a:pt x="87781" y="1435"/>
                </a:lnTo>
                <a:lnTo>
                  <a:pt x="101419" y="5554"/>
                </a:lnTo>
                <a:lnTo>
                  <a:pt x="113778" y="12073"/>
                </a:lnTo>
                <a:lnTo>
                  <a:pt x="124569" y="20706"/>
                </a:lnTo>
                <a:lnTo>
                  <a:pt x="133504" y="31172"/>
                </a:lnTo>
                <a:lnTo>
                  <a:pt x="140296" y="43186"/>
                </a:lnTo>
                <a:lnTo>
                  <a:pt x="144657" y="56465"/>
                </a:lnTo>
                <a:lnTo>
                  <a:pt x="146298" y="70725"/>
                </a:lnTo>
                <a:lnTo>
                  <a:pt x="146303" y="71627"/>
                </a:lnTo>
                <a:lnTo>
                  <a:pt x="144839" y="85939"/>
                </a:lnTo>
                <a:lnTo>
                  <a:pt x="140637" y="99286"/>
                </a:lnTo>
                <a:lnTo>
                  <a:pt x="133986" y="111386"/>
                </a:lnTo>
                <a:lnTo>
                  <a:pt x="125174" y="121955"/>
                </a:lnTo>
                <a:lnTo>
                  <a:pt x="114489" y="130710"/>
                </a:lnTo>
                <a:lnTo>
                  <a:pt x="102218" y="137366"/>
                </a:lnTo>
                <a:lnTo>
                  <a:pt x="88651" y="141641"/>
                </a:lnTo>
                <a:lnTo>
                  <a:pt x="74074" y="143250"/>
                </a:lnTo>
                <a:lnTo>
                  <a:pt x="73151" y="143255"/>
                </a:lnTo>
                <a:lnTo>
                  <a:pt x="58522" y="141820"/>
                </a:lnTo>
                <a:lnTo>
                  <a:pt x="44884" y="137701"/>
                </a:lnTo>
                <a:lnTo>
                  <a:pt x="32525" y="131182"/>
                </a:lnTo>
                <a:lnTo>
                  <a:pt x="21734" y="122549"/>
                </a:lnTo>
                <a:lnTo>
                  <a:pt x="12799" y="112083"/>
                </a:lnTo>
                <a:lnTo>
                  <a:pt x="6007" y="100069"/>
                </a:lnTo>
                <a:lnTo>
                  <a:pt x="1646" y="86790"/>
                </a:lnTo>
                <a:lnTo>
                  <a:pt x="5" y="72530"/>
                </a:lnTo>
                <a:lnTo>
                  <a:pt x="0" y="71627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5"/>
          <p:cNvSpPr/>
          <p:nvPr/>
        </p:nvSpPr>
        <p:spPr>
          <a:xfrm>
            <a:off x="12414318" y="4913882"/>
            <a:ext cx="9440753" cy="0"/>
          </a:xfrm>
          <a:custGeom>
            <a:avLst/>
            <a:gdLst/>
            <a:ahLst/>
            <a:cxnLst/>
            <a:rect l="l" t="t" r="r" b="b"/>
            <a:pathLst>
              <a:path w="4721606" h="120000" extrusionOk="0">
                <a:moveTo>
                  <a:pt x="0" y="0"/>
                </a:moveTo>
                <a:lnTo>
                  <a:pt x="4721606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5"/>
          <p:cNvSpPr/>
          <p:nvPr/>
        </p:nvSpPr>
        <p:spPr>
          <a:xfrm>
            <a:off x="15138521" y="4767617"/>
            <a:ext cx="286437" cy="292530"/>
          </a:xfrm>
          <a:custGeom>
            <a:avLst/>
            <a:gdLst/>
            <a:ahLst/>
            <a:cxnLst/>
            <a:rect l="l" t="t" r="r" b="b"/>
            <a:pathLst>
              <a:path w="143256" h="146303" extrusionOk="0">
                <a:moveTo>
                  <a:pt x="0" y="73151"/>
                </a:moveTo>
                <a:lnTo>
                  <a:pt x="1614" y="88651"/>
                </a:lnTo>
                <a:lnTo>
                  <a:pt x="5889" y="102218"/>
                </a:lnTo>
                <a:lnTo>
                  <a:pt x="12545" y="114489"/>
                </a:lnTo>
                <a:lnTo>
                  <a:pt x="21300" y="125174"/>
                </a:lnTo>
                <a:lnTo>
                  <a:pt x="31869" y="133986"/>
                </a:lnTo>
                <a:lnTo>
                  <a:pt x="43969" y="140637"/>
                </a:lnTo>
                <a:lnTo>
                  <a:pt x="57316" y="144839"/>
                </a:lnTo>
                <a:lnTo>
                  <a:pt x="71627" y="146303"/>
                </a:lnTo>
                <a:lnTo>
                  <a:pt x="72530" y="146298"/>
                </a:lnTo>
                <a:lnTo>
                  <a:pt x="86790" y="144657"/>
                </a:lnTo>
                <a:lnTo>
                  <a:pt x="100069" y="140296"/>
                </a:lnTo>
                <a:lnTo>
                  <a:pt x="112083" y="133504"/>
                </a:lnTo>
                <a:lnTo>
                  <a:pt x="122549" y="124569"/>
                </a:lnTo>
                <a:lnTo>
                  <a:pt x="131182" y="113778"/>
                </a:lnTo>
                <a:lnTo>
                  <a:pt x="137701" y="101419"/>
                </a:lnTo>
                <a:lnTo>
                  <a:pt x="141820" y="87781"/>
                </a:lnTo>
                <a:lnTo>
                  <a:pt x="143256" y="73151"/>
                </a:lnTo>
                <a:lnTo>
                  <a:pt x="143250" y="72229"/>
                </a:lnTo>
                <a:lnTo>
                  <a:pt x="141641" y="57652"/>
                </a:lnTo>
                <a:lnTo>
                  <a:pt x="137366" y="44085"/>
                </a:lnTo>
                <a:lnTo>
                  <a:pt x="130710" y="31814"/>
                </a:lnTo>
                <a:lnTo>
                  <a:pt x="121955" y="21129"/>
                </a:lnTo>
                <a:lnTo>
                  <a:pt x="111386" y="12317"/>
                </a:lnTo>
                <a:lnTo>
                  <a:pt x="99286" y="5666"/>
                </a:lnTo>
                <a:lnTo>
                  <a:pt x="85939" y="1464"/>
                </a:lnTo>
                <a:lnTo>
                  <a:pt x="71627" y="0"/>
                </a:lnTo>
                <a:lnTo>
                  <a:pt x="70725" y="5"/>
                </a:lnTo>
                <a:lnTo>
                  <a:pt x="56465" y="1646"/>
                </a:lnTo>
                <a:lnTo>
                  <a:pt x="43186" y="6007"/>
                </a:lnTo>
                <a:lnTo>
                  <a:pt x="31172" y="12799"/>
                </a:lnTo>
                <a:lnTo>
                  <a:pt x="20706" y="21734"/>
                </a:lnTo>
                <a:lnTo>
                  <a:pt x="12073" y="32525"/>
                </a:lnTo>
                <a:lnTo>
                  <a:pt x="5554" y="44884"/>
                </a:lnTo>
                <a:lnTo>
                  <a:pt x="1435" y="58522"/>
                </a:lnTo>
                <a:lnTo>
                  <a:pt x="0" y="731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5"/>
          <p:cNvSpPr/>
          <p:nvPr/>
        </p:nvSpPr>
        <p:spPr>
          <a:xfrm>
            <a:off x="15138521" y="4767617"/>
            <a:ext cx="286437" cy="292530"/>
          </a:xfrm>
          <a:custGeom>
            <a:avLst/>
            <a:gdLst/>
            <a:ahLst/>
            <a:cxnLst/>
            <a:rect l="l" t="t" r="r" b="b"/>
            <a:pathLst>
              <a:path w="143256" h="146303" extrusionOk="0">
                <a:moveTo>
                  <a:pt x="0" y="73151"/>
                </a:moveTo>
                <a:lnTo>
                  <a:pt x="1435" y="58522"/>
                </a:lnTo>
                <a:lnTo>
                  <a:pt x="5554" y="44884"/>
                </a:lnTo>
                <a:lnTo>
                  <a:pt x="12073" y="32525"/>
                </a:lnTo>
                <a:lnTo>
                  <a:pt x="20706" y="21734"/>
                </a:lnTo>
                <a:lnTo>
                  <a:pt x="31172" y="12799"/>
                </a:lnTo>
                <a:lnTo>
                  <a:pt x="43186" y="6007"/>
                </a:lnTo>
                <a:lnTo>
                  <a:pt x="56465" y="1646"/>
                </a:lnTo>
                <a:lnTo>
                  <a:pt x="70725" y="5"/>
                </a:lnTo>
                <a:lnTo>
                  <a:pt x="71627" y="0"/>
                </a:lnTo>
                <a:lnTo>
                  <a:pt x="85939" y="1464"/>
                </a:lnTo>
                <a:lnTo>
                  <a:pt x="99286" y="5666"/>
                </a:lnTo>
                <a:lnTo>
                  <a:pt x="111386" y="12317"/>
                </a:lnTo>
                <a:lnTo>
                  <a:pt x="121955" y="21129"/>
                </a:lnTo>
                <a:lnTo>
                  <a:pt x="130710" y="31814"/>
                </a:lnTo>
                <a:lnTo>
                  <a:pt x="137366" y="44085"/>
                </a:lnTo>
                <a:lnTo>
                  <a:pt x="141641" y="57652"/>
                </a:lnTo>
                <a:lnTo>
                  <a:pt x="143250" y="72229"/>
                </a:lnTo>
                <a:lnTo>
                  <a:pt x="143256" y="73151"/>
                </a:lnTo>
                <a:lnTo>
                  <a:pt x="141820" y="87781"/>
                </a:lnTo>
                <a:lnTo>
                  <a:pt x="137701" y="101419"/>
                </a:lnTo>
                <a:lnTo>
                  <a:pt x="131182" y="113778"/>
                </a:lnTo>
                <a:lnTo>
                  <a:pt x="122549" y="124569"/>
                </a:lnTo>
                <a:lnTo>
                  <a:pt x="112083" y="133504"/>
                </a:lnTo>
                <a:lnTo>
                  <a:pt x="100069" y="140296"/>
                </a:lnTo>
                <a:lnTo>
                  <a:pt x="86790" y="144657"/>
                </a:lnTo>
                <a:lnTo>
                  <a:pt x="72530" y="146298"/>
                </a:lnTo>
                <a:lnTo>
                  <a:pt x="71627" y="146303"/>
                </a:lnTo>
                <a:lnTo>
                  <a:pt x="57316" y="144839"/>
                </a:lnTo>
                <a:lnTo>
                  <a:pt x="43969" y="140637"/>
                </a:lnTo>
                <a:lnTo>
                  <a:pt x="31869" y="133986"/>
                </a:lnTo>
                <a:lnTo>
                  <a:pt x="21300" y="125174"/>
                </a:lnTo>
                <a:lnTo>
                  <a:pt x="12545" y="114489"/>
                </a:lnTo>
                <a:lnTo>
                  <a:pt x="5889" y="102218"/>
                </a:lnTo>
                <a:lnTo>
                  <a:pt x="1614" y="88651"/>
                </a:lnTo>
                <a:lnTo>
                  <a:pt x="5" y="74074"/>
                </a:lnTo>
                <a:lnTo>
                  <a:pt x="0" y="73151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5"/>
          <p:cNvSpPr/>
          <p:nvPr/>
        </p:nvSpPr>
        <p:spPr>
          <a:xfrm>
            <a:off x="1950213" y="4798089"/>
            <a:ext cx="292530" cy="286437"/>
          </a:xfrm>
          <a:custGeom>
            <a:avLst/>
            <a:gdLst/>
            <a:ahLst/>
            <a:cxnLst/>
            <a:rect l="l" t="t" r="r" b="b"/>
            <a:pathLst>
              <a:path w="146303" h="143256" extrusionOk="0">
                <a:moveTo>
                  <a:pt x="0" y="71627"/>
                </a:moveTo>
                <a:lnTo>
                  <a:pt x="1646" y="86790"/>
                </a:lnTo>
                <a:lnTo>
                  <a:pt x="6005" y="100069"/>
                </a:lnTo>
                <a:lnTo>
                  <a:pt x="12796" y="112083"/>
                </a:lnTo>
                <a:lnTo>
                  <a:pt x="21730" y="122549"/>
                </a:lnTo>
                <a:lnTo>
                  <a:pt x="32520" y="131182"/>
                </a:lnTo>
                <a:lnTo>
                  <a:pt x="44879" y="137701"/>
                </a:lnTo>
                <a:lnTo>
                  <a:pt x="58518" y="141820"/>
                </a:lnTo>
                <a:lnTo>
                  <a:pt x="73152" y="143256"/>
                </a:lnTo>
                <a:lnTo>
                  <a:pt x="74074" y="143250"/>
                </a:lnTo>
                <a:lnTo>
                  <a:pt x="88655" y="141641"/>
                </a:lnTo>
                <a:lnTo>
                  <a:pt x="102224" y="137366"/>
                </a:lnTo>
                <a:lnTo>
                  <a:pt x="114495" y="130710"/>
                </a:lnTo>
                <a:lnTo>
                  <a:pt x="125179" y="121955"/>
                </a:lnTo>
                <a:lnTo>
                  <a:pt x="133990" y="111386"/>
                </a:lnTo>
                <a:lnTo>
                  <a:pt x="140639" y="99286"/>
                </a:lnTo>
                <a:lnTo>
                  <a:pt x="144839" y="85939"/>
                </a:lnTo>
                <a:lnTo>
                  <a:pt x="146303" y="71627"/>
                </a:lnTo>
                <a:lnTo>
                  <a:pt x="146298" y="70725"/>
                </a:lnTo>
                <a:lnTo>
                  <a:pt x="144657" y="56465"/>
                </a:lnTo>
                <a:lnTo>
                  <a:pt x="140298" y="43186"/>
                </a:lnTo>
                <a:lnTo>
                  <a:pt x="133507" y="31172"/>
                </a:lnTo>
                <a:lnTo>
                  <a:pt x="124573" y="20706"/>
                </a:lnTo>
                <a:lnTo>
                  <a:pt x="113783" y="12073"/>
                </a:lnTo>
                <a:lnTo>
                  <a:pt x="101424" y="5554"/>
                </a:lnTo>
                <a:lnTo>
                  <a:pt x="87785" y="1435"/>
                </a:lnTo>
                <a:lnTo>
                  <a:pt x="73152" y="0"/>
                </a:lnTo>
                <a:lnTo>
                  <a:pt x="72229" y="5"/>
                </a:lnTo>
                <a:lnTo>
                  <a:pt x="57648" y="1614"/>
                </a:lnTo>
                <a:lnTo>
                  <a:pt x="44079" y="5889"/>
                </a:lnTo>
                <a:lnTo>
                  <a:pt x="31808" y="12545"/>
                </a:lnTo>
                <a:lnTo>
                  <a:pt x="21124" y="21300"/>
                </a:lnTo>
                <a:lnTo>
                  <a:pt x="12313" y="31869"/>
                </a:lnTo>
                <a:lnTo>
                  <a:pt x="5664" y="43969"/>
                </a:lnTo>
                <a:lnTo>
                  <a:pt x="1464" y="57316"/>
                </a:lnTo>
                <a:lnTo>
                  <a:pt x="0" y="7162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5"/>
          <p:cNvSpPr/>
          <p:nvPr/>
        </p:nvSpPr>
        <p:spPr>
          <a:xfrm>
            <a:off x="1950213" y="4798089"/>
            <a:ext cx="292530" cy="286437"/>
          </a:xfrm>
          <a:custGeom>
            <a:avLst/>
            <a:gdLst/>
            <a:ahLst/>
            <a:cxnLst/>
            <a:rect l="l" t="t" r="r" b="b"/>
            <a:pathLst>
              <a:path w="146303" h="143256" extrusionOk="0">
                <a:moveTo>
                  <a:pt x="0" y="71627"/>
                </a:moveTo>
                <a:lnTo>
                  <a:pt x="1464" y="57316"/>
                </a:lnTo>
                <a:lnTo>
                  <a:pt x="5664" y="43969"/>
                </a:lnTo>
                <a:lnTo>
                  <a:pt x="12313" y="31869"/>
                </a:lnTo>
                <a:lnTo>
                  <a:pt x="21124" y="21300"/>
                </a:lnTo>
                <a:lnTo>
                  <a:pt x="31808" y="12545"/>
                </a:lnTo>
                <a:lnTo>
                  <a:pt x="44079" y="5889"/>
                </a:lnTo>
                <a:lnTo>
                  <a:pt x="57648" y="1614"/>
                </a:lnTo>
                <a:lnTo>
                  <a:pt x="72229" y="5"/>
                </a:lnTo>
                <a:lnTo>
                  <a:pt x="73152" y="0"/>
                </a:lnTo>
                <a:lnTo>
                  <a:pt x="87785" y="1435"/>
                </a:lnTo>
                <a:lnTo>
                  <a:pt x="101424" y="5554"/>
                </a:lnTo>
                <a:lnTo>
                  <a:pt x="113783" y="12073"/>
                </a:lnTo>
                <a:lnTo>
                  <a:pt x="124573" y="20706"/>
                </a:lnTo>
                <a:lnTo>
                  <a:pt x="133507" y="31172"/>
                </a:lnTo>
                <a:lnTo>
                  <a:pt x="140298" y="43186"/>
                </a:lnTo>
                <a:lnTo>
                  <a:pt x="144657" y="56465"/>
                </a:lnTo>
                <a:lnTo>
                  <a:pt x="146298" y="70725"/>
                </a:lnTo>
                <a:lnTo>
                  <a:pt x="146303" y="71627"/>
                </a:lnTo>
                <a:lnTo>
                  <a:pt x="144839" y="85939"/>
                </a:lnTo>
                <a:lnTo>
                  <a:pt x="140639" y="99286"/>
                </a:lnTo>
                <a:lnTo>
                  <a:pt x="133990" y="111386"/>
                </a:lnTo>
                <a:lnTo>
                  <a:pt x="125179" y="121955"/>
                </a:lnTo>
                <a:lnTo>
                  <a:pt x="114495" y="130710"/>
                </a:lnTo>
                <a:lnTo>
                  <a:pt x="102224" y="137366"/>
                </a:lnTo>
                <a:lnTo>
                  <a:pt x="88655" y="141641"/>
                </a:lnTo>
                <a:lnTo>
                  <a:pt x="74074" y="143250"/>
                </a:lnTo>
                <a:lnTo>
                  <a:pt x="73152" y="143256"/>
                </a:lnTo>
                <a:lnTo>
                  <a:pt x="58518" y="141820"/>
                </a:lnTo>
                <a:lnTo>
                  <a:pt x="44879" y="137701"/>
                </a:lnTo>
                <a:lnTo>
                  <a:pt x="32520" y="131182"/>
                </a:lnTo>
                <a:lnTo>
                  <a:pt x="21730" y="122549"/>
                </a:lnTo>
                <a:lnTo>
                  <a:pt x="12796" y="112083"/>
                </a:lnTo>
                <a:lnTo>
                  <a:pt x="6005" y="100069"/>
                </a:lnTo>
                <a:lnTo>
                  <a:pt x="1646" y="86790"/>
                </a:lnTo>
                <a:lnTo>
                  <a:pt x="5" y="72530"/>
                </a:lnTo>
                <a:lnTo>
                  <a:pt x="0" y="71627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5"/>
          <p:cNvSpPr/>
          <p:nvPr/>
        </p:nvSpPr>
        <p:spPr>
          <a:xfrm>
            <a:off x="4656132" y="4804184"/>
            <a:ext cx="292530" cy="286435"/>
          </a:xfrm>
          <a:custGeom>
            <a:avLst/>
            <a:gdLst/>
            <a:ahLst/>
            <a:cxnLst/>
            <a:rect l="l" t="t" r="r" b="b"/>
            <a:pathLst>
              <a:path w="146303" h="143255" extrusionOk="0">
                <a:moveTo>
                  <a:pt x="0" y="71627"/>
                </a:moveTo>
                <a:lnTo>
                  <a:pt x="1646" y="86790"/>
                </a:lnTo>
                <a:lnTo>
                  <a:pt x="6007" y="100069"/>
                </a:lnTo>
                <a:lnTo>
                  <a:pt x="12799" y="112083"/>
                </a:lnTo>
                <a:lnTo>
                  <a:pt x="21734" y="122549"/>
                </a:lnTo>
                <a:lnTo>
                  <a:pt x="32525" y="131182"/>
                </a:lnTo>
                <a:lnTo>
                  <a:pt x="44884" y="137701"/>
                </a:lnTo>
                <a:lnTo>
                  <a:pt x="58522" y="141820"/>
                </a:lnTo>
                <a:lnTo>
                  <a:pt x="73151" y="143255"/>
                </a:lnTo>
                <a:lnTo>
                  <a:pt x="74074" y="143250"/>
                </a:lnTo>
                <a:lnTo>
                  <a:pt x="88651" y="141641"/>
                </a:lnTo>
                <a:lnTo>
                  <a:pt x="102218" y="137366"/>
                </a:lnTo>
                <a:lnTo>
                  <a:pt x="114489" y="130710"/>
                </a:lnTo>
                <a:lnTo>
                  <a:pt x="125174" y="121955"/>
                </a:lnTo>
                <a:lnTo>
                  <a:pt x="133986" y="111386"/>
                </a:lnTo>
                <a:lnTo>
                  <a:pt x="140637" y="99286"/>
                </a:lnTo>
                <a:lnTo>
                  <a:pt x="144839" y="85939"/>
                </a:lnTo>
                <a:lnTo>
                  <a:pt x="146303" y="71627"/>
                </a:lnTo>
                <a:lnTo>
                  <a:pt x="146298" y="70725"/>
                </a:lnTo>
                <a:lnTo>
                  <a:pt x="144657" y="56465"/>
                </a:lnTo>
                <a:lnTo>
                  <a:pt x="140296" y="43186"/>
                </a:lnTo>
                <a:lnTo>
                  <a:pt x="133504" y="31172"/>
                </a:lnTo>
                <a:lnTo>
                  <a:pt x="124569" y="20706"/>
                </a:lnTo>
                <a:lnTo>
                  <a:pt x="113778" y="12073"/>
                </a:lnTo>
                <a:lnTo>
                  <a:pt x="101419" y="5554"/>
                </a:lnTo>
                <a:lnTo>
                  <a:pt x="87781" y="1435"/>
                </a:lnTo>
                <a:lnTo>
                  <a:pt x="73151" y="0"/>
                </a:lnTo>
                <a:lnTo>
                  <a:pt x="72229" y="5"/>
                </a:lnTo>
                <a:lnTo>
                  <a:pt x="57652" y="1614"/>
                </a:lnTo>
                <a:lnTo>
                  <a:pt x="44085" y="5889"/>
                </a:lnTo>
                <a:lnTo>
                  <a:pt x="31814" y="12545"/>
                </a:lnTo>
                <a:lnTo>
                  <a:pt x="21129" y="21300"/>
                </a:lnTo>
                <a:lnTo>
                  <a:pt x="12317" y="31869"/>
                </a:lnTo>
                <a:lnTo>
                  <a:pt x="5666" y="43969"/>
                </a:lnTo>
                <a:lnTo>
                  <a:pt x="1464" y="57316"/>
                </a:lnTo>
                <a:lnTo>
                  <a:pt x="0" y="7162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5"/>
          <p:cNvSpPr/>
          <p:nvPr/>
        </p:nvSpPr>
        <p:spPr>
          <a:xfrm>
            <a:off x="4656132" y="4804184"/>
            <a:ext cx="292530" cy="286435"/>
          </a:xfrm>
          <a:custGeom>
            <a:avLst/>
            <a:gdLst/>
            <a:ahLst/>
            <a:cxnLst/>
            <a:rect l="l" t="t" r="r" b="b"/>
            <a:pathLst>
              <a:path w="146303" h="143255" extrusionOk="0">
                <a:moveTo>
                  <a:pt x="0" y="71627"/>
                </a:moveTo>
                <a:lnTo>
                  <a:pt x="1464" y="57316"/>
                </a:lnTo>
                <a:lnTo>
                  <a:pt x="5666" y="43969"/>
                </a:lnTo>
                <a:lnTo>
                  <a:pt x="12317" y="31869"/>
                </a:lnTo>
                <a:lnTo>
                  <a:pt x="21129" y="21300"/>
                </a:lnTo>
                <a:lnTo>
                  <a:pt x="31814" y="12545"/>
                </a:lnTo>
                <a:lnTo>
                  <a:pt x="44085" y="5889"/>
                </a:lnTo>
                <a:lnTo>
                  <a:pt x="57652" y="1614"/>
                </a:lnTo>
                <a:lnTo>
                  <a:pt x="72229" y="5"/>
                </a:lnTo>
                <a:lnTo>
                  <a:pt x="73151" y="0"/>
                </a:lnTo>
                <a:lnTo>
                  <a:pt x="87781" y="1435"/>
                </a:lnTo>
                <a:lnTo>
                  <a:pt x="101419" y="5554"/>
                </a:lnTo>
                <a:lnTo>
                  <a:pt x="113778" y="12073"/>
                </a:lnTo>
                <a:lnTo>
                  <a:pt x="124569" y="20706"/>
                </a:lnTo>
                <a:lnTo>
                  <a:pt x="133504" y="31172"/>
                </a:lnTo>
                <a:lnTo>
                  <a:pt x="140296" y="43186"/>
                </a:lnTo>
                <a:lnTo>
                  <a:pt x="144657" y="56465"/>
                </a:lnTo>
                <a:lnTo>
                  <a:pt x="146298" y="70725"/>
                </a:lnTo>
                <a:lnTo>
                  <a:pt x="146303" y="71627"/>
                </a:lnTo>
                <a:lnTo>
                  <a:pt x="144839" y="85939"/>
                </a:lnTo>
                <a:lnTo>
                  <a:pt x="140637" y="99286"/>
                </a:lnTo>
                <a:lnTo>
                  <a:pt x="133986" y="111386"/>
                </a:lnTo>
                <a:lnTo>
                  <a:pt x="125174" y="121955"/>
                </a:lnTo>
                <a:lnTo>
                  <a:pt x="114489" y="130710"/>
                </a:lnTo>
                <a:lnTo>
                  <a:pt x="102218" y="137366"/>
                </a:lnTo>
                <a:lnTo>
                  <a:pt x="88651" y="141641"/>
                </a:lnTo>
                <a:lnTo>
                  <a:pt x="74074" y="143250"/>
                </a:lnTo>
                <a:lnTo>
                  <a:pt x="73151" y="143255"/>
                </a:lnTo>
                <a:lnTo>
                  <a:pt x="58522" y="141820"/>
                </a:lnTo>
                <a:lnTo>
                  <a:pt x="44884" y="137701"/>
                </a:lnTo>
                <a:lnTo>
                  <a:pt x="32525" y="131182"/>
                </a:lnTo>
                <a:lnTo>
                  <a:pt x="21734" y="122549"/>
                </a:lnTo>
                <a:lnTo>
                  <a:pt x="12799" y="112083"/>
                </a:lnTo>
                <a:lnTo>
                  <a:pt x="6007" y="100069"/>
                </a:lnTo>
                <a:lnTo>
                  <a:pt x="1646" y="86790"/>
                </a:lnTo>
                <a:lnTo>
                  <a:pt x="5" y="72530"/>
                </a:lnTo>
                <a:lnTo>
                  <a:pt x="0" y="71627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5"/>
          <p:cNvSpPr/>
          <p:nvPr/>
        </p:nvSpPr>
        <p:spPr>
          <a:xfrm>
            <a:off x="7270634" y="4773712"/>
            <a:ext cx="286437" cy="292530"/>
          </a:xfrm>
          <a:custGeom>
            <a:avLst/>
            <a:gdLst/>
            <a:ahLst/>
            <a:cxnLst/>
            <a:rect l="l" t="t" r="r" b="b"/>
            <a:pathLst>
              <a:path w="143256" h="146303" extrusionOk="0">
                <a:moveTo>
                  <a:pt x="0" y="73151"/>
                </a:moveTo>
                <a:lnTo>
                  <a:pt x="1614" y="88651"/>
                </a:lnTo>
                <a:lnTo>
                  <a:pt x="5889" y="102218"/>
                </a:lnTo>
                <a:lnTo>
                  <a:pt x="12545" y="114489"/>
                </a:lnTo>
                <a:lnTo>
                  <a:pt x="21300" y="125174"/>
                </a:lnTo>
                <a:lnTo>
                  <a:pt x="31869" y="133986"/>
                </a:lnTo>
                <a:lnTo>
                  <a:pt x="43969" y="140637"/>
                </a:lnTo>
                <a:lnTo>
                  <a:pt x="57316" y="144839"/>
                </a:lnTo>
                <a:lnTo>
                  <a:pt x="71627" y="146303"/>
                </a:lnTo>
                <a:lnTo>
                  <a:pt x="72530" y="146298"/>
                </a:lnTo>
                <a:lnTo>
                  <a:pt x="86790" y="144657"/>
                </a:lnTo>
                <a:lnTo>
                  <a:pt x="100069" y="140296"/>
                </a:lnTo>
                <a:lnTo>
                  <a:pt x="112083" y="133504"/>
                </a:lnTo>
                <a:lnTo>
                  <a:pt x="122549" y="124569"/>
                </a:lnTo>
                <a:lnTo>
                  <a:pt x="131182" y="113778"/>
                </a:lnTo>
                <a:lnTo>
                  <a:pt x="137701" y="101419"/>
                </a:lnTo>
                <a:lnTo>
                  <a:pt x="141820" y="87781"/>
                </a:lnTo>
                <a:lnTo>
                  <a:pt x="143256" y="73151"/>
                </a:lnTo>
                <a:lnTo>
                  <a:pt x="143250" y="72229"/>
                </a:lnTo>
                <a:lnTo>
                  <a:pt x="141641" y="57652"/>
                </a:lnTo>
                <a:lnTo>
                  <a:pt x="137366" y="44085"/>
                </a:lnTo>
                <a:lnTo>
                  <a:pt x="130710" y="31814"/>
                </a:lnTo>
                <a:lnTo>
                  <a:pt x="121955" y="21129"/>
                </a:lnTo>
                <a:lnTo>
                  <a:pt x="111386" y="12317"/>
                </a:lnTo>
                <a:lnTo>
                  <a:pt x="99286" y="5666"/>
                </a:lnTo>
                <a:lnTo>
                  <a:pt x="85939" y="1464"/>
                </a:lnTo>
                <a:lnTo>
                  <a:pt x="71627" y="0"/>
                </a:lnTo>
                <a:lnTo>
                  <a:pt x="70725" y="5"/>
                </a:lnTo>
                <a:lnTo>
                  <a:pt x="56465" y="1646"/>
                </a:lnTo>
                <a:lnTo>
                  <a:pt x="43186" y="6007"/>
                </a:lnTo>
                <a:lnTo>
                  <a:pt x="31172" y="12799"/>
                </a:lnTo>
                <a:lnTo>
                  <a:pt x="20706" y="21734"/>
                </a:lnTo>
                <a:lnTo>
                  <a:pt x="12073" y="32525"/>
                </a:lnTo>
                <a:lnTo>
                  <a:pt x="5554" y="44884"/>
                </a:lnTo>
                <a:lnTo>
                  <a:pt x="1435" y="58522"/>
                </a:lnTo>
                <a:lnTo>
                  <a:pt x="0" y="731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5"/>
          <p:cNvSpPr/>
          <p:nvPr/>
        </p:nvSpPr>
        <p:spPr>
          <a:xfrm>
            <a:off x="7270634" y="4773712"/>
            <a:ext cx="286437" cy="292530"/>
          </a:xfrm>
          <a:custGeom>
            <a:avLst/>
            <a:gdLst/>
            <a:ahLst/>
            <a:cxnLst/>
            <a:rect l="l" t="t" r="r" b="b"/>
            <a:pathLst>
              <a:path w="143256" h="146303" extrusionOk="0">
                <a:moveTo>
                  <a:pt x="0" y="73151"/>
                </a:moveTo>
                <a:lnTo>
                  <a:pt x="1435" y="58522"/>
                </a:lnTo>
                <a:lnTo>
                  <a:pt x="5554" y="44884"/>
                </a:lnTo>
                <a:lnTo>
                  <a:pt x="12073" y="32525"/>
                </a:lnTo>
                <a:lnTo>
                  <a:pt x="20706" y="21734"/>
                </a:lnTo>
                <a:lnTo>
                  <a:pt x="31172" y="12799"/>
                </a:lnTo>
                <a:lnTo>
                  <a:pt x="43186" y="6007"/>
                </a:lnTo>
                <a:lnTo>
                  <a:pt x="56465" y="1646"/>
                </a:lnTo>
                <a:lnTo>
                  <a:pt x="70725" y="5"/>
                </a:lnTo>
                <a:lnTo>
                  <a:pt x="71627" y="0"/>
                </a:lnTo>
                <a:lnTo>
                  <a:pt x="85939" y="1464"/>
                </a:lnTo>
                <a:lnTo>
                  <a:pt x="99286" y="5666"/>
                </a:lnTo>
                <a:lnTo>
                  <a:pt x="111386" y="12317"/>
                </a:lnTo>
                <a:lnTo>
                  <a:pt x="121955" y="21129"/>
                </a:lnTo>
                <a:lnTo>
                  <a:pt x="130710" y="31814"/>
                </a:lnTo>
                <a:lnTo>
                  <a:pt x="137366" y="44085"/>
                </a:lnTo>
                <a:lnTo>
                  <a:pt x="141641" y="57652"/>
                </a:lnTo>
                <a:lnTo>
                  <a:pt x="143250" y="72229"/>
                </a:lnTo>
                <a:lnTo>
                  <a:pt x="143256" y="73151"/>
                </a:lnTo>
                <a:lnTo>
                  <a:pt x="141820" y="87781"/>
                </a:lnTo>
                <a:lnTo>
                  <a:pt x="137701" y="101419"/>
                </a:lnTo>
                <a:lnTo>
                  <a:pt x="131182" y="113778"/>
                </a:lnTo>
                <a:lnTo>
                  <a:pt x="122549" y="124569"/>
                </a:lnTo>
                <a:lnTo>
                  <a:pt x="112083" y="133504"/>
                </a:lnTo>
                <a:lnTo>
                  <a:pt x="100069" y="140296"/>
                </a:lnTo>
                <a:lnTo>
                  <a:pt x="86790" y="144657"/>
                </a:lnTo>
                <a:lnTo>
                  <a:pt x="72530" y="146298"/>
                </a:lnTo>
                <a:lnTo>
                  <a:pt x="71627" y="146303"/>
                </a:lnTo>
                <a:lnTo>
                  <a:pt x="57316" y="144839"/>
                </a:lnTo>
                <a:lnTo>
                  <a:pt x="43969" y="140637"/>
                </a:lnTo>
                <a:lnTo>
                  <a:pt x="31869" y="133986"/>
                </a:lnTo>
                <a:lnTo>
                  <a:pt x="21300" y="125174"/>
                </a:lnTo>
                <a:lnTo>
                  <a:pt x="12545" y="114489"/>
                </a:lnTo>
                <a:lnTo>
                  <a:pt x="5889" y="102218"/>
                </a:lnTo>
                <a:lnTo>
                  <a:pt x="1614" y="88651"/>
                </a:lnTo>
                <a:lnTo>
                  <a:pt x="5" y="74074"/>
                </a:lnTo>
                <a:lnTo>
                  <a:pt x="0" y="73151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5"/>
          <p:cNvSpPr/>
          <p:nvPr/>
        </p:nvSpPr>
        <p:spPr>
          <a:xfrm>
            <a:off x="9438976" y="4544661"/>
            <a:ext cx="1633301" cy="0"/>
          </a:xfrm>
          <a:custGeom>
            <a:avLst/>
            <a:gdLst/>
            <a:ahLst/>
            <a:cxnLst/>
            <a:rect l="l" t="t" r="r" b="b"/>
            <a:pathLst>
              <a:path w="816863" h="120000" extrusionOk="0">
                <a:moveTo>
                  <a:pt x="0" y="0"/>
                </a:moveTo>
                <a:lnTo>
                  <a:pt x="816863" y="0"/>
                </a:lnTo>
              </a:path>
            </a:pathLst>
          </a:custGeom>
          <a:noFill/>
          <a:ln w="25650" cap="flat" cmpd="sng">
            <a:solidFill>
              <a:srgbClr val="4453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5"/>
          <p:cNvSpPr/>
          <p:nvPr/>
        </p:nvSpPr>
        <p:spPr>
          <a:xfrm>
            <a:off x="20890376" y="4572849"/>
            <a:ext cx="2218366" cy="0"/>
          </a:xfrm>
          <a:custGeom>
            <a:avLst/>
            <a:gdLst/>
            <a:ahLst/>
            <a:cxnLst/>
            <a:rect l="l" t="t" r="r" b="b"/>
            <a:pathLst>
              <a:path w="1109472" h="120000" extrusionOk="0">
                <a:moveTo>
                  <a:pt x="0" y="0"/>
                </a:moveTo>
                <a:lnTo>
                  <a:pt x="1109472" y="0"/>
                </a:lnTo>
              </a:path>
            </a:pathLst>
          </a:custGeom>
          <a:noFill/>
          <a:ln w="25650" cap="flat" cmpd="sng">
            <a:solidFill>
              <a:srgbClr val="4453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5"/>
          <p:cNvSpPr/>
          <p:nvPr/>
        </p:nvSpPr>
        <p:spPr>
          <a:xfrm>
            <a:off x="14896776" y="4579198"/>
            <a:ext cx="767896" cy="0"/>
          </a:xfrm>
          <a:custGeom>
            <a:avLst/>
            <a:gdLst/>
            <a:ahLst/>
            <a:cxnLst/>
            <a:rect l="l" t="t" r="r" b="b"/>
            <a:pathLst>
              <a:path w="384048" h="120000" extrusionOk="0">
                <a:moveTo>
                  <a:pt x="0" y="0"/>
                </a:moveTo>
                <a:lnTo>
                  <a:pt x="384048" y="0"/>
                </a:lnTo>
              </a:path>
            </a:pathLst>
          </a:custGeom>
          <a:noFill/>
          <a:ln w="25650" cap="flat" cmpd="sng">
            <a:solidFill>
              <a:srgbClr val="4453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5"/>
          <p:cNvSpPr/>
          <p:nvPr/>
        </p:nvSpPr>
        <p:spPr>
          <a:xfrm>
            <a:off x="10238613" y="3682809"/>
            <a:ext cx="11835349" cy="475364"/>
          </a:xfrm>
          <a:custGeom>
            <a:avLst/>
            <a:gdLst/>
            <a:ahLst/>
            <a:cxnLst/>
            <a:rect l="l" t="t" r="r" b="b"/>
            <a:pathLst>
              <a:path w="5919216" h="237744" extrusionOk="0">
                <a:moveTo>
                  <a:pt x="0" y="237744"/>
                </a:moveTo>
                <a:lnTo>
                  <a:pt x="1120" y="198267"/>
                </a:lnTo>
                <a:lnTo>
                  <a:pt x="6401" y="150283"/>
                </a:lnTo>
                <a:lnTo>
                  <a:pt x="19812" y="118872"/>
                </a:lnTo>
                <a:lnTo>
                  <a:pt x="2939795" y="118872"/>
                </a:lnTo>
                <a:lnTo>
                  <a:pt x="2943173" y="117146"/>
                </a:lnTo>
                <a:lnTo>
                  <a:pt x="2946367" y="112162"/>
                </a:lnTo>
                <a:lnTo>
                  <a:pt x="2949329" y="104203"/>
                </a:lnTo>
                <a:lnTo>
                  <a:pt x="2952011" y="93558"/>
                </a:lnTo>
                <a:lnTo>
                  <a:pt x="2954365" y="80513"/>
                </a:lnTo>
                <a:lnTo>
                  <a:pt x="2956343" y="65352"/>
                </a:lnTo>
                <a:lnTo>
                  <a:pt x="2957896" y="48364"/>
                </a:lnTo>
                <a:lnTo>
                  <a:pt x="2958977" y="29834"/>
                </a:lnTo>
                <a:lnTo>
                  <a:pt x="2959538" y="10048"/>
                </a:lnTo>
                <a:lnTo>
                  <a:pt x="2959608" y="0"/>
                </a:lnTo>
                <a:lnTo>
                  <a:pt x="2959896" y="20295"/>
                </a:lnTo>
                <a:lnTo>
                  <a:pt x="2963833" y="73344"/>
                </a:lnTo>
                <a:lnTo>
                  <a:pt x="2974454" y="115098"/>
                </a:lnTo>
                <a:lnTo>
                  <a:pt x="2979419" y="118872"/>
                </a:lnTo>
                <a:lnTo>
                  <a:pt x="5899404" y="118872"/>
                </a:lnTo>
                <a:lnTo>
                  <a:pt x="5902781" y="120597"/>
                </a:lnTo>
                <a:lnTo>
                  <a:pt x="5905975" y="125581"/>
                </a:lnTo>
                <a:lnTo>
                  <a:pt x="5908937" y="133540"/>
                </a:lnTo>
                <a:lnTo>
                  <a:pt x="5911619" y="144185"/>
                </a:lnTo>
                <a:lnTo>
                  <a:pt x="5913973" y="157230"/>
                </a:lnTo>
                <a:lnTo>
                  <a:pt x="5915951" y="172391"/>
                </a:lnTo>
                <a:lnTo>
                  <a:pt x="5917504" y="189379"/>
                </a:lnTo>
                <a:lnTo>
                  <a:pt x="5918585" y="207909"/>
                </a:lnTo>
                <a:lnTo>
                  <a:pt x="5919146" y="227695"/>
                </a:lnTo>
                <a:lnTo>
                  <a:pt x="5919216" y="237744"/>
                </a:lnTo>
              </a:path>
            </a:pathLst>
          </a:custGeom>
          <a:noFill/>
          <a:ln w="9525" cap="flat" cmpd="sng">
            <a:solidFill>
              <a:srgbClr val="4471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5"/>
          <p:cNvSpPr/>
          <p:nvPr/>
        </p:nvSpPr>
        <p:spPr>
          <a:xfrm>
            <a:off x="1636375" y="4590879"/>
            <a:ext cx="1023835" cy="0"/>
          </a:xfrm>
          <a:custGeom>
            <a:avLst/>
            <a:gdLst/>
            <a:ahLst/>
            <a:cxnLst/>
            <a:rect l="l" t="t" r="r" b="b"/>
            <a:pathLst>
              <a:path w="512051" h="120000" extrusionOk="0">
                <a:moveTo>
                  <a:pt x="0" y="0"/>
                </a:moveTo>
                <a:lnTo>
                  <a:pt x="512051" y="0"/>
                </a:lnTo>
              </a:path>
            </a:pathLst>
          </a:custGeom>
          <a:noFill/>
          <a:ln w="25650" cap="flat" cmpd="sng">
            <a:solidFill>
              <a:srgbClr val="4453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5"/>
          <p:cNvSpPr/>
          <p:nvPr/>
        </p:nvSpPr>
        <p:spPr>
          <a:xfrm>
            <a:off x="4340999" y="4596465"/>
            <a:ext cx="1023861" cy="0"/>
          </a:xfrm>
          <a:custGeom>
            <a:avLst/>
            <a:gdLst/>
            <a:ahLst/>
            <a:cxnLst/>
            <a:rect l="l" t="t" r="r" b="b"/>
            <a:pathLst>
              <a:path w="512064" h="120000" extrusionOk="0">
                <a:moveTo>
                  <a:pt x="0" y="0"/>
                </a:moveTo>
                <a:lnTo>
                  <a:pt x="512064" y="0"/>
                </a:lnTo>
              </a:path>
            </a:pathLst>
          </a:custGeom>
          <a:noFill/>
          <a:ln w="25650" cap="flat" cmpd="sng">
            <a:solidFill>
              <a:srgbClr val="4453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15"/>
          <p:cNvSpPr/>
          <p:nvPr/>
        </p:nvSpPr>
        <p:spPr>
          <a:xfrm>
            <a:off x="6952710" y="4568532"/>
            <a:ext cx="1023859" cy="0"/>
          </a:xfrm>
          <a:custGeom>
            <a:avLst/>
            <a:gdLst/>
            <a:ahLst/>
            <a:cxnLst/>
            <a:rect l="l" t="t" r="r" b="b"/>
            <a:pathLst>
              <a:path w="512063" h="120000" extrusionOk="0">
                <a:moveTo>
                  <a:pt x="0" y="0"/>
                </a:moveTo>
                <a:lnTo>
                  <a:pt x="512063" y="0"/>
                </a:lnTo>
              </a:path>
            </a:pathLst>
          </a:custGeom>
          <a:noFill/>
          <a:ln w="25650" cap="flat" cmpd="sng">
            <a:solidFill>
              <a:srgbClr val="4453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5"/>
          <p:cNvSpPr/>
          <p:nvPr/>
        </p:nvSpPr>
        <p:spPr>
          <a:xfrm>
            <a:off x="865407" y="3024615"/>
            <a:ext cx="22591987" cy="2974073"/>
          </a:xfrm>
          <a:custGeom>
            <a:avLst/>
            <a:gdLst/>
            <a:ahLst/>
            <a:cxnLst/>
            <a:rect l="l" t="t" r="r" b="b"/>
            <a:pathLst>
              <a:path w="11298936" h="1487424" extrusionOk="0">
                <a:moveTo>
                  <a:pt x="0" y="1487424"/>
                </a:moveTo>
                <a:lnTo>
                  <a:pt x="11298936" y="1487424"/>
                </a:lnTo>
                <a:lnTo>
                  <a:pt x="11298936" y="0"/>
                </a:lnTo>
                <a:lnTo>
                  <a:pt x="0" y="0"/>
                </a:lnTo>
                <a:lnTo>
                  <a:pt x="0" y="1487424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5"/>
          <p:cNvSpPr/>
          <p:nvPr/>
        </p:nvSpPr>
        <p:spPr>
          <a:xfrm>
            <a:off x="152359" y="1787"/>
            <a:ext cx="24370032" cy="136946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5"/>
          <p:cNvSpPr/>
          <p:nvPr/>
        </p:nvSpPr>
        <p:spPr>
          <a:xfrm>
            <a:off x="21914492" y="128753"/>
            <a:ext cx="2310798" cy="0"/>
          </a:xfrm>
          <a:custGeom>
            <a:avLst/>
            <a:gdLst/>
            <a:ahLst/>
            <a:cxnLst/>
            <a:rect l="l" t="t" r="r" b="b"/>
            <a:pathLst>
              <a:path w="1155700" h="120000" extrusionOk="0">
                <a:moveTo>
                  <a:pt x="0" y="0"/>
                </a:moveTo>
                <a:lnTo>
                  <a:pt x="1155700" y="0"/>
                </a:lnTo>
              </a:path>
            </a:pathLst>
          </a:custGeom>
          <a:noFill/>
          <a:ln w="12675" cap="flat" cmpd="sng">
            <a:solidFill>
              <a:srgbClr val="BCA8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5"/>
          <p:cNvSpPr/>
          <p:nvPr/>
        </p:nvSpPr>
        <p:spPr>
          <a:xfrm>
            <a:off x="24225290" y="103361"/>
            <a:ext cx="0" cy="3250351"/>
          </a:xfrm>
          <a:custGeom>
            <a:avLst/>
            <a:gdLst/>
            <a:ahLst/>
            <a:cxnLst/>
            <a:rect l="l" t="t" r="r" b="b"/>
            <a:pathLst>
              <a:path w="120000" h="1625599" extrusionOk="0">
                <a:moveTo>
                  <a:pt x="0" y="1625599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BCA8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5"/>
          <p:cNvSpPr/>
          <p:nvPr/>
        </p:nvSpPr>
        <p:spPr>
          <a:xfrm>
            <a:off x="24326863" y="3404501"/>
            <a:ext cx="0" cy="6780032"/>
          </a:xfrm>
          <a:custGeom>
            <a:avLst/>
            <a:gdLst/>
            <a:ahLst/>
            <a:cxnLst/>
            <a:rect l="l" t="t" r="r" b="b"/>
            <a:pathLst>
              <a:path w="120000" h="3390899" extrusionOk="0">
                <a:moveTo>
                  <a:pt x="0" y="3390899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0704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5"/>
          <p:cNvSpPr/>
          <p:nvPr/>
        </p:nvSpPr>
        <p:spPr>
          <a:xfrm>
            <a:off x="0" y="13612641"/>
            <a:ext cx="24352257" cy="0"/>
          </a:xfrm>
          <a:custGeom>
            <a:avLst/>
            <a:gdLst/>
            <a:ahLst/>
            <a:cxnLst/>
            <a:rect l="l" t="t" r="r" b="b"/>
            <a:pathLst>
              <a:path w="12179300" h="120000" extrusionOk="0">
                <a:moveTo>
                  <a:pt x="0" y="0"/>
                </a:moveTo>
                <a:lnTo>
                  <a:pt x="12179300" y="0"/>
                </a:lnTo>
              </a:path>
            </a:pathLst>
          </a:custGeom>
          <a:noFill/>
          <a:ln w="50775" cap="flat" cmpd="sng">
            <a:solidFill>
              <a:srgbClr val="AA46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5"/>
          <p:cNvSpPr txBox="1"/>
          <p:nvPr/>
        </p:nvSpPr>
        <p:spPr>
          <a:xfrm>
            <a:off x="11372174" y="6565468"/>
            <a:ext cx="12091314" cy="651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5"/>
          <p:cNvSpPr txBox="1"/>
          <p:nvPr/>
        </p:nvSpPr>
        <p:spPr>
          <a:xfrm>
            <a:off x="865407" y="6577657"/>
            <a:ext cx="10153291" cy="6502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5"/>
          <p:cNvSpPr txBox="1"/>
          <p:nvPr/>
        </p:nvSpPr>
        <p:spPr>
          <a:xfrm>
            <a:off x="865407" y="3024615"/>
            <a:ext cx="22591987" cy="297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5"/>
          <p:cNvSpPr txBox="1"/>
          <p:nvPr/>
        </p:nvSpPr>
        <p:spPr>
          <a:xfrm>
            <a:off x="3493877" y="11551331"/>
            <a:ext cx="298624" cy="3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9" name="Google Shape;68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721" y="2382414"/>
            <a:ext cx="24021063" cy="1085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2203" y="486829"/>
            <a:ext cx="15677874" cy="1752144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15"/>
          <p:cNvSpPr/>
          <p:nvPr/>
        </p:nvSpPr>
        <p:spPr>
          <a:xfrm>
            <a:off x="-216043" y="310445"/>
            <a:ext cx="4008544" cy="14088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16"/>
          <p:cNvGrpSpPr/>
          <p:nvPr/>
        </p:nvGrpSpPr>
        <p:grpSpPr>
          <a:xfrm>
            <a:off x="782953" y="1532366"/>
            <a:ext cx="823895" cy="1074714"/>
            <a:chOff x="590250" y="244200"/>
            <a:chExt cx="407975" cy="532175"/>
          </a:xfrm>
        </p:grpSpPr>
        <p:sp>
          <p:nvSpPr>
            <p:cNvPr id="697" name="Google Shape;697;p1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" name="Google Shape;711;p16"/>
          <p:cNvSpPr txBox="1">
            <a:spLocks noGrp="1"/>
          </p:cNvSpPr>
          <p:nvPr>
            <p:ph type="title"/>
          </p:nvPr>
        </p:nvSpPr>
        <p:spPr>
          <a:xfrm>
            <a:off x="2170835" y="1046866"/>
            <a:ext cx="14018748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/>
              <a:t>PENYESUAIAN</a:t>
            </a:r>
            <a:endParaRPr/>
          </a:p>
        </p:txBody>
      </p:sp>
      <p:sp>
        <p:nvSpPr>
          <p:cNvPr id="712" name="Google Shape;712;p16">
            <a:hlinkClick r:id="rId3" action="ppaction://hlinksldjump"/>
          </p:cNvPr>
          <p:cNvSpPr txBox="1"/>
          <p:nvPr/>
        </p:nvSpPr>
        <p:spPr>
          <a:xfrm rot="5400000">
            <a:off x="18793898" y="5454827"/>
            <a:ext cx="9006454" cy="116153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243725" tIns="243725" rIns="243725" bIns="243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None/>
            </a:pPr>
            <a:r>
              <a:rPr lang="en-US" sz="5333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PENGANGKATAN DALAM JF</a:t>
            </a:r>
            <a:endParaRPr sz="5333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16"/>
          <p:cNvSpPr txBox="1">
            <a:spLocks noGrp="1"/>
          </p:cNvSpPr>
          <p:nvPr>
            <p:ph type="body" idx="1"/>
          </p:nvPr>
        </p:nvSpPr>
        <p:spPr>
          <a:xfrm>
            <a:off x="1184249" y="6189647"/>
            <a:ext cx="11836813" cy="619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18865" lvl="0" indent="-94800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▰"/>
            </a:pPr>
            <a:r>
              <a:rPr lang="en-US" sz="4799"/>
              <a:t>Syarat</a:t>
            </a:r>
            <a:endParaRPr sz="4799"/>
          </a:p>
          <a:p>
            <a:pPr marL="27086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000"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733" b="1"/>
              <a:t>PNS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733"/>
              <a:t>Minimal </a:t>
            </a:r>
            <a:r>
              <a:rPr lang="en-US" sz="3733" b="1"/>
              <a:t>S1/D4 </a:t>
            </a:r>
            <a:r>
              <a:rPr lang="en-US" sz="3733"/>
              <a:t>(JF Keahlian) dan </a:t>
            </a:r>
            <a:r>
              <a:rPr lang="en-US" sz="3733" b="1"/>
              <a:t>SLTA/ Sederajat </a:t>
            </a:r>
            <a:r>
              <a:rPr lang="en-US" sz="3733"/>
              <a:t>(JF Keterampilan)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733" b="1"/>
              <a:t>Pengalaman minimal 2 tahun</a:t>
            </a:r>
            <a:r>
              <a:rPr lang="en-US" sz="3733"/>
              <a:t> pelaksanaan tugas di bidang JF yang akan diduduki 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733"/>
              <a:t>Nilai </a:t>
            </a:r>
            <a:r>
              <a:rPr lang="en-US" sz="3733" b="1"/>
              <a:t>Predikat Kinerja paling rendah baik</a:t>
            </a:r>
            <a:r>
              <a:rPr lang="en-US" sz="3733"/>
              <a:t> dalam </a:t>
            </a:r>
            <a:r>
              <a:rPr lang="en-US" sz="3733" b="1"/>
              <a:t>2 tahun</a:t>
            </a:r>
            <a:r>
              <a:rPr lang="en-US" sz="3733"/>
              <a:t> terakhir</a:t>
            </a:r>
            <a:endParaRPr sz="3733"/>
          </a:p>
        </p:txBody>
      </p:sp>
      <p:sp>
        <p:nvSpPr>
          <p:cNvPr id="714" name="Google Shape;714;p16"/>
          <p:cNvSpPr txBox="1">
            <a:spLocks noGrp="1"/>
          </p:cNvSpPr>
          <p:nvPr>
            <p:ph type="body" idx="2"/>
          </p:nvPr>
        </p:nvSpPr>
        <p:spPr>
          <a:xfrm>
            <a:off x="13646660" y="3963052"/>
            <a:ext cx="8004021" cy="3164560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085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37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Penetapan JF baru</a:t>
            </a:r>
            <a:endParaRPr sz="3733"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37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Perubahan ruang lingkup tugas JF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</a:pPr>
            <a:r>
              <a:rPr lang="en-US" sz="37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Kebutuhan mendesak sesuai prioritas strategis instansi atau nasional</a:t>
            </a:r>
            <a:endParaRPr sz="3733"/>
          </a:p>
        </p:txBody>
      </p:sp>
      <p:grpSp>
        <p:nvGrpSpPr>
          <p:cNvPr id="715" name="Google Shape;715;p16"/>
          <p:cNvGrpSpPr/>
          <p:nvPr/>
        </p:nvGrpSpPr>
        <p:grpSpPr>
          <a:xfrm>
            <a:off x="12925234" y="4009415"/>
            <a:ext cx="1147227" cy="2707025"/>
            <a:chOff x="5889745" y="526792"/>
            <a:chExt cx="466588" cy="1103535"/>
          </a:xfrm>
        </p:grpSpPr>
        <p:pic>
          <p:nvPicPr>
            <p:cNvPr id="716" name="Google Shape;716;p16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99133" y="526792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" name="Google Shape;717;p16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90750" y="85570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8" name="Google Shape;718;p16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89745" y="117312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9" name="Google Shape;719;p16"/>
          <p:cNvGrpSpPr/>
          <p:nvPr/>
        </p:nvGrpSpPr>
        <p:grpSpPr>
          <a:xfrm>
            <a:off x="522397" y="7628789"/>
            <a:ext cx="1056751" cy="4469756"/>
            <a:chOff x="256395" y="1764934"/>
            <a:chExt cx="396385" cy="1676595"/>
          </a:xfrm>
        </p:grpSpPr>
        <p:grpSp>
          <p:nvGrpSpPr>
            <p:cNvPr id="720" name="Google Shape;720;p16"/>
            <p:cNvGrpSpPr/>
            <p:nvPr/>
          </p:nvGrpSpPr>
          <p:grpSpPr>
            <a:xfrm>
              <a:off x="256395" y="1764934"/>
              <a:ext cx="393316" cy="1676595"/>
              <a:chOff x="45205" y="2724067"/>
              <a:chExt cx="464760" cy="1957239"/>
            </a:xfrm>
          </p:grpSpPr>
          <p:pic>
            <p:nvPicPr>
              <p:cNvPr id="721" name="Google Shape;721;p16" descr="Checkbox Checked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2765" y="2724067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2" name="Google Shape;722;p16" descr="Checkbox Checked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205" y="3075219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3" name="Google Shape;723;p16" descr="Checkbox Checked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2765" y="422410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24" name="Google Shape;724;p16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5862" y="2560095"/>
              <a:ext cx="386918" cy="3916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5" name="Google Shape;725;p16"/>
          <p:cNvSpPr txBox="1"/>
          <p:nvPr/>
        </p:nvSpPr>
        <p:spPr>
          <a:xfrm>
            <a:off x="956374" y="3915554"/>
            <a:ext cx="10177603" cy="116153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3725" tIns="243725" rIns="243725" bIns="243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None/>
            </a:pPr>
            <a:r>
              <a:rPr lang="en-US" sz="5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Pengangkatan melalui Penyesuaian</a:t>
            </a:r>
            <a:endParaRPr sz="5333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6" name="Google Shape;726;p16"/>
          <p:cNvSpPr txBox="1"/>
          <p:nvPr/>
        </p:nvSpPr>
        <p:spPr>
          <a:xfrm>
            <a:off x="13646656" y="7840902"/>
            <a:ext cx="8004025" cy="18156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85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263248"/>
                </a:solidFill>
                <a:latin typeface="Roboto Light"/>
                <a:ea typeface="Roboto Light"/>
                <a:cs typeface="Roboto Light"/>
                <a:sym typeface="Roboto Light"/>
              </a:rPr>
              <a:t>Diberikan angka kredit sesuai ketentuan sebanyak 1 (satu) kali selama masa penyesuaian</a:t>
            </a:r>
            <a:endParaRPr sz="3733">
              <a:solidFill>
                <a:srgbClr val="26324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27" name="Google Shape;727;p16"/>
          <p:cNvCxnSpPr/>
          <p:nvPr/>
        </p:nvCxnSpPr>
        <p:spPr>
          <a:xfrm>
            <a:off x="11452417" y="4536205"/>
            <a:ext cx="147281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728" name="Google Shape;728;p16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8080" y="4690454"/>
            <a:ext cx="2040075" cy="4080147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16"/>
          <p:cNvSpPr txBox="1"/>
          <p:nvPr/>
        </p:nvSpPr>
        <p:spPr>
          <a:xfrm>
            <a:off x="24159712" y="13203947"/>
            <a:ext cx="1748830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4">
                <a:solidFill>
                  <a:srgbClr val="D26F00"/>
                </a:solidFill>
                <a:latin typeface="Roboto Light"/>
                <a:ea typeface="Roboto Light"/>
                <a:cs typeface="Roboto Light"/>
                <a:sym typeface="Roboto Light"/>
              </a:rPr>
              <a:t>@desimaloky</a:t>
            </a:r>
            <a:endParaRPr sz="1334">
              <a:solidFill>
                <a:srgbClr val="D26F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30" name="Google Shape;730;p16" descr="Double Tap Gestur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15446" y="10205011"/>
            <a:ext cx="1444266" cy="1444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17"/>
          <p:cNvGrpSpPr/>
          <p:nvPr/>
        </p:nvGrpSpPr>
        <p:grpSpPr>
          <a:xfrm>
            <a:off x="782953" y="1532366"/>
            <a:ext cx="823895" cy="1074714"/>
            <a:chOff x="590250" y="244200"/>
            <a:chExt cx="407975" cy="532175"/>
          </a:xfrm>
        </p:grpSpPr>
        <p:sp>
          <p:nvSpPr>
            <p:cNvPr id="736" name="Google Shape;736;p1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17"/>
          <p:cNvSpPr txBox="1">
            <a:spLocks noGrp="1"/>
          </p:cNvSpPr>
          <p:nvPr>
            <p:ph type="title"/>
          </p:nvPr>
        </p:nvSpPr>
        <p:spPr>
          <a:xfrm>
            <a:off x="2170835" y="1046866"/>
            <a:ext cx="14018748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/>
              <a:t>PENYESUAIAN</a:t>
            </a:r>
            <a:endParaRPr/>
          </a:p>
        </p:txBody>
      </p:sp>
      <p:sp>
        <p:nvSpPr>
          <p:cNvPr id="751" name="Google Shape;751;p17">
            <a:hlinkClick r:id="rId3" action="ppaction://hlinksldjump"/>
          </p:cNvPr>
          <p:cNvSpPr txBox="1"/>
          <p:nvPr/>
        </p:nvSpPr>
        <p:spPr>
          <a:xfrm rot="5400000">
            <a:off x="18793902" y="5427860"/>
            <a:ext cx="9006454" cy="116153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243725" tIns="243725" rIns="243725" bIns="243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None/>
            </a:pPr>
            <a:r>
              <a:rPr lang="en-US" sz="5333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PENGANGKATAN DALAM JF</a:t>
            </a:r>
            <a:endParaRPr sz="5333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p17"/>
          <p:cNvSpPr txBox="1">
            <a:spLocks noGrp="1"/>
          </p:cNvSpPr>
          <p:nvPr>
            <p:ph type="body" idx="1"/>
          </p:nvPr>
        </p:nvSpPr>
        <p:spPr>
          <a:xfrm>
            <a:off x="1228900" y="6180618"/>
            <a:ext cx="9849242" cy="734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18865" lvl="0" indent="-94800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▰"/>
            </a:pPr>
            <a:r>
              <a:rPr lang="en-US" sz="4799"/>
              <a:t>Syarat</a:t>
            </a:r>
            <a:r>
              <a:rPr lang="en-US" sz="4265"/>
              <a:t> </a:t>
            </a:r>
            <a:endParaRPr/>
          </a:p>
          <a:p>
            <a:pPr marL="27086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000"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733" b="1"/>
              <a:t>PNS </a:t>
            </a:r>
            <a:r>
              <a:rPr lang="en-US" sz="3733"/>
              <a:t>Jabatan Administrator, Pengawas, Pelaksana (Eselon V)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733"/>
              <a:t>Berijazah paling rendah </a:t>
            </a:r>
            <a:r>
              <a:rPr lang="en-US" sz="3733" b="1"/>
              <a:t>sesuai dengan kualifikasi</a:t>
            </a:r>
            <a:r>
              <a:rPr lang="en-US" sz="3733"/>
              <a:t> dan jenjang pendidikan yang dipersyaratkan dalam pengangkatan JF 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733"/>
              <a:t>Kesesuaian tugas, fungsi, pengalaman, atau pernah melaksanakan tugas yang berkaitan dengan tugas JF</a:t>
            </a:r>
            <a:endParaRPr/>
          </a:p>
        </p:txBody>
      </p:sp>
      <p:sp>
        <p:nvSpPr>
          <p:cNvPr id="753" name="Google Shape;753;p17"/>
          <p:cNvSpPr txBox="1">
            <a:spLocks noGrp="1"/>
          </p:cNvSpPr>
          <p:nvPr>
            <p:ph type="body" idx="2"/>
          </p:nvPr>
        </p:nvSpPr>
        <p:spPr>
          <a:xfrm>
            <a:off x="12623242" y="5510963"/>
            <a:ext cx="9668817" cy="2694074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085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37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Administrator 		🡪 JF Ahli Madya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37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Pengawas 		🡪 JF Ahli Muda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</a:pPr>
            <a:r>
              <a:rPr lang="en-US" sz="37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Pelaksana (Eselon V) 	🡪 JF Ahli Pertama</a:t>
            </a:r>
            <a:endParaRPr sz="3733">
              <a:solidFill>
                <a:schemeClr val="lt1"/>
              </a:solidFill>
            </a:endParaRPr>
          </a:p>
        </p:txBody>
      </p:sp>
      <p:grpSp>
        <p:nvGrpSpPr>
          <p:cNvPr id="754" name="Google Shape;754;p17"/>
          <p:cNvGrpSpPr/>
          <p:nvPr/>
        </p:nvGrpSpPr>
        <p:grpSpPr>
          <a:xfrm>
            <a:off x="11970157" y="5373768"/>
            <a:ext cx="1147227" cy="2707025"/>
            <a:chOff x="5889745" y="526792"/>
            <a:chExt cx="466588" cy="1103535"/>
          </a:xfrm>
        </p:grpSpPr>
        <p:pic>
          <p:nvPicPr>
            <p:cNvPr id="755" name="Google Shape;755;p17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99133" y="526792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17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90750" y="85570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17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89745" y="117312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8" name="Google Shape;758;p17"/>
          <p:cNvGrpSpPr/>
          <p:nvPr/>
        </p:nvGrpSpPr>
        <p:grpSpPr>
          <a:xfrm>
            <a:off x="599305" y="7580359"/>
            <a:ext cx="1048569" cy="4295327"/>
            <a:chOff x="45205" y="2646234"/>
            <a:chExt cx="464760" cy="1880852"/>
          </a:xfrm>
        </p:grpSpPr>
        <p:pic>
          <p:nvPicPr>
            <p:cNvPr id="759" name="Google Shape;759;p17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765" y="2646234"/>
              <a:ext cx="457200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0" name="Google Shape;760;p17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205" y="326401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1" name="Google Shape;761;p17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765" y="4069885"/>
              <a:ext cx="457200" cy="457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2" name="Google Shape;762;p17"/>
          <p:cNvSpPr txBox="1"/>
          <p:nvPr/>
        </p:nvSpPr>
        <p:spPr>
          <a:xfrm>
            <a:off x="956374" y="3915554"/>
            <a:ext cx="12406190" cy="116153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3725" tIns="243725" rIns="243725" bIns="243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None/>
            </a:pPr>
            <a:r>
              <a:rPr lang="en-US" sz="5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Penyesuaian melalui Penyetaraan Jabatan</a:t>
            </a:r>
            <a:endParaRPr sz="5333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3" name="Google Shape;763;p17"/>
          <p:cNvCxnSpPr/>
          <p:nvPr/>
        </p:nvCxnSpPr>
        <p:spPr>
          <a:xfrm>
            <a:off x="13814002" y="4597989"/>
            <a:ext cx="147281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64" name="Google Shape;764;p17"/>
          <p:cNvSpPr txBox="1"/>
          <p:nvPr/>
        </p:nvSpPr>
        <p:spPr>
          <a:xfrm>
            <a:off x="15563218" y="3973718"/>
            <a:ext cx="4062942" cy="1045198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243725" tIns="243725" rIns="243725" bIns="243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7D3E6"/>
              </a:buClr>
              <a:buSzPts val="2000"/>
              <a:buFont typeface="Roboto Light"/>
              <a:buNone/>
            </a:pPr>
            <a:r>
              <a:rPr lang="en-US" sz="3733" b="0" i="0" u="none" strike="noStrike" cap="none">
                <a:solidFill>
                  <a:srgbClr val="263248"/>
                </a:solidFill>
                <a:latin typeface="Roboto Light"/>
                <a:ea typeface="Roboto Light"/>
                <a:cs typeface="Roboto Light"/>
                <a:sym typeface="Roboto Light"/>
              </a:rPr>
              <a:t>Penataan birokrasi</a:t>
            </a:r>
            <a:endParaRPr sz="3733" b="0" i="0" u="none" strike="noStrike" cap="none">
              <a:solidFill>
                <a:srgbClr val="26324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65" name="Google Shape;765;p17"/>
          <p:cNvSpPr txBox="1"/>
          <p:nvPr/>
        </p:nvSpPr>
        <p:spPr>
          <a:xfrm>
            <a:off x="13259871" y="9614650"/>
            <a:ext cx="7254412" cy="18156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85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263248"/>
                </a:solidFill>
                <a:latin typeface="Roboto Light"/>
                <a:ea typeface="Roboto Light"/>
                <a:cs typeface="Roboto Light"/>
                <a:sym typeface="Roboto Light"/>
              </a:rPr>
              <a:t>Diberikan angka kredit sesuai ketentuan sebanyak 1 (satu) kali selama masa penyesuaian</a:t>
            </a:r>
            <a:endParaRPr sz="3733">
              <a:solidFill>
                <a:srgbClr val="26324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66" name="Google Shape;766;p17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6981" y="4854413"/>
            <a:ext cx="1604440" cy="3208882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7"/>
          <p:cNvSpPr txBox="1"/>
          <p:nvPr/>
        </p:nvSpPr>
        <p:spPr>
          <a:xfrm>
            <a:off x="23046486" y="13203947"/>
            <a:ext cx="1748830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4">
                <a:solidFill>
                  <a:srgbClr val="D26F00"/>
                </a:solidFill>
                <a:latin typeface="Roboto Light"/>
                <a:ea typeface="Roboto Light"/>
                <a:cs typeface="Roboto Light"/>
                <a:sym typeface="Roboto Light"/>
              </a:rPr>
              <a:t>@desimaloky</a:t>
            </a:r>
            <a:endParaRPr sz="1334">
              <a:solidFill>
                <a:srgbClr val="D26F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68" name="Google Shape;768;p17" descr="Double Tap Gestur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15446" y="10205011"/>
            <a:ext cx="1444266" cy="1444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8"/>
          <p:cNvSpPr txBox="1"/>
          <p:nvPr/>
        </p:nvSpPr>
        <p:spPr>
          <a:xfrm>
            <a:off x="19728120" y="535048"/>
            <a:ext cx="1434724" cy="103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0137" marR="0" lvl="0" indent="0" algn="l" rtl="0">
              <a:lnSpc>
                <a:spcPct val="95825"/>
              </a:lnSpc>
              <a:spcBef>
                <a:spcPts val="4465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E4B5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            </a:t>
            </a:r>
            <a:r>
              <a:rPr lang="en-US" sz="1000" i="1">
                <a:solidFill>
                  <a:srgbClr val="BF7E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1000" i="1">
                <a:solidFill>
                  <a:srgbClr val="DD90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</a:t>
            </a:r>
            <a:r>
              <a:rPr lang="en-US" sz="1000" i="1">
                <a:solidFill>
                  <a:srgbClr val="B35E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 </a:t>
            </a:r>
            <a:r>
              <a:rPr lang="en-US" sz="1000" i="1">
                <a:solidFill>
                  <a:srgbClr val="BF7E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4" name="Google Shape;774;p18"/>
          <p:cNvSpPr/>
          <p:nvPr/>
        </p:nvSpPr>
        <p:spPr>
          <a:xfrm>
            <a:off x="0" y="5766086"/>
            <a:ext cx="0" cy="7922734"/>
          </a:xfrm>
          <a:custGeom>
            <a:avLst/>
            <a:gdLst/>
            <a:ahLst/>
            <a:cxnLst/>
            <a:rect l="l" t="t" r="r" b="b"/>
            <a:pathLst>
              <a:path w="120000" h="3962399" extrusionOk="0">
                <a:moveTo>
                  <a:pt x="0" y="3962399"/>
                </a:moveTo>
                <a:lnTo>
                  <a:pt x="0" y="0"/>
                </a:lnTo>
              </a:path>
            </a:pathLst>
          </a:custGeom>
          <a:noFill/>
          <a:ln w="50775" cap="flat" cmpd="sng">
            <a:solidFill>
              <a:srgbClr val="050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8"/>
          <p:cNvSpPr/>
          <p:nvPr/>
        </p:nvSpPr>
        <p:spPr>
          <a:xfrm>
            <a:off x="12747479" y="1786"/>
            <a:ext cx="9116223" cy="0"/>
          </a:xfrm>
          <a:custGeom>
            <a:avLst/>
            <a:gdLst/>
            <a:ahLst/>
            <a:cxnLst/>
            <a:rect l="l" t="t" r="r" b="b"/>
            <a:pathLst>
              <a:path w="4559299" h="120000" extrusionOk="0">
                <a:moveTo>
                  <a:pt x="0" y="0"/>
                </a:moveTo>
                <a:lnTo>
                  <a:pt x="4559299" y="0"/>
                </a:lnTo>
              </a:path>
            </a:pathLst>
          </a:custGeom>
          <a:noFill/>
          <a:ln w="63475" cap="flat" cmpd="sng">
            <a:solidFill>
              <a:srgbClr val="050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8"/>
          <p:cNvSpPr/>
          <p:nvPr/>
        </p:nvSpPr>
        <p:spPr>
          <a:xfrm>
            <a:off x="24276074" y="3404500"/>
            <a:ext cx="0" cy="10258926"/>
          </a:xfrm>
          <a:custGeom>
            <a:avLst/>
            <a:gdLst/>
            <a:ahLst/>
            <a:cxnLst/>
            <a:rect l="l" t="t" r="r" b="b"/>
            <a:pathLst>
              <a:path w="120000" h="5130799" extrusionOk="0">
                <a:moveTo>
                  <a:pt x="0" y="5130799"/>
                </a:moveTo>
                <a:lnTo>
                  <a:pt x="0" y="0"/>
                </a:lnTo>
              </a:path>
            </a:pathLst>
          </a:custGeom>
          <a:noFill/>
          <a:ln w="63475" cap="flat" cmpd="sng">
            <a:solidFill>
              <a:srgbClr val="2114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18"/>
          <p:cNvSpPr/>
          <p:nvPr/>
        </p:nvSpPr>
        <p:spPr>
          <a:xfrm>
            <a:off x="1" y="13612641"/>
            <a:ext cx="24352255" cy="0"/>
          </a:xfrm>
          <a:custGeom>
            <a:avLst/>
            <a:gdLst/>
            <a:ahLst/>
            <a:cxnLst/>
            <a:rect l="l" t="t" r="r" b="b"/>
            <a:pathLst>
              <a:path w="12179299" h="120000" extrusionOk="0">
                <a:moveTo>
                  <a:pt x="0" y="0"/>
                </a:moveTo>
                <a:lnTo>
                  <a:pt x="12179299" y="0"/>
                </a:lnTo>
              </a:path>
            </a:pathLst>
          </a:custGeom>
          <a:noFill/>
          <a:ln w="50775" cap="flat" cmpd="sng">
            <a:solidFill>
              <a:srgbClr val="B15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8"/>
          <p:cNvSpPr/>
          <p:nvPr/>
        </p:nvSpPr>
        <p:spPr>
          <a:xfrm>
            <a:off x="21914491" y="128753"/>
            <a:ext cx="2310796" cy="0"/>
          </a:xfrm>
          <a:custGeom>
            <a:avLst/>
            <a:gdLst/>
            <a:ahLst/>
            <a:cxnLst/>
            <a:rect l="l" t="t" r="r" b="b"/>
            <a:pathLst>
              <a:path w="1155699" h="120000" extrusionOk="0">
                <a:moveTo>
                  <a:pt x="0" y="0"/>
                </a:moveTo>
                <a:lnTo>
                  <a:pt x="1155699" y="0"/>
                </a:lnTo>
              </a:path>
            </a:pathLst>
          </a:custGeom>
          <a:noFill/>
          <a:ln w="12675" cap="flat" cmpd="sng">
            <a:solidFill>
              <a:srgbClr val="BCA8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18"/>
          <p:cNvSpPr/>
          <p:nvPr/>
        </p:nvSpPr>
        <p:spPr>
          <a:xfrm>
            <a:off x="24225288" y="103361"/>
            <a:ext cx="0" cy="3250351"/>
          </a:xfrm>
          <a:custGeom>
            <a:avLst/>
            <a:gdLst/>
            <a:ahLst/>
            <a:cxnLst/>
            <a:rect l="l" t="t" r="r" b="b"/>
            <a:pathLst>
              <a:path w="120000" h="1625599" extrusionOk="0">
                <a:moveTo>
                  <a:pt x="0" y="1625599"/>
                </a:moveTo>
                <a:lnTo>
                  <a:pt x="0" y="0"/>
                </a:lnTo>
              </a:path>
            </a:pathLst>
          </a:custGeom>
          <a:noFill/>
          <a:ln w="12675" cap="flat" cmpd="sng">
            <a:solidFill>
              <a:srgbClr val="BCA8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18"/>
          <p:cNvSpPr txBox="1"/>
          <p:nvPr/>
        </p:nvSpPr>
        <p:spPr>
          <a:xfrm>
            <a:off x="24276076" y="128754"/>
            <a:ext cx="76178" cy="1348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18"/>
          <p:cNvSpPr txBox="1"/>
          <p:nvPr/>
        </p:nvSpPr>
        <p:spPr>
          <a:xfrm>
            <a:off x="25395" y="13612642"/>
            <a:ext cx="24326861" cy="7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2" name="Google Shape;7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394" y="27180"/>
            <a:ext cx="24312313" cy="1361085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83" name="Google Shape;783;p18"/>
          <p:cNvSpPr/>
          <p:nvPr/>
        </p:nvSpPr>
        <p:spPr>
          <a:xfrm>
            <a:off x="444843" y="535048"/>
            <a:ext cx="1087392" cy="149145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9"/>
          <p:cNvSpPr/>
          <p:nvPr/>
        </p:nvSpPr>
        <p:spPr>
          <a:xfrm>
            <a:off x="2107705" y="-3408936"/>
            <a:ext cx="19461856" cy="10521196"/>
          </a:xfrm>
          <a:custGeom>
            <a:avLst/>
            <a:gdLst/>
            <a:ahLst/>
            <a:cxnLst/>
            <a:rect l="l" t="t" r="r" b="b"/>
            <a:pathLst>
              <a:path w="19461855" h="7890897" extrusionOk="0">
                <a:moveTo>
                  <a:pt x="0" y="0"/>
                </a:moveTo>
                <a:lnTo>
                  <a:pt x="19461855" y="0"/>
                </a:lnTo>
                <a:lnTo>
                  <a:pt x="19461855" y="7890897"/>
                </a:lnTo>
                <a:lnTo>
                  <a:pt x="0" y="7890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19"/>
          <p:cNvSpPr txBox="1">
            <a:spLocks noGrp="1"/>
          </p:cNvSpPr>
          <p:nvPr>
            <p:ph type="body" idx="1"/>
          </p:nvPr>
        </p:nvSpPr>
        <p:spPr>
          <a:xfrm>
            <a:off x="3959225" y="1652849"/>
            <a:ext cx="16459200" cy="1092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Fira Sans Black"/>
                <a:ea typeface="Fira Sans Black"/>
                <a:cs typeface="Fira Sans Black"/>
                <a:sym typeface="Fira Sans Black"/>
              </a:rPr>
              <a:t>Angka    Kredit    penyesuaian    Kategori Keahlian</a:t>
            </a:r>
            <a:endParaRPr sz="3600">
              <a:latin typeface="Fira Sans Black"/>
              <a:ea typeface="Fira Sans Black"/>
              <a:cs typeface="Fira Sans Black"/>
              <a:sym typeface="Fira Sans Black"/>
            </a:endParaRPr>
          </a:p>
          <a:p>
            <a:pPr marL="457086" lvl="0" indent="-20308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</p:txBody>
      </p:sp>
      <p:pic>
        <p:nvPicPr>
          <p:cNvPr id="790" name="Google Shape;79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711" y="2520553"/>
            <a:ext cx="21067153" cy="10389281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9"/>
          <p:cNvSpPr/>
          <p:nvPr/>
        </p:nvSpPr>
        <p:spPr>
          <a:xfrm>
            <a:off x="458772" y="343321"/>
            <a:ext cx="3297866" cy="1309528"/>
          </a:xfrm>
          <a:custGeom>
            <a:avLst/>
            <a:gdLst/>
            <a:ahLst/>
            <a:cxnLst/>
            <a:rect l="l" t="t" r="r" b="b"/>
            <a:pathLst>
              <a:path w="1648933" h="654764" extrusionOk="0">
                <a:moveTo>
                  <a:pt x="0" y="0"/>
                </a:moveTo>
                <a:lnTo>
                  <a:pt x="1648933" y="0"/>
                </a:lnTo>
                <a:lnTo>
                  <a:pt x="1648933" y="654764"/>
                </a:lnTo>
                <a:lnTo>
                  <a:pt x="0" y="654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19"/>
          <p:cNvSpPr/>
          <p:nvPr/>
        </p:nvSpPr>
        <p:spPr>
          <a:xfrm>
            <a:off x="19533642" y="11034465"/>
            <a:ext cx="2086142" cy="2681538"/>
          </a:xfrm>
          <a:custGeom>
            <a:avLst/>
            <a:gdLst/>
            <a:ahLst/>
            <a:cxnLst/>
            <a:rect l="l" t="t" r="r" b="b"/>
            <a:pathLst>
              <a:path w="2631314" h="2435161" extrusionOk="0">
                <a:moveTo>
                  <a:pt x="0" y="0"/>
                </a:moveTo>
                <a:lnTo>
                  <a:pt x="2631314" y="0"/>
                </a:lnTo>
                <a:lnTo>
                  <a:pt x="2631314" y="2435161"/>
                </a:lnTo>
                <a:lnTo>
                  <a:pt x="0" y="2435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0"/>
          <p:cNvSpPr/>
          <p:nvPr/>
        </p:nvSpPr>
        <p:spPr>
          <a:xfrm>
            <a:off x="2107705" y="-3408936"/>
            <a:ext cx="19461856" cy="10521196"/>
          </a:xfrm>
          <a:custGeom>
            <a:avLst/>
            <a:gdLst/>
            <a:ahLst/>
            <a:cxnLst/>
            <a:rect l="l" t="t" r="r" b="b"/>
            <a:pathLst>
              <a:path w="19461855" h="7890897" extrusionOk="0">
                <a:moveTo>
                  <a:pt x="0" y="0"/>
                </a:moveTo>
                <a:lnTo>
                  <a:pt x="19461855" y="0"/>
                </a:lnTo>
                <a:lnTo>
                  <a:pt x="19461855" y="7890897"/>
                </a:lnTo>
                <a:lnTo>
                  <a:pt x="0" y="7890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20"/>
          <p:cNvSpPr txBox="1">
            <a:spLocks noGrp="1"/>
          </p:cNvSpPr>
          <p:nvPr>
            <p:ph type="body" idx="1"/>
          </p:nvPr>
        </p:nvSpPr>
        <p:spPr>
          <a:xfrm>
            <a:off x="3959225" y="914401"/>
            <a:ext cx="16459200" cy="1133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Fira Sans Black"/>
                <a:ea typeface="Fira Sans Black"/>
                <a:cs typeface="Fira Sans Black"/>
                <a:sym typeface="Fira Sans Black"/>
              </a:rPr>
              <a:t>    </a:t>
            </a:r>
            <a:endParaRPr sz="4000">
              <a:latin typeface="Fira Sans Black"/>
              <a:ea typeface="Fira Sans Black"/>
              <a:cs typeface="Fira Sans Black"/>
              <a:sym typeface="Fira Sans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Fira Sans Black"/>
                <a:ea typeface="Fira Sans Black"/>
                <a:cs typeface="Fira Sans Black"/>
                <a:sym typeface="Fira Sans Black"/>
              </a:rPr>
              <a:t>KATEGORI KETERAMPILAN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pic>
        <p:nvPicPr>
          <p:cNvPr id="799" name="Google Shape;79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695" y="2497149"/>
            <a:ext cx="22253861" cy="10658484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20"/>
          <p:cNvSpPr/>
          <p:nvPr/>
        </p:nvSpPr>
        <p:spPr>
          <a:xfrm>
            <a:off x="3093840" y="343322"/>
            <a:ext cx="3297866" cy="1309528"/>
          </a:xfrm>
          <a:custGeom>
            <a:avLst/>
            <a:gdLst/>
            <a:ahLst/>
            <a:cxnLst/>
            <a:rect l="l" t="t" r="r" b="b"/>
            <a:pathLst>
              <a:path w="1648933" h="654764" extrusionOk="0">
                <a:moveTo>
                  <a:pt x="0" y="0"/>
                </a:moveTo>
                <a:lnTo>
                  <a:pt x="1648933" y="0"/>
                </a:lnTo>
                <a:lnTo>
                  <a:pt x="1648933" y="654764"/>
                </a:lnTo>
                <a:lnTo>
                  <a:pt x="0" y="654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19533642" y="11034465"/>
            <a:ext cx="2086142" cy="2681538"/>
          </a:xfrm>
          <a:custGeom>
            <a:avLst/>
            <a:gdLst/>
            <a:ahLst/>
            <a:cxnLst/>
            <a:rect l="l" t="t" r="r" b="b"/>
            <a:pathLst>
              <a:path w="2631314" h="2435161" extrusionOk="0">
                <a:moveTo>
                  <a:pt x="0" y="0"/>
                </a:moveTo>
                <a:lnTo>
                  <a:pt x="2631314" y="0"/>
                </a:lnTo>
                <a:lnTo>
                  <a:pt x="2631314" y="2435161"/>
                </a:lnTo>
                <a:lnTo>
                  <a:pt x="0" y="2435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21"/>
          <p:cNvGrpSpPr/>
          <p:nvPr/>
        </p:nvGrpSpPr>
        <p:grpSpPr>
          <a:xfrm>
            <a:off x="782953" y="1532366"/>
            <a:ext cx="823895" cy="1074714"/>
            <a:chOff x="590250" y="244200"/>
            <a:chExt cx="407975" cy="532175"/>
          </a:xfrm>
        </p:grpSpPr>
        <p:sp>
          <p:nvSpPr>
            <p:cNvPr id="807" name="Google Shape;807;p21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1" name="Google Shape;821;p21"/>
          <p:cNvSpPr txBox="1">
            <a:spLocks noGrp="1"/>
          </p:cNvSpPr>
          <p:nvPr>
            <p:ph type="title"/>
          </p:nvPr>
        </p:nvSpPr>
        <p:spPr>
          <a:xfrm>
            <a:off x="2170835" y="1046866"/>
            <a:ext cx="14018748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/>
              <a:t>PROMOSI</a:t>
            </a:r>
            <a:endParaRPr/>
          </a:p>
        </p:txBody>
      </p:sp>
      <p:sp>
        <p:nvSpPr>
          <p:cNvPr id="822" name="Google Shape;822;p21">
            <a:hlinkClick r:id="rId3" action="ppaction://hlinksldjump"/>
          </p:cNvPr>
          <p:cNvSpPr txBox="1"/>
          <p:nvPr/>
        </p:nvSpPr>
        <p:spPr>
          <a:xfrm rot="5400000">
            <a:off x="18793902" y="5427860"/>
            <a:ext cx="9006454" cy="116153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243725" tIns="243725" rIns="243725" bIns="243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None/>
            </a:pPr>
            <a:r>
              <a:rPr lang="en-US" sz="5333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PENGANGKATAN DALAM JF</a:t>
            </a:r>
            <a:endParaRPr sz="5333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21"/>
          <p:cNvSpPr txBox="1"/>
          <p:nvPr/>
        </p:nvSpPr>
        <p:spPr>
          <a:xfrm>
            <a:off x="903466" y="3681135"/>
            <a:ext cx="9251768" cy="116153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3725" tIns="243725" rIns="243725" bIns="243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None/>
            </a:pPr>
            <a:r>
              <a:rPr lang="en-US" sz="5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Promosi ke dalam atau dari JF</a:t>
            </a:r>
            <a:endParaRPr sz="5333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4" name="Google Shape;824;p21"/>
          <p:cNvCxnSpPr/>
          <p:nvPr/>
        </p:nvCxnSpPr>
        <p:spPr>
          <a:xfrm>
            <a:off x="10434560" y="4301786"/>
            <a:ext cx="1472816" cy="0"/>
          </a:xfrm>
          <a:prstGeom prst="straightConnector1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25" name="Google Shape;825;p21"/>
          <p:cNvSpPr txBox="1"/>
          <p:nvPr/>
        </p:nvSpPr>
        <p:spPr>
          <a:xfrm>
            <a:off x="12328348" y="3739299"/>
            <a:ext cx="4556135" cy="1045198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243725" tIns="243725" rIns="243725" bIns="243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7D3E6"/>
              </a:buClr>
              <a:buSzPts val="2000"/>
              <a:buFont typeface="Roboto Light"/>
              <a:buNone/>
            </a:pPr>
            <a:r>
              <a:rPr lang="en-US" sz="3733" b="0" i="0" u="none" strike="noStrike" cap="none">
                <a:solidFill>
                  <a:srgbClr val="263248"/>
                </a:solidFill>
                <a:latin typeface="Roboto Light"/>
                <a:ea typeface="Roboto Light"/>
                <a:cs typeface="Roboto Light"/>
                <a:sym typeface="Roboto Light"/>
              </a:rPr>
              <a:t>Perpindahan Diagonal</a:t>
            </a:r>
            <a:endParaRPr/>
          </a:p>
        </p:txBody>
      </p:sp>
      <p:sp>
        <p:nvSpPr>
          <p:cNvPr id="826" name="Google Shape;826;p21"/>
          <p:cNvSpPr txBox="1"/>
          <p:nvPr/>
        </p:nvSpPr>
        <p:spPr>
          <a:xfrm>
            <a:off x="15981575" y="5375027"/>
            <a:ext cx="6310484" cy="7816038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3725" tIns="243725" rIns="243725" bIns="243725" anchor="t" anchorCtr="0">
            <a:noAutofit/>
          </a:bodyPr>
          <a:lstStyle/>
          <a:p>
            <a:pPr marL="27085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Light"/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JF Ahli Utama</a:t>
            </a:r>
            <a:b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🡪 JPT Madya dan JPT Utama</a:t>
            </a:r>
            <a:endParaRPr/>
          </a:p>
          <a:p>
            <a:pPr marL="27085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Light"/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JF Ahli Madya</a:t>
            </a:r>
            <a:b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🡪 JPT Pratama</a:t>
            </a:r>
            <a:endParaRPr sz="3199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7085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Light"/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JF Ahli Muda</a:t>
            </a:r>
            <a:b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🡪 Administrator</a:t>
            </a:r>
            <a:endParaRPr/>
          </a:p>
          <a:p>
            <a:pPr marL="27085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Light"/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JF Penyelia &amp; JF Ahli Pertama </a:t>
            </a:r>
            <a:b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🡪 JF Ahli Pertama</a:t>
            </a:r>
            <a:endParaRPr sz="3199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7085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Light"/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Administrator &amp; JPT Pratama  </a:t>
            </a:r>
            <a:b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🡪 JF Ahli Utama</a:t>
            </a:r>
            <a:endParaRPr/>
          </a:p>
          <a:p>
            <a:pPr marL="27085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Light"/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Pengawas</a:t>
            </a:r>
            <a:b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🡪 JF Ahli Madya</a:t>
            </a:r>
            <a:endParaRPr/>
          </a:p>
          <a:p>
            <a:pPr marL="27085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Light"/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Pelaksana</a:t>
            </a:r>
            <a:b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3199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🡪 JF Ahli Pertama, JF Ahli Muda, &amp; JF Keterampilan</a:t>
            </a:r>
            <a:endParaRPr sz="3199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827" name="Google Shape;827;p21"/>
          <p:cNvGrpSpPr/>
          <p:nvPr/>
        </p:nvGrpSpPr>
        <p:grpSpPr>
          <a:xfrm>
            <a:off x="15556886" y="5380867"/>
            <a:ext cx="849371" cy="6752913"/>
            <a:chOff x="5835351" y="2017681"/>
            <a:chExt cx="318597" cy="2533002"/>
          </a:xfrm>
        </p:grpSpPr>
        <p:grpSp>
          <p:nvGrpSpPr>
            <p:cNvPr id="828" name="Google Shape;828;p21"/>
            <p:cNvGrpSpPr/>
            <p:nvPr/>
          </p:nvGrpSpPr>
          <p:grpSpPr>
            <a:xfrm>
              <a:off x="5835351" y="2017681"/>
              <a:ext cx="318597" cy="1093842"/>
              <a:chOff x="6728390" y="239869"/>
              <a:chExt cx="457203" cy="1528232"/>
            </a:xfrm>
          </p:grpSpPr>
          <p:pic>
            <p:nvPicPr>
              <p:cNvPr id="829" name="Google Shape;829;p21" descr="Checkbox Checked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728393" y="239869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0" name="Google Shape;830;p21" descr="Checkbox Checked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728392" y="785372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1" name="Google Shape;831;p21" descr="Checkbox Checked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728390" y="1310901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32" name="Google Shape;832;p21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35351" y="3138401"/>
              <a:ext cx="318595" cy="3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" name="Google Shape;833;p21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35351" y="3505843"/>
              <a:ext cx="318595" cy="3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4" name="Google Shape;834;p21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35351" y="3858506"/>
              <a:ext cx="318595" cy="3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5" name="Google Shape;835;p21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35351" y="4223439"/>
              <a:ext cx="318595" cy="3272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6" name="Google Shape;836;p21"/>
          <p:cNvSpPr txBox="1">
            <a:spLocks noGrp="1"/>
          </p:cNvSpPr>
          <p:nvPr>
            <p:ph type="body" idx="1"/>
          </p:nvPr>
        </p:nvSpPr>
        <p:spPr>
          <a:xfrm>
            <a:off x="1399490" y="4557776"/>
            <a:ext cx="13450872" cy="670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18865" lvl="0" indent="-94800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▰"/>
            </a:pPr>
            <a:r>
              <a:rPr lang="en-US" sz="4799"/>
              <a:t>Syarat</a:t>
            </a:r>
            <a:r>
              <a:rPr lang="en-US" sz="4265"/>
              <a:t> 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465"/>
              <a:t>Mengikuti</a:t>
            </a:r>
            <a:r>
              <a:rPr lang="en-US" sz="3465" b="1"/>
              <a:t> </a:t>
            </a:r>
            <a:r>
              <a:rPr lang="en-US" sz="3465"/>
              <a:t>dan lulus </a:t>
            </a:r>
            <a:r>
              <a:rPr lang="en-US" sz="3465" b="1"/>
              <a:t>Uji Kompetensi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465"/>
              <a:t>Predikat Kinerja paling rendah </a:t>
            </a:r>
            <a:r>
              <a:rPr lang="en-US" sz="3465" b="1"/>
              <a:t>sangat baik dalam 2 tahun terakhir</a:t>
            </a:r>
            <a:endParaRPr sz="3465" b="1"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465" b="1"/>
              <a:t>Rekam jejak</a:t>
            </a:r>
            <a:r>
              <a:rPr lang="en-US" sz="3465"/>
              <a:t> baik</a:t>
            </a:r>
            <a:endParaRPr sz="3465"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465"/>
              <a:t>Tidak sedang menjalani proses </a:t>
            </a:r>
            <a:r>
              <a:rPr lang="en-US" sz="3465" b="1"/>
              <a:t>hukuman disiplin PNS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465"/>
              <a:t>Tidak pernah dikenakan </a:t>
            </a:r>
            <a:r>
              <a:rPr lang="en-US" sz="3465" b="1"/>
              <a:t>hukuman pelanggaran kode etik dan profesi PNS</a:t>
            </a:r>
            <a:r>
              <a:rPr lang="en-US" sz="3465"/>
              <a:t> dalam 3 tahun terakhir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465"/>
              <a:t>Tidak pernah dikenakan hukuman disiplin tingkat sedang atau berat dalam 3 tahun terakhir</a:t>
            </a:r>
            <a:endParaRPr sz="3465"/>
          </a:p>
        </p:txBody>
      </p:sp>
      <p:sp>
        <p:nvSpPr>
          <p:cNvPr id="837" name="Google Shape;837;p21"/>
          <p:cNvSpPr txBox="1"/>
          <p:nvPr/>
        </p:nvSpPr>
        <p:spPr>
          <a:xfrm>
            <a:off x="1025611" y="11418070"/>
            <a:ext cx="14067936" cy="18976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32649" marR="0" lvl="0" indent="-76179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Char char="•"/>
            </a:pPr>
            <a:r>
              <a:rPr lang="en-US" sz="2933">
                <a:solidFill>
                  <a:srgbClr val="263248"/>
                </a:solidFill>
                <a:latin typeface="Lato"/>
                <a:ea typeface="Lato"/>
                <a:cs typeface="Lato"/>
                <a:sym typeface="Lato"/>
              </a:rPr>
              <a:t>Promosi </a:t>
            </a:r>
            <a:r>
              <a:rPr lang="en-US" sz="2933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JF ke dalam JPT dan JA </a:t>
            </a:r>
            <a:r>
              <a:rPr lang="en-US" sz="2933">
                <a:solidFill>
                  <a:srgbClr val="263248"/>
                </a:solidFill>
                <a:latin typeface="Lato"/>
                <a:ea typeface="Lato"/>
                <a:cs typeface="Lato"/>
                <a:sym typeface="Lato"/>
              </a:rPr>
              <a:t>dilakukan sesuai dengan ketentuan peraturan perundang-undangan</a:t>
            </a:r>
            <a:endParaRPr sz="2933">
              <a:solidFill>
                <a:srgbClr val="263248"/>
              </a:solidFill>
              <a:latin typeface="Lato"/>
              <a:ea typeface="Lato"/>
              <a:cs typeface="Lato"/>
              <a:sym typeface="Lato"/>
            </a:endParaRPr>
          </a:p>
          <a:p>
            <a:pPr marL="1032649" marR="0" lvl="0" indent="-76179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Char char="•"/>
            </a:pPr>
            <a:r>
              <a:rPr lang="en-US" sz="2933">
                <a:solidFill>
                  <a:srgbClr val="263248"/>
                </a:solidFill>
                <a:latin typeface="Lato"/>
                <a:ea typeface="Lato"/>
                <a:cs typeface="Lato"/>
                <a:sym typeface="Lato"/>
              </a:rPr>
              <a:t>Promosi </a:t>
            </a:r>
            <a:r>
              <a:rPr lang="en-US" sz="2933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JPT dan JA ke dalam JF</a:t>
            </a:r>
            <a:r>
              <a:rPr lang="en-US" sz="2933">
                <a:solidFill>
                  <a:srgbClr val="263248"/>
                </a:solidFill>
                <a:latin typeface="Lato"/>
                <a:ea typeface="Lato"/>
                <a:cs typeface="Lato"/>
                <a:sym typeface="Lato"/>
              </a:rPr>
              <a:t> dilakukan berdasarkan pertimbangan rekomendasi Tim Penilai Kinerja PNS</a:t>
            </a:r>
            <a:endParaRPr/>
          </a:p>
        </p:txBody>
      </p:sp>
      <p:pic>
        <p:nvPicPr>
          <p:cNvPr id="838" name="Google Shape;838;p21" descr="A picture containing LEGO, toy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25022" b="27981"/>
          <a:stretch/>
        </p:blipFill>
        <p:spPr>
          <a:xfrm>
            <a:off x="17426168" y="589234"/>
            <a:ext cx="5078043" cy="4772911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21"/>
          <p:cNvSpPr txBox="1"/>
          <p:nvPr/>
        </p:nvSpPr>
        <p:spPr>
          <a:xfrm>
            <a:off x="23046486" y="13203947"/>
            <a:ext cx="1748830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4">
                <a:solidFill>
                  <a:srgbClr val="D26F00"/>
                </a:solidFill>
                <a:latin typeface="Roboto Light"/>
                <a:ea typeface="Roboto Light"/>
                <a:cs typeface="Roboto Light"/>
                <a:sym typeface="Roboto Light"/>
              </a:rPr>
              <a:t>@desimaloky</a:t>
            </a:r>
            <a:endParaRPr sz="1334">
              <a:solidFill>
                <a:srgbClr val="D26F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40" name="Google Shape;840;p21" descr="Double Tap Gestur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15446" y="10205011"/>
            <a:ext cx="1444266" cy="14442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1" name="Google Shape;841;p21"/>
          <p:cNvGrpSpPr/>
          <p:nvPr/>
        </p:nvGrpSpPr>
        <p:grpSpPr>
          <a:xfrm>
            <a:off x="946119" y="5702987"/>
            <a:ext cx="924113" cy="5148779"/>
            <a:chOff x="384704" y="2118629"/>
            <a:chExt cx="346633" cy="1931294"/>
          </a:xfrm>
        </p:grpSpPr>
        <p:grpSp>
          <p:nvGrpSpPr>
            <p:cNvPr id="842" name="Google Shape;842;p21"/>
            <p:cNvGrpSpPr/>
            <p:nvPr/>
          </p:nvGrpSpPr>
          <p:grpSpPr>
            <a:xfrm>
              <a:off x="384704" y="2118629"/>
              <a:ext cx="346633" cy="1931294"/>
              <a:chOff x="405301" y="2145289"/>
              <a:chExt cx="394794" cy="2030858"/>
            </a:xfrm>
          </p:grpSpPr>
          <p:grpSp>
            <p:nvGrpSpPr>
              <p:cNvPr id="843" name="Google Shape;843;p21"/>
              <p:cNvGrpSpPr/>
              <p:nvPr/>
            </p:nvGrpSpPr>
            <p:grpSpPr>
              <a:xfrm>
                <a:off x="405301" y="2145289"/>
                <a:ext cx="394794" cy="1528846"/>
                <a:chOff x="256395" y="1369899"/>
                <a:chExt cx="394794" cy="1528846"/>
              </a:xfrm>
            </p:grpSpPr>
            <p:grpSp>
              <p:nvGrpSpPr>
                <p:cNvPr id="844" name="Google Shape;844;p21"/>
                <p:cNvGrpSpPr/>
                <p:nvPr/>
              </p:nvGrpSpPr>
              <p:grpSpPr>
                <a:xfrm>
                  <a:off x="256395" y="1369899"/>
                  <a:ext cx="394794" cy="1528846"/>
                  <a:chOff x="45205" y="2262927"/>
                  <a:chExt cx="466506" cy="1784768"/>
                </a:xfrm>
              </p:grpSpPr>
              <p:pic>
                <p:nvPicPr>
                  <p:cNvPr id="845" name="Google Shape;845;p21" descr="Checkbox Checked with solid fill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49335" y="2262927"/>
                    <a:ext cx="457201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46" name="Google Shape;846;p21" descr="Checkbox Checked with solid fill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45205" y="2930386"/>
                    <a:ext cx="457201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47" name="Google Shape;847;p21" descr="Checkbox Checked with solid fill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54510" y="3590494"/>
                    <a:ext cx="457201" cy="4572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848" name="Google Shape;848;p21" descr="Checkbox Checked with solid fill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64271" y="2232215"/>
                  <a:ext cx="386917" cy="3916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849" name="Google Shape;849;p21" descr="Checkbox Checked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0704" y="3784504"/>
                <a:ext cx="386919" cy="3916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50" name="Google Shape;850;p21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1415" y="2372557"/>
              <a:ext cx="339719" cy="3724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"/>
          <p:cNvSpPr/>
          <p:nvPr/>
        </p:nvSpPr>
        <p:spPr>
          <a:xfrm flipH="1">
            <a:off x="-5980" y="0"/>
            <a:ext cx="12188825" cy="12188841"/>
          </a:xfrm>
          <a:custGeom>
            <a:avLst/>
            <a:gdLst/>
            <a:ahLst/>
            <a:cxnLst/>
            <a:rect l="l" t="t" r="r" b="b"/>
            <a:pathLst>
              <a:path w="2290" h="2290" extrusionOk="0">
                <a:moveTo>
                  <a:pt x="1144" y="0"/>
                </a:moveTo>
                <a:lnTo>
                  <a:pt x="1144" y="0"/>
                </a:lnTo>
                <a:cubicBezTo>
                  <a:pt x="512" y="0"/>
                  <a:pt x="0" y="512"/>
                  <a:pt x="0" y="1145"/>
                </a:cubicBezTo>
                <a:lnTo>
                  <a:pt x="0" y="1145"/>
                </a:lnTo>
                <a:cubicBezTo>
                  <a:pt x="0" y="1777"/>
                  <a:pt x="512" y="2289"/>
                  <a:pt x="1144" y="2289"/>
                </a:cubicBezTo>
                <a:lnTo>
                  <a:pt x="1144" y="2289"/>
                </a:lnTo>
                <a:cubicBezTo>
                  <a:pt x="1777" y="2289"/>
                  <a:pt x="2289" y="1777"/>
                  <a:pt x="2289" y="1145"/>
                </a:cubicBezTo>
                <a:lnTo>
                  <a:pt x="2289" y="0"/>
                </a:lnTo>
                <a:lnTo>
                  <a:pt x="1144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lt1"/>
              </a:solidFill>
              <a:latin typeface="Khand Light"/>
              <a:ea typeface="Khand Light"/>
              <a:cs typeface="Khand Light"/>
              <a:sym typeface="Khand Light"/>
            </a:endParaRPr>
          </a:p>
        </p:txBody>
      </p:sp>
      <p:sp>
        <p:nvSpPr>
          <p:cNvPr id="412" name="Google Shape;412;p4"/>
          <p:cNvSpPr txBox="1"/>
          <p:nvPr/>
        </p:nvSpPr>
        <p:spPr>
          <a:xfrm>
            <a:off x="2224006" y="4354136"/>
            <a:ext cx="7728851" cy="376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335FFE"/>
                </a:solidFill>
                <a:latin typeface="Arial"/>
                <a:ea typeface="Arial"/>
                <a:cs typeface="Arial"/>
                <a:sym typeface="Arial"/>
              </a:rPr>
              <a:t>1. ANGKA KREDIT  ???</a:t>
            </a:r>
            <a:endParaRPr sz="8800">
              <a:solidFill>
                <a:srgbClr val="335FF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0" b="1">
              <a:solidFill>
                <a:schemeClr val="dk1"/>
              </a:solidFill>
              <a:latin typeface="Khand SemiBold"/>
              <a:ea typeface="Khand SemiBold"/>
              <a:cs typeface="Khand SemiBold"/>
              <a:sym typeface="Khand SemiBold"/>
            </a:endParaRPr>
          </a:p>
        </p:txBody>
      </p:sp>
      <p:pic>
        <p:nvPicPr>
          <p:cNvPr id="413" name="Google Shape;4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1136" y="687498"/>
            <a:ext cx="2898035" cy="111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280" y="11344276"/>
            <a:ext cx="3688969" cy="194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5002" y="8887068"/>
            <a:ext cx="2427042" cy="286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187311" y="3089644"/>
            <a:ext cx="1369199" cy="12234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" name="Google Shape;417;p4"/>
          <p:cNvGrpSpPr/>
          <p:nvPr/>
        </p:nvGrpSpPr>
        <p:grpSpPr>
          <a:xfrm>
            <a:off x="14236643" y="4893860"/>
            <a:ext cx="1369199" cy="1223421"/>
            <a:chOff x="14000483" y="8606379"/>
            <a:chExt cx="1769907" cy="1710912"/>
          </a:xfrm>
        </p:grpSpPr>
        <p:sp>
          <p:nvSpPr>
            <p:cNvPr id="418" name="Google Shape;418;p4"/>
            <p:cNvSpPr/>
            <p:nvPr/>
          </p:nvSpPr>
          <p:spPr>
            <a:xfrm>
              <a:off x="14000483" y="8606379"/>
              <a:ext cx="1769907" cy="1710912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338" y="0"/>
                  </a:moveTo>
                  <a:lnTo>
                    <a:pt x="261" y="9"/>
                  </a:lnTo>
                  <a:lnTo>
                    <a:pt x="190" y="34"/>
                  </a:lnTo>
                  <a:lnTo>
                    <a:pt x="127" y="74"/>
                  </a:lnTo>
                  <a:lnTo>
                    <a:pt x="74" y="126"/>
                  </a:lnTo>
                  <a:lnTo>
                    <a:pt x="34" y="189"/>
                  </a:lnTo>
                  <a:lnTo>
                    <a:pt x="9" y="260"/>
                  </a:lnTo>
                  <a:lnTo>
                    <a:pt x="0" y="338"/>
                  </a:lnTo>
                  <a:lnTo>
                    <a:pt x="9" y="416"/>
                  </a:lnTo>
                  <a:lnTo>
                    <a:pt x="34" y="487"/>
                  </a:lnTo>
                  <a:lnTo>
                    <a:pt x="74" y="550"/>
                  </a:lnTo>
                  <a:lnTo>
                    <a:pt x="127" y="602"/>
                  </a:lnTo>
                  <a:lnTo>
                    <a:pt x="190" y="642"/>
                  </a:lnTo>
                  <a:lnTo>
                    <a:pt x="261" y="667"/>
                  </a:lnTo>
                  <a:lnTo>
                    <a:pt x="338" y="676"/>
                  </a:lnTo>
                  <a:lnTo>
                    <a:pt x="416" y="667"/>
                  </a:lnTo>
                  <a:lnTo>
                    <a:pt x="487" y="642"/>
                  </a:lnTo>
                  <a:lnTo>
                    <a:pt x="550" y="602"/>
                  </a:lnTo>
                  <a:lnTo>
                    <a:pt x="602" y="550"/>
                  </a:lnTo>
                  <a:lnTo>
                    <a:pt x="642" y="487"/>
                  </a:lnTo>
                  <a:lnTo>
                    <a:pt x="668" y="416"/>
                  </a:lnTo>
                  <a:lnTo>
                    <a:pt x="677" y="338"/>
                  </a:lnTo>
                  <a:lnTo>
                    <a:pt x="668" y="260"/>
                  </a:lnTo>
                  <a:lnTo>
                    <a:pt x="642" y="189"/>
                  </a:lnTo>
                  <a:lnTo>
                    <a:pt x="602" y="126"/>
                  </a:lnTo>
                  <a:lnTo>
                    <a:pt x="550" y="74"/>
                  </a:lnTo>
                  <a:lnTo>
                    <a:pt x="487" y="34"/>
                  </a:lnTo>
                  <a:lnTo>
                    <a:pt x="416" y="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C7C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9" name="Google Shape;419;p4"/>
            <p:cNvSpPr txBox="1"/>
            <p:nvPr/>
          </p:nvSpPr>
          <p:spPr>
            <a:xfrm>
              <a:off x="14664277" y="8912456"/>
              <a:ext cx="705405" cy="1343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4"/>
          <p:cNvSpPr txBox="1"/>
          <p:nvPr/>
        </p:nvSpPr>
        <p:spPr>
          <a:xfrm>
            <a:off x="15770272" y="3422361"/>
            <a:ext cx="8069324" cy="121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41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Pengangkatan dalam Jabatan</a:t>
            </a:r>
            <a:endParaRPr sz="4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4156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4156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41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Fungsional </a:t>
            </a:r>
            <a:endParaRPr sz="4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"/>
          <p:cNvSpPr txBox="1"/>
          <p:nvPr/>
        </p:nvSpPr>
        <p:spPr>
          <a:xfrm>
            <a:off x="15806083" y="5168602"/>
            <a:ext cx="490081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Kenaikan Pangkat</a:t>
            </a:r>
            <a:endParaRPr sz="4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29312" y="10014513"/>
            <a:ext cx="8484515" cy="2283897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"/>
          <p:cNvSpPr txBox="1"/>
          <p:nvPr/>
        </p:nvSpPr>
        <p:spPr>
          <a:xfrm>
            <a:off x="13552044" y="8263679"/>
            <a:ext cx="1013765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5FFE"/>
                </a:solidFill>
                <a:latin typeface="Calibri"/>
                <a:ea typeface="Calibri"/>
                <a:cs typeface="Calibri"/>
                <a:sym typeface="Calibri"/>
              </a:rPr>
              <a:t>Angka Kredit Dapat Digunakan Untuk Kenaikan Pangkat (KP):</a:t>
            </a:r>
            <a:endParaRPr sz="4400">
              <a:solidFill>
                <a:srgbClr val="335F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4"/>
          <p:cNvSpPr txBox="1"/>
          <p:nvPr/>
        </p:nvSpPr>
        <p:spPr>
          <a:xfrm>
            <a:off x="15295855" y="9944204"/>
            <a:ext cx="64822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Keterampilan</a:t>
            </a:r>
            <a:endParaRPr sz="44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4"/>
          <p:cNvSpPr txBox="1"/>
          <p:nvPr/>
        </p:nvSpPr>
        <p:spPr>
          <a:xfrm>
            <a:off x="15376309" y="11483086"/>
            <a:ext cx="699383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Keahlian</a:t>
            </a:r>
            <a:endParaRPr sz="44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22"/>
          <p:cNvGrpSpPr/>
          <p:nvPr/>
        </p:nvGrpSpPr>
        <p:grpSpPr>
          <a:xfrm>
            <a:off x="782953" y="1532366"/>
            <a:ext cx="823895" cy="1074714"/>
            <a:chOff x="590250" y="244200"/>
            <a:chExt cx="407975" cy="532175"/>
          </a:xfrm>
        </p:grpSpPr>
        <p:sp>
          <p:nvSpPr>
            <p:cNvPr id="856" name="Google Shape;856;p2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25" tIns="243725" rIns="243725" bIns="243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0" name="Google Shape;870;p22"/>
          <p:cNvSpPr txBox="1">
            <a:spLocks noGrp="1"/>
          </p:cNvSpPr>
          <p:nvPr>
            <p:ph type="title"/>
          </p:nvPr>
        </p:nvSpPr>
        <p:spPr>
          <a:xfrm>
            <a:off x="2170835" y="1046866"/>
            <a:ext cx="14018748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/>
              <a:t>PROMOSI</a:t>
            </a:r>
            <a:endParaRPr/>
          </a:p>
        </p:txBody>
      </p:sp>
      <p:sp>
        <p:nvSpPr>
          <p:cNvPr id="871" name="Google Shape;871;p22">
            <a:hlinkClick r:id="rId3" action="ppaction://hlinksldjump"/>
          </p:cNvPr>
          <p:cNvSpPr txBox="1"/>
          <p:nvPr/>
        </p:nvSpPr>
        <p:spPr>
          <a:xfrm rot="5400000">
            <a:off x="18793902" y="5427860"/>
            <a:ext cx="9006454" cy="116153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243725" tIns="243725" rIns="243725" bIns="243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None/>
            </a:pPr>
            <a:r>
              <a:rPr lang="en-US" sz="5333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PENGANGKATAN DALAM JF</a:t>
            </a:r>
            <a:endParaRPr sz="5333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2" name="Google Shape;872;p22"/>
          <p:cNvSpPr txBox="1"/>
          <p:nvPr/>
        </p:nvSpPr>
        <p:spPr>
          <a:xfrm>
            <a:off x="956376" y="3915554"/>
            <a:ext cx="8634137" cy="116153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3725" tIns="243725" rIns="243725" bIns="243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None/>
            </a:pPr>
            <a:r>
              <a:rPr lang="en-US" sz="5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Kenaikan Jenjang Jabatan</a:t>
            </a:r>
            <a:endParaRPr sz="5333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3" name="Google Shape;873;p22"/>
          <p:cNvCxnSpPr/>
          <p:nvPr/>
        </p:nvCxnSpPr>
        <p:spPr>
          <a:xfrm>
            <a:off x="9813758" y="4510180"/>
            <a:ext cx="1472816" cy="0"/>
          </a:xfrm>
          <a:prstGeom prst="straightConnector1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74" name="Google Shape;874;p22"/>
          <p:cNvSpPr txBox="1"/>
          <p:nvPr/>
        </p:nvSpPr>
        <p:spPr>
          <a:xfrm>
            <a:off x="11707547" y="3947693"/>
            <a:ext cx="4556135" cy="1045198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243725" tIns="243725" rIns="243725" bIns="243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7D3E6"/>
              </a:buClr>
              <a:buSzPts val="2000"/>
              <a:buFont typeface="Roboto Light"/>
              <a:buNone/>
            </a:pPr>
            <a:r>
              <a:rPr lang="en-US" sz="3733" b="0" i="0" u="none" strike="noStrike" cap="none">
                <a:solidFill>
                  <a:srgbClr val="263248"/>
                </a:solidFill>
                <a:latin typeface="Roboto Light"/>
                <a:ea typeface="Roboto Light"/>
                <a:cs typeface="Roboto Light"/>
                <a:sym typeface="Roboto Light"/>
              </a:rPr>
              <a:t>Perpindahan Vertikal</a:t>
            </a:r>
            <a:endParaRPr sz="3733" b="0" i="0" u="none" strike="noStrike" cap="none">
              <a:solidFill>
                <a:srgbClr val="26324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75" name="Google Shape;875;p22"/>
          <p:cNvSpPr txBox="1">
            <a:spLocks noGrp="1"/>
          </p:cNvSpPr>
          <p:nvPr>
            <p:ph type="body" idx="1"/>
          </p:nvPr>
        </p:nvSpPr>
        <p:spPr>
          <a:xfrm>
            <a:off x="1367034" y="5828687"/>
            <a:ext cx="13450872" cy="573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18865" lvl="0" indent="-94800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▰"/>
            </a:pPr>
            <a:r>
              <a:rPr lang="en-US"/>
              <a:t>Syarat 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4265"/>
              <a:t>Memenuhi </a:t>
            </a:r>
            <a:r>
              <a:rPr lang="en-US" sz="4265" b="1"/>
              <a:t>Angka Kredit Kumulatif</a:t>
            </a:r>
            <a:r>
              <a:rPr lang="en-US" sz="4265"/>
              <a:t> kenaikan jenjang jabatan</a:t>
            </a:r>
            <a:endParaRPr sz="4265" b="1"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4265"/>
              <a:t>Mengikuti dan lulus </a:t>
            </a:r>
            <a:r>
              <a:rPr lang="en-US" sz="4265" b="1"/>
              <a:t>Uji Kompetensi</a:t>
            </a:r>
            <a:r>
              <a:rPr lang="en-US" sz="4265"/>
              <a:t> </a:t>
            </a:r>
            <a:endParaRPr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4265"/>
              <a:t>Nilai</a:t>
            </a:r>
            <a:r>
              <a:rPr lang="en-US" sz="4265" b="1"/>
              <a:t> Predikat Kinerja paling rendah baik </a:t>
            </a:r>
            <a:r>
              <a:rPr lang="en-US" sz="4265"/>
              <a:t>dalam </a:t>
            </a:r>
            <a:r>
              <a:rPr lang="en-US" sz="4265" b="1"/>
              <a:t>1 (satu) tahun </a:t>
            </a:r>
            <a:r>
              <a:rPr lang="en-US" sz="4265"/>
              <a:t>terakhir</a:t>
            </a:r>
            <a:endParaRPr sz="4265"/>
          </a:p>
          <a:p>
            <a:pPr marL="27085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4265"/>
              <a:t>Memenuhi </a:t>
            </a:r>
            <a:r>
              <a:rPr lang="en-US" sz="4265" b="1"/>
              <a:t>syarat yang telah ditetapkan</a:t>
            </a:r>
            <a:r>
              <a:rPr lang="en-US" sz="4265"/>
              <a:t> pada JF tersebut</a:t>
            </a:r>
            <a:endParaRPr sz="4265"/>
          </a:p>
        </p:txBody>
      </p:sp>
      <p:grpSp>
        <p:nvGrpSpPr>
          <p:cNvPr id="876" name="Google Shape;876;p22"/>
          <p:cNvGrpSpPr/>
          <p:nvPr/>
        </p:nvGrpSpPr>
        <p:grpSpPr>
          <a:xfrm>
            <a:off x="662376" y="7038947"/>
            <a:ext cx="1152334" cy="4316292"/>
            <a:chOff x="256395" y="1764926"/>
            <a:chExt cx="393801" cy="1568772"/>
          </a:xfrm>
        </p:grpSpPr>
        <p:grpSp>
          <p:nvGrpSpPr>
            <p:cNvPr id="877" name="Google Shape;877;p22"/>
            <p:cNvGrpSpPr/>
            <p:nvPr/>
          </p:nvGrpSpPr>
          <p:grpSpPr>
            <a:xfrm>
              <a:off x="256395" y="1764926"/>
              <a:ext cx="393801" cy="1568772"/>
              <a:chOff x="45205" y="2724067"/>
              <a:chExt cx="465334" cy="1831370"/>
            </a:xfrm>
          </p:grpSpPr>
          <p:pic>
            <p:nvPicPr>
              <p:cNvPr id="878" name="Google Shape;878;p22" descr="Checkbox Checked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2765" y="2724067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9" name="Google Shape;879;p22" descr="Checkbox Checked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205" y="3107989"/>
                <a:ext cx="457201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0" name="Google Shape;880;p22" descr="Checkbox Checked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338" y="4098240"/>
                <a:ext cx="457201" cy="4571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81" name="Google Shape;881;p22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7368" y="2401644"/>
              <a:ext cx="386918" cy="3916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2" name="Google Shape;882;p22"/>
          <p:cNvSpPr txBox="1"/>
          <p:nvPr/>
        </p:nvSpPr>
        <p:spPr>
          <a:xfrm>
            <a:off x="15212622" y="5814087"/>
            <a:ext cx="7109022" cy="22252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85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5">
                <a:solidFill>
                  <a:srgbClr val="263248"/>
                </a:solidFill>
                <a:latin typeface="Lato"/>
                <a:ea typeface="Lato"/>
                <a:cs typeface="Lato"/>
                <a:sym typeface="Lato"/>
              </a:rPr>
              <a:t>Promosi </a:t>
            </a:r>
            <a:r>
              <a:rPr lang="en-US" sz="34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untuk</a:t>
            </a:r>
            <a:r>
              <a:rPr lang="en-US" sz="3465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Kenaikan Jenjang</a:t>
            </a:r>
            <a:r>
              <a:rPr lang="en-US" sz="3465">
                <a:solidFill>
                  <a:srgbClr val="263248"/>
                </a:solidFill>
                <a:latin typeface="Lato"/>
                <a:ea typeface="Lato"/>
                <a:cs typeface="Lato"/>
                <a:sym typeface="Lato"/>
              </a:rPr>
              <a:t> dilakukan berdasarkan </a:t>
            </a:r>
            <a:r>
              <a:rPr lang="en-US" sz="3465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pertimbangan rekomendasi Tim Penilai Kinerja PNS</a:t>
            </a:r>
            <a:endParaRPr/>
          </a:p>
        </p:txBody>
      </p:sp>
      <p:pic>
        <p:nvPicPr>
          <p:cNvPr id="883" name="Google Shape;883;p22" descr="Business Growth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95508" y="1532365"/>
            <a:ext cx="3911309" cy="391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22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0374" y="4942059"/>
            <a:ext cx="1357326" cy="271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22" descr="A picture containing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77991" y="9014803"/>
            <a:ext cx="4935458" cy="4699414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22"/>
          <p:cNvSpPr txBox="1"/>
          <p:nvPr/>
        </p:nvSpPr>
        <p:spPr>
          <a:xfrm>
            <a:off x="23046486" y="13203947"/>
            <a:ext cx="1748830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4">
                <a:solidFill>
                  <a:srgbClr val="D26F00"/>
                </a:solidFill>
                <a:latin typeface="Roboto Light"/>
                <a:ea typeface="Roboto Light"/>
                <a:cs typeface="Roboto Light"/>
                <a:sym typeface="Roboto Light"/>
              </a:rPr>
              <a:t>@desimaloky</a:t>
            </a:r>
            <a:endParaRPr sz="1334">
              <a:solidFill>
                <a:srgbClr val="D26F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87" name="Google Shape;887;p22" descr="Double Tap Gesture out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446" y="10205011"/>
            <a:ext cx="1444266" cy="1444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4"/>
          <p:cNvSpPr/>
          <p:nvPr/>
        </p:nvSpPr>
        <p:spPr>
          <a:xfrm>
            <a:off x="0" y="1786"/>
            <a:ext cx="24377650" cy="13712428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6382512"/>
                </a:moveTo>
                <a:lnTo>
                  <a:pt x="28917" y="6382512"/>
                </a:lnTo>
                <a:lnTo>
                  <a:pt x="17665" y="6384798"/>
                </a:lnTo>
                <a:lnTo>
                  <a:pt x="8470" y="6390995"/>
                </a:lnTo>
                <a:lnTo>
                  <a:pt x="2273" y="6400190"/>
                </a:lnTo>
                <a:lnTo>
                  <a:pt x="0" y="6411442"/>
                </a:lnTo>
                <a:lnTo>
                  <a:pt x="0" y="6829069"/>
                </a:lnTo>
                <a:lnTo>
                  <a:pt x="2273" y="6840334"/>
                </a:lnTo>
                <a:lnTo>
                  <a:pt x="8470" y="6849529"/>
                </a:lnTo>
                <a:lnTo>
                  <a:pt x="17665" y="6855727"/>
                </a:lnTo>
                <a:lnTo>
                  <a:pt x="28917" y="6858000"/>
                </a:lnTo>
                <a:lnTo>
                  <a:pt x="12192000" y="6858000"/>
                </a:lnTo>
                <a:lnTo>
                  <a:pt x="12192000" y="6382512"/>
                </a:lnTo>
                <a:close/>
              </a:path>
              <a:path w="12192000" h="6858000" extrusionOk="0">
                <a:moveTo>
                  <a:pt x="12192000" y="1155"/>
                </a:moveTo>
                <a:lnTo>
                  <a:pt x="12186285" y="0"/>
                </a:lnTo>
                <a:lnTo>
                  <a:pt x="54521" y="0"/>
                </a:lnTo>
                <a:lnTo>
                  <a:pt x="33299" y="4292"/>
                </a:lnTo>
                <a:lnTo>
                  <a:pt x="15963" y="15963"/>
                </a:lnTo>
                <a:lnTo>
                  <a:pt x="4279" y="33274"/>
                </a:lnTo>
                <a:lnTo>
                  <a:pt x="0" y="54483"/>
                </a:lnTo>
                <a:lnTo>
                  <a:pt x="0" y="841629"/>
                </a:lnTo>
                <a:lnTo>
                  <a:pt x="4279" y="862850"/>
                </a:lnTo>
                <a:lnTo>
                  <a:pt x="15963" y="880160"/>
                </a:lnTo>
                <a:lnTo>
                  <a:pt x="33299" y="891832"/>
                </a:lnTo>
                <a:lnTo>
                  <a:pt x="54521" y="896112"/>
                </a:lnTo>
                <a:lnTo>
                  <a:pt x="12186285" y="896112"/>
                </a:lnTo>
                <a:lnTo>
                  <a:pt x="12192000" y="894969"/>
                </a:lnTo>
                <a:lnTo>
                  <a:pt x="12192000" y="1155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7" name="Google Shape;907;p24"/>
          <p:cNvSpPr txBox="1">
            <a:spLocks noGrp="1"/>
          </p:cNvSpPr>
          <p:nvPr>
            <p:ph type="title"/>
          </p:nvPr>
        </p:nvSpPr>
        <p:spPr>
          <a:xfrm>
            <a:off x="8361788" y="5029829"/>
            <a:ext cx="14809422" cy="297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5394" marR="10157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98"/>
              <a:buFont typeface="Century Gothic"/>
              <a:buNone/>
            </a:pPr>
            <a:r>
              <a:rPr lang="en-US" sz="9598">
                <a:solidFill>
                  <a:srgbClr val="FFFFFF"/>
                </a:solidFill>
              </a:rPr>
              <a:t>3. KONVERSI PREDIKAT  KINERJA KE ANGKA KREDIT</a:t>
            </a:r>
            <a:endParaRPr sz="9598"/>
          </a:p>
        </p:txBody>
      </p:sp>
      <p:pic>
        <p:nvPicPr>
          <p:cNvPr id="908" name="Google Shape;9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17" y="4547107"/>
            <a:ext cx="6611831" cy="343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54" y="4888179"/>
            <a:ext cx="7496127" cy="139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872" y="2671139"/>
            <a:ext cx="7629191" cy="1621112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25"/>
          <p:cNvSpPr txBox="1"/>
          <p:nvPr/>
        </p:nvSpPr>
        <p:spPr>
          <a:xfrm>
            <a:off x="91008" y="2185008"/>
            <a:ext cx="5417163" cy="262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1790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>
                <a:solidFill>
                  <a:srgbClr val="001B5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Tahunan</a:t>
            </a:r>
            <a:endParaRPr sz="59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5394" marR="10157" lvl="0" indent="0" algn="ctr" rtl="0">
              <a:lnSpc>
                <a:spcPct val="116700"/>
              </a:lnSpc>
              <a:spcBef>
                <a:spcPts val="5439"/>
              </a:spcBef>
              <a:spcAft>
                <a:spcPts val="0"/>
              </a:spcAft>
              <a:buNone/>
            </a:pPr>
            <a:r>
              <a:rPr lang="en-US" sz="5999">
                <a:solidFill>
                  <a:srgbClr val="001B5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Periodik</a:t>
            </a:r>
            <a:endParaRPr sz="59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16" name="Google Shape;916;p25"/>
          <p:cNvSpPr txBox="1"/>
          <p:nvPr/>
        </p:nvSpPr>
        <p:spPr>
          <a:xfrm>
            <a:off x="21987115" y="12769783"/>
            <a:ext cx="563733" cy="57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3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25"/>
          <p:cNvGrpSpPr/>
          <p:nvPr/>
        </p:nvGrpSpPr>
        <p:grpSpPr>
          <a:xfrm>
            <a:off x="627724" y="2171398"/>
            <a:ext cx="23500053" cy="11524528"/>
            <a:chOff x="313944" y="1085088"/>
            <a:chExt cx="11753087" cy="5763765"/>
          </a:xfrm>
        </p:grpSpPr>
        <p:pic>
          <p:nvPicPr>
            <p:cNvPr id="918" name="Google Shape;918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23053" y="1085088"/>
              <a:ext cx="7843978" cy="5148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9" name="Google Shape;919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3944" y="6638909"/>
              <a:ext cx="150356" cy="180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0" name="Google Shape;920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15511" y="6294119"/>
              <a:ext cx="1463039" cy="545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1" name="Google Shape;921;p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12264" y="3002860"/>
              <a:ext cx="2075688" cy="38459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2" name="Google Shape;922;p25"/>
          <p:cNvSpPr txBox="1">
            <a:spLocks noGrp="1"/>
          </p:cNvSpPr>
          <p:nvPr>
            <p:ph type="title"/>
          </p:nvPr>
        </p:nvSpPr>
        <p:spPr>
          <a:xfrm>
            <a:off x="2799589" y="91509"/>
            <a:ext cx="21328188" cy="204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00" rIns="0" bIns="0" anchor="t" anchorCtr="0">
            <a:spAutoFit/>
          </a:bodyPr>
          <a:lstStyle/>
          <a:p>
            <a:pPr marL="7574926" marR="10157" lvl="0" indent="-5431702" algn="l" rtl="0">
              <a:lnSpc>
                <a:spcPct val="162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4536A"/>
                </a:solidFill>
              </a:rPr>
              <a:t>PENGHITUNGAN KONVERSI PREDIKAT KINERJA </a:t>
            </a:r>
            <a:br>
              <a:rPr lang="en-US" sz="4800">
                <a:solidFill>
                  <a:srgbClr val="44536A"/>
                </a:solidFill>
              </a:rPr>
            </a:br>
            <a:r>
              <a:rPr lang="en-US" sz="4800">
                <a:solidFill>
                  <a:srgbClr val="44536A"/>
                </a:solidFill>
              </a:rPr>
              <a:t>KE  DALAM ANGKA KREDIT</a:t>
            </a:r>
            <a:endParaRPr sz="4800"/>
          </a:p>
        </p:txBody>
      </p:sp>
      <p:pic>
        <p:nvPicPr>
          <p:cNvPr id="923" name="Google Shape;923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201014" y="12751295"/>
            <a:ext cx="2218366" cy="962913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25"/>
          <p:cNvSpPr txBox="1"/>
          <p:nvPr/>
        </p:nvSpPr>
        <p:spPr>
          <a:xfrm>
            <a:off x="103808" y="8825987"/>
            <a:ext cx="4800620" cy="347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001B5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Ketentuan: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598020" marR="10157" lvl="0" indent="-573896" algn="l" rtl="0">
              <a:spcBef>
                <a:spcPts val="0"/>
              </a:spcBef>
              <a:spcAft>
                <a:spcPts val="0"/>
              </a:spcAft>
              <a:buClr>
                <a:srgbClr val="001B53"/>
              </a:buClr>
              <a:buSzPts val="3199"/>
              <a:buFont typeface="Noto Sans Symbols"/>
              <a:buChar char="❑"/>
            </a:pPr>
            <a:r>
              <a:rPr lang="en-US" sz="3199">
                <a:solidFill>
                  <a:srgbClr val="001B5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Jika memperoleh ijazah  pendidikan formal  diberikan 25% dari AK  kumulatif KP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598020" marR="172677" lvl="0" indent="-573896" algn="l" rtl="0">
              <a:spcBef>
                <a:spcPts val="10"/>
              </a:spcBef>
              <a:spcAft>
                <a:spcPts val="0"/>
              </a:spcAft>
              <a:buClr>
                <a:srgbClr val="001B53"/>
              </a:buClr>
              <a:buSzPts val="3199"/>
              <a:buFont typeface="Noto Sans Symbols"/>
              <a:buChar char="❑"/>
            </a:pPr>
            <a:r>
              <a:rPr lang="en-US" sz="3199">
                <a:solidFill>
                  <a:srgbClr val="001B5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Predikat Kinerja paling  rendah bernilai baik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25" name="Google Shape;925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7858" y="250047"/>
            <a:ext cx="3227450" cy="175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31"/>
          <p:cNvGrpSpPr/>
          <p:nvPr/>
        </p:nvGrpSpPr>
        <p:grpSpPr>
          <a:xfrm>
            <a:off x="18497226" y="1087330"/>
            <a:ext cx="5880420" cy="8350407"/>
            <a:chOff x="9251022" y="542913"/>
            <a:chExt cx="2940976" cy="4176291"/>
          </a:xfrm>
        </p:grpSpPr>
        <p:pic>
          <p:nvPicPr>
            <p:cNvPr id="1149" name="Google Shape;1149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51022" y="542913"/>
              <a:ext cx="2940976" cy="4176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0" name="Google Shape;1150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08591" y="600455"/>
              <a:ext cx="2798063" cy="4011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1" name="Google Shape;1151;p31"/>
            <p:cNvSpPr/>
            <p:nvPr/>
          </p:nvSpPr>
          <p:spPr>
            <a:xfrm>
              <a:off x="9288779" y="580643"/>
              <a:ext cx="2837815" cy="4051300"/>
            </a:xfrm>
            <a:custGeom>
              <a:avLst/>
              <a:gdLst/>
              <a:ahLst/>
              <a:cxnLst/>
              <a:rect l="l" t="t" r="r" b="b"/>
              <a:pathLst>
                <a:path w="2837815" h="4051300" extrusionOk="0">
                  <a:moveTo>
                    <a:pt x="0" y="4050791"/>
                  </a:moveTo>
                  <a:lnTo>
                    <a:pt x="2837687" y="4050791"/>
                  </a:lnTo>
                  <a:lnTo>
                    <a:pt x="2837687" y="0"/>
                  </a:lnTo>
                  <a:lnTo>
                    <a:pt x="0" y="0"/>
                  </a:lnTo>
                  <a:lnTo>
                    <a:pt x="0" y="4050791"/>
                  </a:lnTo>
                  <a:close/>
                </a:path>
              </a:pathLst>
            </a:custGeom>
            <a:noFill/>
            <a:ln w="396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31"/>
          <p:cNvGrpSpPr/>
          <p:nvPr/>
        </p:nvGrpSpPr>
        <p:grpSpPr>
          <a:xfrm>
            <a:off x="5320790" y="3155473"/>
            <a:ext cx="13256099" cy="10632884"/>
            <a:chOff x="2716122" y="1334881"/>
            <a:chExt cx="6629776" cy="5523116"/>
          </a:xfrm>
        </p:grpSpPr>
        <p:pic>
          <p:nvPicPr>
            <p:cNvPr id="1153" name="Google Shape;1153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16122" y="2764971"/>
              <a:ext cx="2878000" cy="4093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4" name="Google Shape;1154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73680" y="2822446"/>
              <a:ext cx="2712720" cy="3983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5" name="Google Shape;1155;p31"/>
            <p:cNvSpPr/>
            <p:nvPr/>
          </p:nvSpPr>
          <p:spPr>
            <a:xfrm>
              <a:off x="2753868" y="2802636"/>
              <a:ext cx="2752725" cy="4023360"/>
            </a:xfrm>
            <a:custGeom>
              <a:avLst/>
              <a:gdLst/>
              <a:ahLst/>
              <a:cxnLst/>
              <a:rect l="l" t="t" r="r" b="b"/>
              <a:pathLst>
                <a:path w="2752725" h="4023359" extrusionOk="0">
                  <a:moveTo>
                    <a:pt x="0" y="4023360"/>
                  </a:moveTo>
                  <a:lnTo>
                    <a:pt x="2752344" y="4023360"/>
                  </a:lnTo>
                  <a:lnTo>
                    <a:pt x="2752344" y="0"/>
                  </a:lnTo>
                  <a:lnTo>
                    <a:pt x="0" y="0"/>
                  </a:lnTo>
                  <a:lnTo>
                    <a:pt x="0" y="4023360"/>
                  </a:lnTo>
                  <a:close/>
                </a:path>
              </a:pathLst>
            </a:custGeom>
            <a:noFill/>
            <a:ln w="396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6" name="Google Shape;1156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94377" y="1334881"/>
              <a:ext cx="5651521" cy="1956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7" name="Google Shape;1157;p31"/>
          <p:cNvSpPr txBox="1">
            <a:spLocks noGrp="1"/>
          </p:cNvSpPr>
          <p:nvPr>
            <p:ph type="title"/>
          </p:nvPr>
        </p:nvSpPr>
        <p:spPr>
          <a:xfrm>
            <a:off x="4054814" y="70247"/>
            <a:ext cx="17833775" cy="88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25394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9" b="0">
                <a:latin typeface="Quattrocento Sans"/>
                <a:ea typeface="Quattrocento Sans"/>
                <a:cs typeface="Quattrocento Sans"/>
                <a:sym typeface="Quattrocento Sans"/>
              </a:rPr>
              <a:t>Mekanisme Predikat Kinerja menjadi Angka Kredit &amp; PAK</a:t>
            </a:r>
            <a:endParaRPr sz="5599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8" name="Google Shape;1158;p31"/>
          <p:cNvSpPr txBox="1"/>
          <p:nvPr/>
        </p:nvSpPr>
        <p:spPr>
          <a:xfrm>
            <a:off x="951540" y="1309293"/>
            <a:ext cx="6480392" cy="17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1015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Pejabat Penilai Kinerja menilai kinerja  yang terdiri dari sasaran kinerja pegawai  (SKP) &amp; perilaku kerja Pejabat Fungsional  melalui evaluasi periodik dan tahunan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9" name="Google Shape;1159;p31"/>
          <p:cNvSpPr txBox="1"/>
          <p:nvPr/>
        </p:nvSpPr>
        <p:spPr>
          <a:xfrm>
            <a:off x="951541" y="3016235"/>
            <a:ext cx="6321683" cy="45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sehingga mendapatkan predikat kinerja.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0" name="Google Shape;1160;p31"/>
          <p:cNvSpPr txBox="1"/>
          <p:nvPr/>
        </p:nvSpPr>
        <p:spPr>
          <a:xfrm>
            <a:off x="12940469" y="6439010"/>
            <a:ext cx="5396094" cy="131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10157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AK dituangkan dalam PAK dan  ditetapkan oleh Pejabat Penilai  Kinerja setelah memenuhi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1" name="Google Shape;1161;p31"/>
          <p:cNvSpPr txBox="1"/>
          <p:nvPr/>
        </p:nvSpPr>
        <p:spPr>
          <a:xfrm>
            <a:off x="12940470" y="7718226"/>
            <a:ext cx="5394825" cy="45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akumulasi AK yang menjadi syarat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2" name="Google Shape;1162;p31"/>
          <p:cNvSpPr txBox="1"/>
          <p:nvPr/>
        </p:nvSpPr>
        <p:spPr>
          <a:xfrm>
            <a:off x="16872636" y="8145954"/>
            <a:ext cx="1469007" cy="88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80600" marR="10157" lvl="0" indent="-25647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dan/atau  jabatan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3" name="Google Shape;1163;p31"/>
          <p:cNvSpPr txBox="1"/>
          <p:nvPr/>
        </p:nvSpPr>
        <p:spPr>
          <a:xfrm>
            <a:off x="12940469" y="8145952"/>
            <a:ext cx="3438264" cy="131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10157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kenaikan pangkat  kenaikan jenjang  setingkat lebih tinggi.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4" name="Google Shape;1164;p31"/>
          <p:cNvSpPr txBox="1"/>
          <p:nvPr/>
        </p:nvSpPr>
        <p:spPr>
          <a:xfrm>
            <a:off x="11949098" y="4977825"/>
            <a:ext cx="652610" cy="273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798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798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5" name="Google Shape;1165;p31"/>
          <p:cNvSpPr txBox="1"/>
          <p:nvPr/>
        </p:nvSpPr>
        <p:spPr>
          <a:xfrm>
            <a:off x="930668" y="3399248"/>
            <a:ext cx="6364852" cy="196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Pejabat penilai kinerja mengkonversikan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predikat kinerja dalam bentuk AK ❤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5394" marR="10157" lvl="0" indent="0" algn="l" rtl="0">
              <a:spcBef>
                <a:spcPts val="123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❤  Apabila pejabat fungsional TELAH MEMENUHI Angka  Kredit kumulatif melalui penilaian kinerja yang dilakukan  secara periodik, kenaikan pangkat/ jabatan dapat</a:t>
            </a:r>
            <a:endParaRPr/>
          </a:p>
        </p:txBody>
      </p:sp>
      <p:sp>
        <p:nvSpPr>
          <p:cNvPr id="1166" name="Google Shape;1166;p31"/>
          <p:cNvSpPr txBox="1"/>
          <p:nvPr/>
        </p:nvSpPr>
        <p:spPr>
          <a:xfrm>
            <a:off x="922338" y="5316446"/>
            <a:ext cx="6509594" cy="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diusulkan dalam periode terdekat tanpa harus menunggu</a:t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7" name="Google Shape;1167;p31"/>
          <p:cNvSpPr txBox="1"/>
          <p:nvPr/>
        </p:nvSpPr>
        <p:spPr>
          <a:xfrm>
            <a:off x="959613" y="5563515"/>
            <a:ext cx="4217841" cy="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hasil penilaian kinerja secara tahunan</a:t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8" name="Google Shape;1168;p31"/>
          <p:cNvSpPr txBox="1"/>
          <p:nvPr/>
        </p:nvSpPr>
        <p:spPr>
          <a:xfrm>
            <a:off x="8697018" y="4010456"/>
            <a:ext cx="1387749" cy="17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25394" marR="10157" lvl="0" indent="-7618" algn="ctr" rtl="0">
              <a:lnSpc>
                <a:spcPct val="103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Hasil  Penilaian  Kinerja  </a:t>
            </a:r>
            <a:r>
              <a:rPr lang="en-US" sz="2099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(periodik/  tahunan</a:t>
            </a:r>
            <a:endParaRPr sz="20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1"/>
          <p:cNvSpPr txBox="1"/>
          <p:nvPr/>
        </p:nvSpPr>
        <p:spPr>
          <a:xfrm>
            <a:off x="11586239" y="4028668"/>
            <a:ext cx="2520294" cy="113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5394" marR="1015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Konversi  Predikat Kinerja  dalam bentuk AK</a:t>
            </a:r>
            <a:endParaRPr sz="23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1"/>
          <p:cNvSpPr txBox="1"/>
          <p:nvPr/>
        </p:nvSpPr>
        <p:spPr>
          <a:xfrm>
            <a:off x="15436639" y="4051014"/>
            <a:ext cx="1950212" cy="76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Penetapan</a:t>
            </a:r>
            <a:endParaRPr sz="23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Angka Kredit</a:t>
            </a:r>
            <a:endParaRPr sz="23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1" name="Google Shape;1171;p31"/>
          <p:cNvGrpSpPr/>
          <p:nvPr/>
        </p:nvGrpSpPr>
        <p:grpSpPr>
          <a:xfrm>
            <a:off x="91415" y="5845773"/>
            <a:ext cx="21227601" cy="7868452"/>
            <a:chOff x="45719" y="2770694"/>
            <a:chExt cx="10616565" cy="4087304"/>
          </a:xfrm>
        </p:grpSpPr>
        <p:pic>
          <p:nvPicPr>
            <p:cNvPr id="1172" name="Google Shape;1172;p3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719" y="2770694"/>
              <a:ext cx="2732278" cy="4087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3" name="Google Shape;1173;p3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2776" y="2837686"/>
              <a:ext cx="2548128" cy="3925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4" name="Google Shape;1174;p31"/>
            <p:cNvSpPr/>
            <p:nvPr/>
          </p:nvSpPr>
          <p:spPr>
            <a:xfrm>
              <a:off x="92963" y="2817874"/>
              <a:ext cx="2588260" cy="3965575"/>
            </a:xfrm>
            <a:custGeom>
              <a:avLst/>
              <a:gdLst/>
              <a:ahLst/>
              <a:cxnLst/>
              <a:rect l="l" t="t" r="r" b="b"/>
              <a:pathLst>
                <a:path w="2588260" h="3965575" extrusionOk="0">
                  <a:moveTo>
                    <a:pt x="0" y="3965448"/>
                  </a:moveTo>
                  <a:lnTo>
                    <a:pt x="2587752" y="3965448"/>
                  </a:lnTo>
                  <a:lnTo>
                    <a:pt x="2587752" y="0"/>
                  </a:lnTo>
                  <a:lnTo>
                    <a:pt x="0" y="0"/>
                  </a:lnTo>
                  <a:lnTo>
                    <a:pt x="0" y="3965448"/>
                  </a:lnTo>
                  <a:close/>
                </a:path>
              </a:pathLst>
            </a:custGeom>
            <a:noFill/>
            <a:ln w="396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8397239" y="5340095"/>
              <a:ext cx="2265045" cy="338455"/>
            </a:xfrm>
            <a:custGeom>
              <a:avLst/>
              <a:gdLst/>
              <a:ahLst/>
              <a:cxnLst/>
              <a:rect l="l" t="t" r="r" b="b"/>
              <a:pathLst>
                <a:path w="2265045" h="338454" extrusionOk="0">
                  <a:moveTo>
                    <a:pt x="0" y="338327"/>
                  </a:moveTo>
                  <a:lnTo>
                    <a:pt x="2264663" y="338327"/>
                  </a:lnTo>
                  <a:lnTo>
                    <a:pt x="2264663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noFill/>
            <a:ln w="18275" cap="flat" cmpd="sng">
              <a:solidFill>
                <a:srgbClr val="FC290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6" name="Google Shape;1176;p3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070848" y="4654232"/>
              <a:ext cx="613981" cy="681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7" name="Google Shape;1177;p31"/>
            <p:cNvSpPr/>
            <p:nvPr/>
          </p:nvSpPr>
          <p:spPr>
            <a:xfrm>
              <a:off x="9153143" y="4681727"/>
              <a:ext cx="509270" cy="576580"/>
            </a:xfrm>
            <a:custGeom>
              <a:avLst/>
              <a:gdLst/>
              <a:ahLst/>
              <a:cxnLst/>
              <a:rect l="l" t="t" r="r" b="b"/>
              <a:pathLst>
                <a:path w="509270" h="576579" extrusionOk="0">
                  <a:moveTo>
                    <a:pt x="381761" y="0"/>
                  </a:moveTo>
                  <a:lnTo>
                    <a:pt x="127253" y="153416"/>
                  </a:lnTo>
                  <a:lnTo>
                    <a:pt x="127253" y="354203"/>
                  </a:lnTo>
                  <a:lnTo>
                    <a:pt x="0" y="354203"/>
                  </a:lnTo>
                  <a:lnTo>
                    <a:pt x="254507" y="576072"/>
                  </a:lnTo>
                  <a:lnTo>
                    <a:pt x="509015" y="354203"/>
                  </a:lnTo>
                  <a:lnTo>
                    <a:pt x="381761" y="354203"/>
                  </a:lnTo>
                  <a:lnTo>
                    <a:pt x="381761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8" name="Google Shape;1178;p31"/>
          <p:cNvSpPr txBox="1"/>
          <p:nvPr/>
        </p:nvSpPr>
        <p:spPr>
          <a:xfrm>
            <a:off x="7806944" y="1604616"/>
            <a:ext cx="9465384" cy="1074373"/>
          </a:xfrm>
          <a:prstGeom prst="rect">
            <a:avLst/>
          </a:prstGeom>
          <a:noFill/>
          <a:ln w="18275" cap="flat" cmpd="sng">
            <a:solidFill>
              <a:srgbClr val="FC29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8875" rIns="0" bIns="0" anchor="t" anchorCtr="0">
            <a:spAutoFit/>
          </a:bodyPr>
          <a:lstStyle/>
          <a:p>
            <a:pPr marL="0" marR="162519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Atasan langsung</a:t>
            </a:r>
            <a:endParaRPr sz="31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15871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sebagai Pejabat Penilai Kinerja</a:t>
            </a:r>
            <a:endParaRPr sz="31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79" name="Google Shape;1179;p31"/>
          <p:cNvSpPr txBox="1"/>
          <p:nvPr/>
        </p:nvSpPr>
        <p:spPr>
          <a:xfrm>
            <a:off x="19393182" y="9454981"/>
            <a:ext cx="4296561" cy="76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PAK disampaikan oleh pejabat</a:t>
            </a:r>
            <a:endParaRPr sz="23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penilai kinerja melalui pimpinan</a:t>
            </a:r>
            <a:endParaRPr sz="23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0" name="Google Shape;1180;p31"/>
          <p:cNvSpPr txBox="1"/>
          <p:nvPr/>
        </p:nvSpPr>
        <p:spPr>
          <a:xfrm>
            <a:off x="19364614" y="10166834"/>
            <a:ext cx="5654929" cy="39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unit kerja paling rendah JPT Pratama</a:t>
            </a:r>
            <a:endParaRPr sz="23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1" name="Google Shape;1181;p31"/>
          <p:cNvSpPr txBox="1"/>
          <p:nvPr/>
        </p:nvSpPr>
        <p:spPr>
          <a:xfrm>
            <a:off x="16914846" y="10847522"/>
            <a:ext cx="4389247" cy="5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7618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Pengelola Kepegawaian</a:t>
            </a:r>
            <a:endParaRPr sz="31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2" name="Google Shape;1182;p31"/>
          <p:cNvSpPr/>
          <p:nvPr/>
        </p:nvSpPr>
        <p:spPr>
          <a:xfrm>
            <a:off x="16881522" y="12336878"/>
            <a:ext cx="4528910" cy="676734"/>
          </a:xfrm>
          <a:custGeom>
            <a:avLst/>
            <a:gdLst/>
            <a:ahLst/>
            <a:cxnLst/>
            <a:rect l="l" t="t" r="r" b="b"/>
            <a:pathLst>
              <a:path w="2265045" h="338454" extrusionOk="0">
                <a:moveTo>
                  <a:pt x="0" y="338328"/>
                </a:moveTo>
                <a:lnTo>
                  <a:pt x="2264663" y="338328"/>
                </a:lnTo>
                <a:lnTo>
                  <a:pt x="2264663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noFill/>
          <a:ln w="18275" cap="flat" cmpd="sng">
            <a:solidFill>
              <a:srgbClr val="FC290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31"/>
          <p:cNvSpPr txBox="1"/>
          <p:nvPr/>
        </p:nvSpPr>
        <p:spPr>
          <a:xfrm>
            <a:off x="16970144" y="12396804"/>
            <a:ext cx="4175940" cy="52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Tim Penilai Kinerja PNS</a:t>
            </a:r>
            <a:endParaRPr/>
          </a:p>
        </p:txBody>
      </p:sp>
      <p:grpSp>
        <p:nvGrpSpPr>
          <p:cNvPr id="1184" name="Google Shape;1184;p31"/>
          <p:cNvGrpSpPr/>
          <p:nvPr/>
        </p:nvGrpSpPr>
        <p:grpSpPr>
          <a:xfrm>
            <a:off x="11300946" y="11216632"/>
            <a:ext cx="8236217" cy="2141804"/>
            <a:chOff x="5565648" y="5599176"/>
            <a:chExt cx="4119181" cy="1071181"/>
          </a:xfrm>
        </p:grpSpPr>
        <p:pic>
          <p:nvPicPr>
            <p:cNvPr id="1185" name="Google Shape;1185;p3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070848" y="5599176"/>
              <a:ext cx="613981" cy="684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6" name="Google Shape;1186;p31"/>
            <p:cNvSpPr/>
            <p:nvPr/>
          </p:nvSpPr>
          <p:spPr>
            <a:xfrm>
              <a:off x="9153144" y="5626608"/>
              <a:ext cx="509270" cy="579120"/>
            </a:xfrm>
            <a:custGeom>
              <a:avLst/>
              <a:gdLst/>
              <a:ahLst/>
              <a:cxnLst/>
              <a:rect l="l" t="t" r="r" b="b"/>
              <a:pathLst>
                <a:path w="509270" h="579120" extrusionOk="0">
                  <a:moveTo>
                    <a:pt x="381761" y="0"/>
                  </a:moveTo>
                  <a:lnTo>
                    <a:pt x="127253" y="154254"/>
                  </a:lnTo>
                  <a:lnTo>
                    <a:pt x="127253" y="356057"/>
                  </a:lnTo>
                  <a:lnTo>
                    <a:pt x="0" y="356057"/>
                  </a:lnTo>
                  <a:lnTo>
                    <a:pt x="254507" y="579119"/>
                  </a:lnTo>
                  <a:lnTo>
                    <a:pt x="509015" y="356057"/>
                  </a:lnTo>
                  <a:lnTo>
                    <a:pt x="381761" y="356057"/>
                  </a:lnTo>
                  <a:lnTo>
                    <a:pt x="381761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7" name="Google Shape;1187;p3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830312" y="6056376"/>
              <a:ext cx="647471" cy="613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8" name="Google Shape;1188;p31"/>
            <p:cNvSpPr/>
            <p:nvPr/>
          </p:nvSpPr>
          <p:spPr>
            <a:xfrm>
              <a:off x="7912608" y="6083808"/>
              <a:ext cx="542925" cy="509270"/>
            </a:xfrm>
            <a:custGeom>
              <a:avLst/>
              <a:gdLst/>
              <a:ahLst/>
              <a:cxnLst/>
              <a:rect l="l" t="t" r="r" b="b"/>
              <a:pathLst>
                <a:path w="542925" h="509270" extrusionOk="0">
                  <a:moveTo>
                    <a:pt x="208915" y="0"/>
                  </a:moveTo>
                  <a:lnTo>
                    <a:pt x="0" y="254507"/>
                  </a:lnTo>
                  <a:lnTo>
                    <a:pt x="208915" y="509015"/>
                  </a:lnTo>
                  <a:lnTo>
                    <a:pt x="208915" y="381761"/>
                  </a:lnTo>
                  <a:lnTo>
                    <a:pt x="542544" y="381761"/>
                  </a:lnTo>
                  <a:lnTo>
                    <a:pt x="398018" y="127253"/>
                  </a:lnTo>
                  <a:lnTo>
                    <a:pt x="208915" y="127253"/>
                  </a:lnTo>
                  <a:lnTo>
                    <a:pt x="208915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1"/>
            <p:cNvSpPr/>
            <p:nvPr/>
          </p:nvSpPr>
          <p:spPr>
            <a:xfrm>
              <a:off x="5565648" y="6038088"/>
              <a:ext cx="2383790" cy="585470"/>
            </a:xfrm>
            <a:custGeom>
              <a:avLst/>
              <a:gdLst/>
              <a:ahLst/>
              <a:cxnLst/>
              <a:rect l="l" t="t" r="r" b="b"/>
              <a:pathLst>
                <a:path w="2383790" h="585470" extrusionOk="0">
                  <a:moveTo>
                    <a:pt x="0" y="585216"/>
                  </a:moveTo>
                  <a:lnTo>
                    <a:pt x="2383536" y="585216"/>
                  </a:lnTo>
                  <a:lnTo>
                    <a:pt x="2383536" y="0"/>
                  </a:lnTo>
                  <a:lnTo>
                    <a:pt x="0" y="0"/>
                  </a:lnTo>
                  <a:lnTo>
                    <a:pt x="0" y="585216"/>
                  </a:lnTo>
                  <a:close/>
                </a:path>
              </a:pathLst>
            </a:custGeom>
            <a:noFill/>
            <a:ln w="18275" cap="flat" cmpd="sng">
              <a:solidFill>
                <a:srgbClr val="FC290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0" name="Google Shape;1190;p31"/>
          <p:cNvSpPr txBox="1"/>
          <p:nvPr/>
        </p:nvSpPr>
        <p:spPr>
          <a:xfrm>
            <a:off x="21625006" y="12229817"/>
            <a:ext cx="2616788" cy="113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5394" marR="1015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Memberikan  rekomendasi untuk  KP/KJ</a:t>
            </a:r>
            <a:endParaRPr sz="23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91" name="Google Shape;1191;p31"/>
          <p:cNvSpPr txBox="1"/>
          <p:nvPr/>
        </p:nvSpPr>
        <p:spPr>
          <a:xfrm>
            <a:off x="12254849" y="11893408"/>
            <a:ext cx="2347618" cy="52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Pejabat yang</a:t>
            </a:r>
            <a:endParaRPr sz="31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92" name="Google Shape;1192;p31"/>
          <p:cNvSpPr txBox="1"/>
          <p:nvPr/>
        </p:nvSpPr>
        <p:spPr>
          <a:xfrm>
            <a:off x="11120780" y="12382177"/>
            <a:ext cx="4612708" cy="5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menetapkan KP/KJ sesuai</a:t>
            </a:r>
            <a:endParaRPr sz="31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93" name="Google Shape;1193;p31"/>
          <p:cNvSpPr txBox="1"/>
          <p:nvPr/>
        </p:nvSpPr>
        <p:spPr>
          <a:xfrm>
            <a:off x="11895277" y="12869123"/>
            <a:ext cx="3057364" cy="52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peraturan perUU</a:t>
            </a:r>
            <a:endParaRPr sz="31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194" name="Google Shape;1194;p31"/>
          <p:cNvGrpSpPr/>
          <p:nvPr/>
        </p:nvGrpSpPr>
        <p:grpSpPr>
          <a:xfrm>
            <a:off x="323004" y="13214469"/>
            <a:ext cx="10659125" cy="432703"/>
            <a:chOff x="161544" y="6608062"/>
            <a:chExt cx="5330951" cy="216408"/>
          </a:xfrm>
        </p:grpSpPr>
        <p:pic>
          <p:nvPicPr>
            <p:cNvPr id="1195" name="Google Shape;1195;p3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998720" y="6608062"/>
              <a:ext cx="493775" cy="216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6" name="Google Shape;1196;p3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1544" y="6644637"/>
              <a:ext cx="108077" cy="12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7" name="Google Shape;1197;p3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4084" y="6646100"/>
              <a:ext cx="94830" cy="115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8" name="Google Shape;1198;p3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52984" y="6644637"/>
              <a:ext cx="467715" cy="129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9" name="Google Shape;1199;p31"/>
            <p:cNvSpPr/>
            <p:nvPr/>
          </p:nvSpPr>
          <p:spPr>
            <a:xfrm>
              <a:off x="259156" y="6650672"/>
              <a:ext cx="443865" cy="106045"/>
            </a:xfrm>
            <a:custGeom>
              <a:avLst/>
              <a:gdLst/>
              <a:ahLst/>
              <a:cxnLst/>
              <a:rect l="l" t="t" r="r" b="b"/>
              <a:pathLst>
                <a:path w="443865" h="106045" extrusionOk="0">
                  <a:moveTo>
                    <a:pt x="73113" y="1752"/>
                  </a:moveTo>
                  <a:lnTo>
                    <a:pt x="38544" y="1752"/>
                  </a:lnTo>
                  <a:lnTo>
                    <a:pt x="0" y="104293"/>
                  </a:lnTo>
                  <a:lnTo>
                    <a:pt x="32359" y="104293"/>
                  </a:lnTo>
                  <a:lnTo>
                    <a:pt x="37363" y="87365"/>
                  </a:lnTo>
                  <a:lnTo>
                    <a:pt x="105284" y="87365"/>
                  </a:lnTo>
                  <a:lnTo>
                    <a:pt x="96951" y="65189"/>
                  </a:lnTo>
                  <a:lnTo>
                    <a:pt x="44234" y="65189"/>
                  </a:lnTo>
                  <a:lnTo>
                    <a:pt x="55435" y="28333"/>
                  </a:lnTo>
                  <a:lnTo>
                    <a:pt x="83102" y="28333"/>
                  </a:lnTo>
                  <a:lnTo>
                    <a:pt x="73113" y="1752"/>
                  </a:lnTo>
                  <a:close/>
                </a:path>
                <a:path w="443865" h="106045" extrusionOk="0">
                  <a:moveTo>
                    <a:pt x="105284" y="87365"/>
                  </a:moveTo>
                  <a:lnTo>
                    <a:pt x="73329" y="87365"/>
                  </a:lnTo>
                  <a:lnTo>
                    <a:pt x="78460" y="104293"/>
                  </a:lnTo>
                  <a:lnTo>
                    <a:pt x="111645" y="104293"/>
                  </a:lnTo>
                  <a:lnTo>
                    <a:pt x="105284" y="87365"/>
                  </a:lnTo>
                  <a:close/>
                </a:path>
                <a:path w="443865" h="106045" extrusionOk="0">
                  <a:moveTo>
                    <a:pt x="83102" y="28333"/>
                  </a:moveTo>
                  <a:lnTo>
                    <a:pt x="55435" y="28333"/>
                  </a:lnTo>
                  <a:lnTo>
                    <a:pt x="66763" y="65189"/>
                  </a:lnTo>
                  <a:lnTo>
                    <a:pt x="96951" y="65189"/>
                  </a:lnTo>
                  <a:lnTo>
                    <a:pt x="83102" y="28333"/>
                  </a:lnTo>
                  <a:close/>
                </a:path>
                <a:path w="443865" h="106045" extrusionOk="0">
                  <a:moveTo>
                    <a:pt x="375361" y="1752"/>
                  </a:moveTo>
                  <a:lnTo>
                    <a:pt x="345782" y="1752"/>
                  </a:lnTo>
                  <a:lnTo>
                    <a:pt x="345782" y="104293"/>
                  </a:lnTo>
                  <a:lnTo>
                    <a:pt x="375577" y="104293"/>
                  </a:lnTo>
                  <a:lnTo>
                    <a:pt x="375577" y="47993"/>
                  </a:lnTo>
                  <a:lnTo>
                    <a:pt x="406840" y="47993"/>
                  </a:lnTo>
                  <a:lnTo>
                    <a:pt x="375361" y="1752"/>
                  </a:lnTo>
                  <a:close/>
                </a:path>
                <a:path w="443865" h="106045" extrusionOk="0">
                  <a:moveTo>
                    <a:pt x="406840" y="47993"/>
                  </a:moveTo>
                  <a:lnTo>
                    <a:pt x="375577" y="47993"/>
                  </a:lnTo>
                  <a:lnTo>
                    <a:pt x="413981" y="104293"/>
                  </a:lnTo>
                  <a:lnTo>
                    <a:pt x="443852" y="104293"/>
                  </a:lnTo>
                  <a:lnTo>
                    <a:pt x="443852" y="58483"/>
                  </a:lnTo>
                  <a:lnTo>
                    <a:pt x="413981" y="58483"/>
                  </a:lnTo>
                  <a:lnTo>
                    <a:pt x="406840" y="47993"/>
                  </a:lnTo>
                  <a:close/>
                </a:path>
                <a:path w="443865" h="106045" extrusionOk="0">
                  <a:moveTo>
                    <a:pt x="443852" y="1752"/>
                  </a:moveTo>
                  <a:lnTo>
                    <a:pt x="413981" y="1752"/>
                  </a:lnTo>
                  <a:lnTo>
                    <a:pt x="413981" y="58483"/>
                  </a:lnTo>
                  <a:lnTo>
                    <a:pt x="443852" y="58483"/>
                  </a:lnTo>
                  <a:lnTo>
                    <a:pt x="443852" y="1752"/>
                  </a:lnTo>
                  <a:close/>
                </a:path>
                <a:path w="443865" h="106045" extrusionOk="0">
                  <a:moveTo>
                    <a:pt x="326783" y="1752"/>
                  </a:moveTo>
                  <a:lnTo>
                    <a:pt x="241871" y="1752"/>
                  </a:lnTo>
                  <a:lnTo>
                    <a:pt x="241871" y="104293"/>
                  </a:lnTo>
                  <a:lnTo>
                    <a:pt x="328320" y="104293"/>
                  </a:lnTo>
                  <a:lnTo>
                    <a:pt x="328320" y="81070"/>
                  </a:lnTo>
                  <a:lnTo>
                    <a:pt x="273621" y="81070"/>
                  </a:lnTo>
                  <a:lnTo>
                    <a:pt x="273621" y="60858"/>
                  </a:lnTo>
                  <a:lnTo>
                    <a:pt x="322935" y="60858"/>
                  </a:lnTo>
                  <a:lnTo>
                    <a:pt x="322935" y="39941"/>
                  </a:lnTo>
                  <a:lnTo>
                    <a:pt x="273621" y="39941"/>
                  </a:lnTo>
                  <a:lnTo>
                    <a:pt x="273621" y="23647"/>
                  </a:lnTo>
                  <a:lnTo>
                    <a:pt x="326783" y="23647"/>
                  </a:lnTo>
                  <a:lnTo>
                    <a:pt x="326783" y="1752"/>
                  </a:lnTo>
                  <a:close/>
                </a:path>
                <a:path w="443865" h="106045" extrusionOk="0">
                  <a:moveTo>
                    <a:pt x="174409" y="0"/>
                  </a:moveTo>
                  <a:lnTo>
                    <a:pt x="134604" y="12898"/>
                  </a:lnTo>
                  <a:lnTo>
                    <a:pt x="119151" y="53022"/>
                  </a:lnTo>
                  <a:lnTo>
                    <a:pt x="119546" y="60768"/>
                  </a:lnTo>
                  <a:lnTo>
                    <a:pt x="137888" y="96323"/>
                  </a:lnTo>
                  <a:lnTo>
                    <a:pt x="173075" y="106042"/>
                  </a:lnTo>
                  <a:lnTo>
                    <a:pt x="180243" y="105826"/>
                  </a:lnTo>
                  <a:lnTo>
                    <a:pt x="216756" y="93943"/>
                  </a:lnTo>
                  <a:lnTo>
                    <a:pt x="223583" y="89533"/>
                  </a:lnTo>
                  <a:lnTo>
                    <a:pt x="223583" y="83588"/>
                  </a:lnTo>
                  <a:lnTo>
                    <a:pt x="167157" y="83588"/>
                  </a:lnTo>
                  <a:lnTo>
                    <a:pt x="161340" y="81210"/>
                  </a:lnTo>
                  <a:lnTo>
                    <a:pt x="152996" y="71691"/>
                  </a:lnTo>
                  <a:lnTo>
                    <a:pt x="150901" y="63766"/>
                  </a:lnTo>
                  <a:lnTo>
                    <a:pt x="150901" y="42227"/>
                  </a:lnTo>
                  <a:lnTo>
                    <a:pt x="152971" y="34594"/>
                  </a:lnTo>
                  <a:lnTo>
                    <a:pt x="161226" y="24930"/>
                  </a:lnTo>
                  <a:lnTo>
                    <a:pt x="166763" y="22517"/>
                  </a:lnTo>
                  <a:lnTo>
                    <a:pt x="220351" y="22517"/>
                  </a:lnTo>
                  <a:lnTo>
                    <a:pt x="182369" y="192"/>
                  </a:lnTo>
                  <a:lnTo>
                    <a:pt x="174409" y="0"/>
                  </a:lnTo>
                  <a:close/>
                </a:path>
                <a:path w="443865" h="106045" extrusionOk="0">
                  <a:moveTo>
                    <a:pt x="223583" y="45821"/>
                  </a:moveTo>
                  <a:lnTo>
                    <a:pt x="174612" y="45821"/>
                  </a:lnTo>
                  <a:lnTo>
                    <a:pt x="174612" y="67144"/>
                  </a:lnTo>
                  <a:lnTo>
                    <a:pt x="195808" y="67144"/>
                  </a:lnTo>
                  <a:lnTo>
                    <a:pt x="195808" y="76809"/>
                  </a:lnTo>
                  <a:lnTo>
                    <a:pt x="191655" y="79273"/>
                  </a:lnTo>
                  <a:lnTo>
                    <a:pt x="187972" y="81023"/>
                  </a:lnTo>
                  <a:lnTo>
                    <a:pt x="181546" y="83075"/>
                  </a:lnTo>
                  <a:lnTo>
                    <a:pt x="178155" y="83588"/>
                  </a:lnTo>
                  <a:lnTo>
                    <a:pt x="223583" y="83588"/>
                  </a:lnTo>
                  <a:lnTo>
                    <a:pt x="223583" y="45821"/>
                  </a:lnTo>
                  <a:close/>
                </a:path>
                <a:path w="443865" h="106045" extrusionOk="0">
                  <a:moveTo>
                    <a:pt x="220351" y="22517"/>
                  </a:moveTo>
                  <a:lnTo>
                    <a:pt x="178371" y="22517"/>
                  </a:lnTo>
                  <a:lnTo>
                    <a:pt x="182206" y="23545"/>
                  </a:lnTo>
                  <a:lnTo>
                    <a:pt x="188226" y="27647"/>
                  </a:lnTo>
                  <a:lnTo>
                    <a:pt x="190360" y="30619"/>
                  </a:lnTo>
                  <a:lnTo>
                    <a:pt x="191617" y="34480"/>
                  </a:lnTo>
                  <a:lnTo>
                    <a:pt x="222186" y="29032"/>
                  </a:lnTo>
                  <a:lnTo>
                    <a:pt x="220351" y="22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0" name="Google Shape;1200;p3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54584" y="6646100"/>
              <a:ext cx="452996" cy="115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1" name="Google Shape;1201;p3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16280" y="6647686"/>
              <a:ext cx="1019390" cy="1263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02" name="Google Shape;1202;p3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2543232" y="13244941"/>
            <a:ext cx="1834418" cy="44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3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2338" y="111152"/>
            <a:ext cx="2661760" cy="113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3"/>
          <p:cNvSpPr txBox="1">
            <a:spLocks noGrp="1"/>
          </p:cNvSpPr>
          <p:nvPr>
            <p:ph type="title"/>
          </p:nvPr>
        </p:nvSpPr>
        <p:spPr>
          <a:xfrm>
            <a:off x="8782809" y="552821"/>
            <a:ext cx="13453414" cy="100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8"/>
              <a:t>Kenaikan Pangkat Jabatan Fungsional</a:t>
            </a:r>
            <a:endParaRPr sz="6398"/>
          </a:p>
        </p:txBody>
      </p:sp>
      <p:grpSp>
        <p:nvGrpSpPr>
          <p:cNvPr id="1220" name="Google Shape;1220;p33"/>
          <p:cNvGrpSpPr/>
          <p:nvPr/>
        </p:nvGrpSpPr>
        <p:grpSpPr>
          <a:xfrm>
            <a:off x="0" y="4206930"/>
            <a:ext cx="24378666" cy="8160164"/>
            <a:chOff x="0" y="2103119"/>
            <a:chExt cx="12192508" cy="4081145"/>
          </a:xfrm>
        </p:grpSpPr>
        <p:sp>
          <p:nvSpPr>
            <p:cNvPr id="1221" name="Google Shape;1221;p33"/>
            <p:cNvSpPr/>
            <p:nvPr/>
          </p:nvSpPr>
          <p:spPr>
            <a:xfrm>
              <a:off x="3185990" y="3119247"/>
              <a:ext cx="1826895" cy="1791335"/>
            </a:xfrm>
            <a:custGeom>
              <a:avLst/>
              <a:gdLst/>
              <a:ahLst/>
              <a:cxnLst/>
              <a:rect l="l" t="t" r="r" b="b"/>
              <a:pathLst>
                <a:path w="1826895" h="1791335" extrusionOk="0">
                  <a:moveTo>
                    <a:pt x="660712" y="0"/>
                  </a:moveTo>
                  <a:lnTo>
                    <a:pt x="614159" y="14740"/>
                  </a:lnTo>
                  <a:lnTo>
                    <a:pt x="568914" y="31739"/>
                  </a:lnTo>
                  <a:lnTo>
                    <a:pt x="525026" y="50917"/>
                  </a:lnTo>
                  <a:lnTo>
                    <a:pt x="482542" y="72197"/>
                  </a:lnTo>
                  <a:lnTo>
                    <a:pt x="441511" y="95498"/>
                  </a:lnTo>
                  <a:lnTo>
                    <a:pt x="401981" y="120741"/>
                  </a:lnTo>
                  <a:lnTo>
                    <a:pt x="363999" y="147849"/>
                  </a:lnTo>
                  <a:lnTo>
                    <a:pt x="327615" y="176741"/>
                  </a:lnTo>
                  <a:lnTo>
                    <a:pt x="292875" y="207339"/>
                  </a:lnTo>
                  <a:lnTo>
                    <a:pt x="259829" y="239564"/>
                  </a:lnTo>
                  <a:lnTo>
                    <a:pt x="228523" y="273337"/>
                  </a:lnTo>
                  <a:lnTo>
                    <a:pt x="199007" y="308578"/>
                  </a:lnTo>
                  <a:lnTo>
                    <a:pt x="171329" y="345209"/>
                  </a:lnTo>
                  <a:lnTo>
                    <a:pt x="145535" y="383152"/>
                  </a:lnTo>
                  <a:lnTo>
                    <a:pt x="121676" y="422326"/>
                  </a:lnTo>
                  <a:lnTo>
                    <a:pt x="99797" y="462652"/>
                  </a:lnTo>
                  <a:lnTo>
                    <a:pt x="79949" y="504053"/>
                  </a:lnTo>
                  <a:lnTo>
                    <a:pt x="62178" y="546449"/>
                  </a:lnTo>
                  <a:lnTo>
                    <a:pt x="46533" y="589761"/>
                  </a:lnTo>
                  <a:lnTo>
                    <a:pt x="33062" y="633909"/>
                  </a:lnTo>
                  <a:lnTo>
                    <a:pt x="21813" y="678816"/>
                  </a:lnTo>
                  <a:lnTo>
                    <a:pt x="12835" y="724401"/>
                  </a:lnTo>
                  <a:lnTo>
                    <a:pt x="6174" y="770587"/>
                  </a:lnTo>
                  <a:lnTo>
                    <a:pt x="1880" y="817294"/>
                  </a:lnTo>
                  <a:lnTo>
                    <a:pt x="0" y="864442"/>
                  </a:lnTo>
                  <a:lnTo>
                    <a:pt x="582" y="911954"/>
                  </a:lnTo>
                  <a:lnTo>
                    <a:pt x="3675" y="959750"/>
                  </a:lnTo>
                  <a:lnTo>
                    <a:pt x="9326" y="1007751"/>
                  </a:lnTo>
                  <a:lnTo>
                    <a:pt x="17584" y="1055877"/>
                  </a:lnTo>
                  <a:lnTo>
                    <a:pt x="28291" y="1103211"/>
                  </a:lnTo>
                  <a:lnTo>
                    <a:pt x="41310" y="1149411"/>
                  </a:lnTo>
                  <a:lnTo>
                    <a:pt x="56569" y="1194430"/>
                  </a:lnTo>
                  <a:lnTo>
                    <a:pt x="73993" y="1238216"/>
                  </a:lnTo>
                  <a:lnTo>
                    <a:pt x="93507" y="1280721"/>
                  </a:lnTo>
                  <a:lnTo>
                    <a:pt x="115037" y="1321894"/>
                  </a:lnTo>
                  <a:lnTo>
                    <a:pt x="138510" y="1361687"/>
                  </a:lnTo>
                  <a:lnTo>
                    <a:pt x="163850" y="1400050"/>
                  </a:lnTo>
                  <a:lnTo>
                    <a:pt x="190984" y="1436933"/>
                  </a:lnTo>
                  <a:lnTo>
                    <a:pt x="219838" y="1472286"/>
                  </a:lnTo>
                  <a:lnTo>
                    <a:pt x="250337" y="1506060"/>
                  </a:lnTo>
                  <a:lnTo>
                    <a:pt x="282406" y="1538205"/>
                  </a:lnTo>
                  <a:lnTo>
                    <a:pt x="315973" y="1568672"/>
                  </a:lnTo>
                  <a:lnTo>
                    <a:pt x="350962" y="1597412"/>
                  </a:lnTo>
                  <a:lnTo>
                    <a:pt x="387299" y="1624374"/>
                  </a:lnTo>
                  <a:lnTo>
                    <a:pt x="424911" y="1649508"/>
                  </a:lnTo>
                  <a:lnTo>
                    <a:pt x="463722" y="1672766"/>
                  </a:lnTo>
                  <a:lnTo>
                    <a:pt x="503659" y="1694098"/>
                  </a:lnTo>
                  <a:lnTo>
                    <a:pt x="544647" y="1713454"/>
                  </a:lnTo>
                  <a:lnTo>
                    <a:pt x="586613" y="1730784"/>
                  </a:lnTo>
                  <a:lnTo>
                    <a:pt x="629481" y="1746040"/>
                  </a:lnTo>
                  <a:lnTo>
                    <a:pt x="673178" y="1759171"/>
                  </a:lnTo>
                  <a:lnTo>
                    <a:pt x="717630" y="1770127"/>
                  </a:lnTo>
                  <a:lnTo>
                    <a:pt x="762762" y="1778860"/>
                  </a:lnTo>
                  <a:lnTo>
                    <a:pt x="808500" y="1785319"/>
                  </a:lnTo>
                  <a:lnTo>
                    <a:pt x="854769" y="1789455"/>
                  </a:lnTo>
                  <a:lnTo>
                    <a:pt x="901496" y="1791219"/>
                  </a:lnTo>
                  <a:lnTo>
                    <a:pt x="948607" y="1790560"/>
                  </a:lnTo>
                  <a:lnTo>
                    <a:pt x="996027" y="1787429"/>
                  </a:lnTo>
                  <a:lnTo>
                    <a:pt x="1043681" y="1781777"/>
                  </a:lnTo>
                  <a:lnTo>
                    <a:pt x="1091496" y="1773554"/>
                  </a:lnTo>
                  <a:lnTo>
                    <a:pt x="1138830" y="1762848"/>
                  </a:lnTo>
                  <a:lnTo>
                    <a:pt x="1185030" y="1749828"/>
                  </a:lnTo>
                  <a:lnTo>
                    <a:pt x="1230048" y="1734570"/>
                  </a:lnTo>
                  <a:lnTo>
                    <a:pt x="1273835" y="1717146"/>
                  </a:lnTo>
                  <a:lnTo>
                    <a:pt x="1316340" y="1697632"/>
                  </a:lnTo>
                  <a:lnTo>
                    <a:pt x="1357513" y="1676101"/>
                  </a:lnTo>
                  <a:lnTo>
                    <a:pt x="1397306" y="1652628"/>
                  </a:lnTo>
                  <a:lnTo>
                    <a:pt x="1435669" y="1627287"/>
                  </a:lnTo>
                  <a:lnTo>
                    <a:pt x="1472551" y="1600152"/>
                  </a:lnTo>
                  <a:lnTo>
                    <a:pt x="1507905" y="1571297"/>
                  </a:lnTo>
                  <a:lnTo>
                    <a:pt x="1541679" y="1540797"/>
                  </a:lnTo>
                  <a:lnTo>
                    <a:pt x="1573824" y="1508725"/>
                  </a:lnTo>
                  <a:lnTo>
                    <a:pt x="1604291" y="1475157"/>
                  </a:lnTo>
                  <a:lnTo>
                    <a:pt x="1633031" y="1440165"/>
                  </a:lnTo>
                  <a:lnTo>
                    <a:pt x="1659992" y="1403825"/>
                  </a:lnTo>
                  <a:lnTo>
                    <a:pt x="1685127" y="1366211"/>
                  </a:lnTo>
                  <a:lnTo>
                    <a:pt x="1708385" y="1327396"/>
                  </a:lnTo>
                  <a:lnTo>
                    <a:pt x="1729717" y="1287455"/>
                  </a:lnTo>
                  <a:lnTo>
                    <a:pt x="1749073" y="1246462"/>
                  </a:lnTo>
                  <a:lnTo>
                    <a:pt x="1766403" y="1204492"/>
                  </a:lnTo>
                  <a:lnTo>
                    <a:pt x="1781659" y="1161618"/>
                  </a:lnTo>
                  <a:lnTo>
                    <a:pt x="1794790" y="1117915"/>
                  </a:lnTo>
                  <a:lnTo>
                    <a:pt x="1805746" y="1073457"/>
                  </a:lnTo>
                  <a:lnTo>
                    <a:pt x="1814479" y="1028318"/>
                  </a:lnTo>
                  <a:lnTo>
                    <a:pt x="1820938" y="982573"/>
                  </a:lnTo>
                  <a:lnTo>
                    <a:pt x="1825074" y="936295"/>
                  </a:lnTo>
                  <a:lnTo>
                    <a:pt x="1826838" y="889559"/>
                  </a:lnTo>
                  <a:lnTo>
                    <a:pt x="1826179" y="842438"/>
                  </a:lnTo>
                  <a:lnTo>
                    <a:pt x="1823048" y="795008"/>
                  </a:lnTo>
                  <a:lnTo>
                    <a:pt x="1817396" y="747343"/>
                  </a:lnTo>
                  <a:lnTo>
                    <a:pt x="1809173" y="699515"/>
                  </a:lnTo>
                  <a:lnTo>
                    <a:pt x="1613847" y="738377"/>
                  </a:lnTo>
                  <a:lnTo>
                    <a:pt x="1621652" y="785820"/>
                  </a:lnTo>
                  <a:lnTo>
                    <a:pt x="1626232" y="833079"/>
                  </a:lnTo>
                  <a:lnTo>
                    <a:pt x="1627663" y="880032"/>
                  </a:lnTo>
                  <a:lnTo>
                    <a:pt x="1626019" y="926554"/>
                  </a:lnTo>
                  <a:lnTo>
                    <a:pt x="1621377" y="972522"/>
                  </a:lnTo>
                  <a:lnTo>
                    <a:pt x="1613811" y="1017812"/>
                  </a:lnTo>
                  <a:lnTo>
                    <a:pt x="1603398" y="1062300"/>
                  </a:lnTo>
                  <a:lnTo>
                    <a:pt x="1590211" y="1105862"/>
                  </a:lnTo>
                  <a:lnTo>
                    <a:pt x="1574328" y="1148374"/>
                  </a:lnTo>
                  <a:lnTo>
                    <a:pt x="1555822" y="1189713"/>
                  </a:lnTo>
                  <a:lnTo>
                    <a:pt x="1534770" y="1229755"/>
                  </a:lnTo>
                  <a:lnTo>
                    <a:pt x="1511246" y="1268376"/>
                  </a:lnTo>
                  <a:lnTo>
                    <a:pt x="1485327" y="1305452"/>
                  </a:lnTo>
                  <a:lnTo>
                    <a:pt x="1457087" y="1340859"/>
                  </a:lnTo>
                  <a:lnTo>
                    <a:pt x="1426601" y="1374474"/>
                  </a:lnTo>
                  <a:lnTo>
                    <a:pt x="1393946" y="1406172"/>
                  </a:lnTo>
                  <a:lnTo>
                    <a:pt x="1359195" y="1435831"/>
                  </a:lnTo>
                  <a:lnTo>
                    <a:pt x="1322426" y="1463325"/>
                  </a:lnTo>
                  <a:lnTo>
                    <a:pt x="1283713" y="1488532"/>
                  </a:lnTo>
                  <a:lnTo>
                    <a:pt x="1243131" y="1511327"/>
                  </a:lnTo>
                  <a:lnTo>
                    <a:pt x="1200756" y="1531587"/>
                  </a:lnTo>
                  <a:lnTo>
                    <a:pt x="1156663" y="1549187"/>
                  </a:lnTo>
                  <a:lnTo>
                    <a:pt x="1110927" y="1564004"/>
                  </a:lnTo>
                  <a:lnTo>
                    <a:pt x="1063490" y="1575961"/>
                  </a:lnTo>
                  <a:lnTo>
                    <a:pt x="1016009" y="1584572"/>
                  </a:lnTo>
                  <a:lnTo>
                    <a:pt x="968616" y="1589913"/>
                  </a:lnTo>
                  <a:lnTo>
                    <a:pt x="921442" y="1592054"/>
                  </a:lnTo>
                  <a:lnTo>
                    <a:pt x="874619" y="1591070"/>
                  </a:lnTo>
                  <a:lnTo>
                    <a:pt x="828279" y="1587033"/>
                  </a:lnTo>
                  <a:lnTo>
                    <a:pt x="782554" y="1580016"/>
                  </a:lnTo>
                  <a:lnTo>
                    <a:pt x="737576" y="1570091"/>
                  </a:lnTo>
                  <a:lnTo>
                    <a:pt x="693476" y="1557332"/>
                  </a:lnTo>
                  <a:lnTo>
                    <a:pt x="650386" y="1541811"/>
                  </a:lnTo>
                  <a:lnTo>
                    <a:pt x="608438" y="1523601"/>
                  </a:lnTo>
                  <a:lnTo>
                    <a:pt x="567764" y="1502775"/>
                  </a:lnTo>
                  <a:lnTo>
                    <a:pt x="528496" y="1479405"/>
                  </a:lnTo>
                  <a:lnTo>
                    <a:pt x="490765" y="1453565"/>
                  </a:lnTo>
                  <a:lnTo>
                    <a:pt x="454703" y="1425328"/>
                  </a:lnTo>
                  <a:lnTo>
                    <a:pt x="420443" y="1394765"/>
                  </a:lnTo>
                  <a:lnTo>
                    <a:pt x="388115" y="1361951"/>
                  </a:lnTo>
                  <a:lnTo>
                    <a:pt x="357851" y="1326957"/>
                  </a:lnTo>
                  <a:lnTo>
                    <a:pt x="329784" y="1289857"/>
                  </a:lnTo>
                  <a:lnTo>
                    <a:pt x="304045" y="1250723"/>
                  </a:lnTo>
                  <a:lnTo>
                    <a:pt x="280766" y="1209629"/>
                  </a:lnTo>
                  <a:lnTo>
                    <a:pt x="260079" y="1166646"/>
                  </a:lnTo>
                  <a:lnTo>
                    <a:pt x="242116" y="1121848"/>
                  </a:lnTo>
                  <a:lnTo>
                    <a:pt x="227007" y="1075308"/>
                  </a:lnTo>
                  <a:lnTo>
                    <a:pt x="215067" y="1027857"/>
                  </a:lnTo>
                  <a:lnTo>
                    <a:pt x="206469" y="980364"/>
                  </a:lnTo>
                  <a:lnTo>
                    <a:pt x="201141" y="932960"/>
                  </a:lnTo>
                  <a:lnTo>
                    <a:pt x="199011" y="885779"/>
                  </a:lnTo>
                  <a:lnTo>
                    <a:pt x="200006" y="838950"/>
                  </a:lnTo>
                  <a:lnTo>
                    <a:pt x="204052" y="792606"/>
                  </a:lnTo>
                  <a:lnTo>
                    <a:pt x="211078" y="746879"/>
                  </a:lnTo>
                  <a:lnTo>
                    <a:pt x="221010" y="701900"/>
                  </a:lnTo>
                  <a:lnTo>
                    <a:pt x="233776" y="657801"/>
                  </a:lnTo>
                  <a:lnTo>
                    <a:pt x="249303" y="614713"/>
                  </a:lnTo>
                  <a:lnTo>
                    <a:pt x="267518" y="572768"/>
                  </a:lnTo>
                  <a:lnTo>
                    <a:pt x="288348" y="532098"/>
                  </a:lnTo>
                  <a:lnTo>
                    <a:pt x="311722" y="492834"/>
                  </a:lnTo>
                  <a:lnTo>
                    <a:pt x="337564" y="455108"/>
                  </a:lnTo>
                  <a:lnTo>
                    <a:pt x="365805" y="419051"/>
                  </a:lnTo>
                  <a:lnTo>
                    <a:pt x="396369" y="384795"/>
                  </a:lnTo>
                  <a:lnTo>
                    <a:pt x="429185" y="352473"/>
                  </a:lnTo>
                  <a:lnTo>
                    <a:pt x="464180" y="322214"/>
                  </a:lnTo>
                  <a:lnTo>
                    <a:pt x="501281" y="294152"/>
                  </a:lnTo>
                  <a:lnTo>
                    <a:pt x="540415" y="268418"/>
                  </a:lnTo>
                  <a:lnTo>
                    <a:pt x="581510" y="245142"/>
                  </a:lnTo>
                  <a:lnTo>
                    <a:pt x="624493" y="224458"/>
                  </a:lnTo>
                  <a:lnTo>
                    <a:pt x="669290" y="206496"/>
                  </a:lnTo>
                  <a:lnTo>
                    <a:pt x="715830" y="191388"/>
                  </a:lnTo>
                  <a:lnTo>
                    <a:pt x="66071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4782681" y="2797163"/>
              <a:ext cx="1826895" cy="1791335"/>
            </a:xfrm>
            <a:custGeom>
              <a:avLst/>
              <a:gdLst/>
              <a:ahLst/>
              <a:cxnLst/>
              <a:rect l="l" t="t" r="r" b="b"/>
              <a:pathLst>
                <a:path w="1826895" h="1791335" extrusionOk="0">
                  <a:moveTo>
                    <a:pt x="925341" y="0"/>
                  </a:moveTo>
                  <a:lnTo>
                    <a:pt x="878230" y="658"/>
                  </a:lnTo>
                  <a:lnTo>
                    <a:pt x="830810" y="3789"/>
                  </a:lnTo>
                  <a:lnTo>
                    <a:pt x="783156" y="9441"/>
                  </a:lnTo>
                  <a:lnTo>
                    <a:pt x="735341" y="17664"/>
                  </a:lnTo>
                  <a:lnTo>
                    <a:pt x="688007" y="28370"/>
                  </a:lnTo>
                  <a:lnTo>
                    <a:pt x="641807" y="41390"/>
                  </a:lnTo>
                  <a:lnTo>
                    <a:pt x="596789" y="56648"/>
                  </a:lnTo>
                  <a:lnTo>
                    <a:pt x="553002" y="74072"/>
                  </a:lnTo>
                  <a:lnTo>
                    <a:pt x="510498" y="93586"/>
                  </a:lnTo>
                  <a:lnTo>
                    <a:pt x="469324" y="115117"/>
                  </a:lnTo>
                  <a:lnTo>
                    <a:pt x="429531" y="138590"/>
                  </a:lnTo>
                  <a:lnTo>
                    <a:pt x="391168" y="163931"/>
                  </a:lnTo>
                  <a:lnTo>
                    <a:pt x="354286" y="191067"/>
                  </a:lnTo>
                  <a:lnTo>
                    <a:pt x="318932" y="219921"/>
                  </a:lnTo>
                  <a:lnTo>
                    <a:pt x="285158" y="250421"/>
                  </a:lnTo>
                  <a:lnTo>
                    <a:pt x="253013" y="282493"/>
                  </a:lnTo>
                  <a:lnTo>
                    <a:pt x="222546" y="316061"/>
                  </a:lnTo>
                  <a:lnTo>
                    <a:pt x="193806" y="351053"/>
                  </a:lnTo>
                  <a:lnTo>
                    <a:pt x="166845" y="387393"/>
                  </a:lnTo>
                  <a:lnTo>
                    <a:pt x="141710" y="425007"/>
                  </a:lnTo>
                  <a:lnTo>
                    <a:pt x="118452" y="463822"/>
                  </a:lnTo>
                  <a:lnTo>
                    <a:pt x="97120" y="503763"/>
                  </a:lnTo>
                  <a:lnTo>
                    <a:pt x="77764" y="544756"/>
                  </a:lnTo>
                  <a:lnTo>
                    <a:pt x="60434" y="586726"/>
                  </a:lnTo>
                  <a:lnTo>
                    <a:pt x="45178" y="629600"/>
                  </a:lnTo>
                  <a:lnTo>
                    <a:pt x="32048" y="673303"/>
                  </a:lnTo>
                  <a:lnTo>
                    <a:pt x="21091" y="717761"/>
                  </a:lnTo>
                  <a:lnTo>
                    <a:pt x="12358" y="762900"/>
                  </a:lnTo>
                  <a:lnTo>
                    <a:pt x="5899" y="808645"/>
                  </a:lnTo>
                  <a:lnTo>
                    <a:pt x="1763" y="854923"/>
                  </a:lnTo>
                  <a:lnTo>
                    <a:pt x="0" y="901659"/>
                  </a:lnTo>
                  <a:lnTo>
                    <a:pt x="658" y="948780"/>
                  </a:lnTo>
                  <a:lnTo>
                    <a:pt x="3789" y="996210"/>
                  </a:lnTo>
                  <a:lnTo>
                    <a:pt x="9441" y="1043875"/>
                  </a:lnTo>
                  <a:lnTo>
                    <a:pt x="17664" y="1091703"/>
                  </a:lnTo>
                  <a:lnTo>
                    <a:pt x="212990" y="1052841"/>
                  </a:lnTo>
                  <a:lnTo>
                    <a:pt x="205185" y="1005398"/>
                  </a:lnTo>
                  <a:lnTo>
                    <a:pt x="200605" y="958139"/>
                  </a:lnTo>
                  <a:lnTo>
                    <a:pt x="199174" y="911186"/>
                  </a:lnTo>
                  <a:lnTo>
                    <a:pt x="200818" y="864664"/>
                  </a:lnTo>
                  <a:lnTo>
                    <a:pt x="205460" y="818696"/>
                  </a:lnTo>
                  <a:lnTo>
                    <a:pt x="213026" y="773406"/>
                  </a:lnTo>
                  <a:lnTo>
                    <a:pt x="223439" y="728918"/>
                  </a:lnTo>
                  <a:lnTo>
                    <a:pt x="236626" y="685356"/>
                  </a:lnTo>
                  <a:lnTo>
                    <a:pt x="252509" y="642844"/>
                  </a:lnTo>
                  <a:lnTo>
                    <a:pt x="271015" y="601505"/>
                  </a:lnTo>
                  <a:lnTo>
                    <a:pt x="292067" y="561463"/>
                  </a:lnTo>
                  <a:lnTo>
                    <a:pt x="315591" y="522842"/>
                  </a:lnTo>
                  <a:lnTo>
                    <a:pt x="341510" y="485766"/>
                  </a:lnTo>
                  <a:lnTo>
                    <a:pt x="369751" y="450359"/>
                  </a:lnTo>
                  <a:lnTo>
                    <a:pt x="400236" y="416744"/>
                  </a:lnTo>
                  <a:lnTo>
                    <a:pt x="432892" y="385046"/>
                  </a:lnTo>
                  <a:lnTo>
                    <a:pt x="467642" y="355387"/>
                  </a:lnTo>
                  <a:lnTo>
                    <a:pt x="504411" y="327893"/>
                  </a:lnTo>
                  <a:lnTo>
                    <a:pt x="543124" y="302686"/>
                  </a:lnTo>
                  <a:lnTo>
                    <a:pt x="583706" y="279891"/>
                  </a:lnTo>
                  <a:lnTo>
                    <a:pt x="626081" y="259632"/>
                  </a:lnTo>
                  <a:lnTo>
                    <a:pt x="670174" y="242031"/>
                  </a:lnTo>
                  <a:lnTo>
                    <a:pt x="715910" y="227214"/>
                  </a:lnTo>
                  <a:lnTo>
                    <a:pt x="763347" y="215258"/>
                  </a:lnTo>
                  <a:lnTo>
                    <a:pt x="810828" y="206646"/>
                  </a:lnTo>
                  <a:lnTo>
                    <a:pt x="858221" y="201305"/>
                  </a:lnTo>
                  <a:lnTo>
                    <a:pt x="905395" y="199164"/>
                  </a:lnTo>
                  <a:lnTo>
                    <a:pt x="952218" y="200148"/>
                  </a:lnTo>
                  <a:lnTo>
                    <a:pt x="998558" y="204185"/>
                  </a:lnTo>
                  <a:lnTo>
                    <a:pt x="1044283" y="211202"/>
                  </a:lnTo>
                  <a:lnTo>
                    <a:pt x="1089261" y="221127"/>
                  </a:lnTo>
                  <a:lnTo>
                    <a:pt x="1133361" y="233886"/>
                  </a:lnTo>
                  <a:lnTo>
                    <a:pt x="1176451" y="249407"/>
                  </a:lnTo>
                  <a:lnTo>
                    <a:pt x="1218399" y="267617"/>
                  </a:lnTo>
                  <a:lnTo>
                    <a:pt x="1259073" y="288443"/>
                  </a:lnTo>
                  <a:lnTo>
                    <a:pt x="1298341" y="311813"/>
                  </a:lnTo>
                  <a:lnTo>
                    <a:pt x="1336072" y="337653"/>
                  </a:lnTo>
                  <a:lnTo>
                    <a:pt x="1372134" y="365890"/>
                  </a:lnTo>
                  <a:lnTo>
                    <a:pt x="1406395" y="396453"/>
                  </a:lnTo>
                  <a:lnTo>
                    <a:pt x="1438722" y="429267"/>
                  </a:lnTo>
                  <a:lnTo>
                    <a:pt x="1468986" y="464261"/>
                  </a:lnTo>
                  <a:lnTo>
                    <a:pt x="1497053" y="501361"/>
                  </a:lnTo>
                  <a:lnTo>
                    <a:pt x="1522792" y="540495"/>
                  </a:lnTo>
                  <a:lnTo>
                    <a:pt x="1546071" y="581590"/>
                  </a:lnTo>
                  <a:lnTo>
                    <a:pt x="1566758" y="624572"/>
                  </a:lnTo>
                  <a:lnTo>
                    <a:pt x="1584721" y="669370"/>
                  </a:lnTo>
                  <a:lnTo>
                    <a:pt x="1599830" y="715910"/>
                  </a:lnTo>
                  <a:lnTo>
                    <a:pt x="1611770" y="763361"/>
                  </a:lnTo>
                  <a:lnTo>
                    <a:pt x="1620368" y="810854"/>
                  </a:lnTo>
                  <a:lnTo>
                    <a:pt x="1625696" y="858258"/>
                  </a:lnTo>
                  <a:lnTo>
                    <a:pt x="1627826" y="905439"/>
                  </a:lnTo>
                  <a:lnTo>
                    <a:pt x="1626831" y="952268"/>
                  </a:lnTo>
                  <a:lnTo>
                    <a:pt x="1622785" y="998612"/>
                  </a:lnTo>
                  <a:lnTo>
                    <a:pt x="1615759" y="1044339"/>
                  </a:lnTo>
                  <a:lnTo>
                    <a:pt x="1605827" y="1089318"/>
                  </a:lnTo>
                  <a:lnTo>
                    <a:pt x="1593061" y="1133417"/>
                  </a:lnTo>
                  <a:lnTo>
                    <a:pt x="1577534" y="1176505"/>
                  </a:lnTo>
                  <a:lnTo>
                    <a:pt x="1559319" y="1218450"/>
                  </a:lnTo>
                  <a:lnTo>
                    <a:pt x="1538489" y="1259120"/>
                  </a:lnTo>
                  <a:lnTo>
                    <a:pt x="1515116" y="1298384"/>
                  </a:lnTo>
                  <a:lnTo>
                    <a:pt x="1489273" y="1336111"/>
                  </a:lnTo>
                  <a:lnTo>
                    <a:pt x="1461033" y="1372167"/>
                  </a:lnTo>
                  <a:lnTo>
                    <a:pt x="1430468" y="1406423"/>
                  </a:lnTo>
                  <a:lnTo>
                    <a:pt x="1397652" y="1438745"/>
                  </a:lnTo>
                  <a:lnTo>
                    <a:pt x="1362657" y="1469004"/>
                  </a:lnTo>
                  <a:lnTo>
                    <a:pt x="1325556" y="1497066"/>
                  </a:lnTo>
                  <a:lnTo>
                    <a:pt x="1286422" y="1522801"/>
                  </a:lnTo>
                  <a:lnTo>
                    <a:pt x="1245327" y="1546076"/>
                  </a:lnTo>
                  <a:lnTo>
                    <a:pt x="1202344" y="1566760"/>
                  </a:lnTo>
                  <a:lnTo>
                    <a:pt x="1157547" y="1584722"/>
                  </a:lnTo>
                  <a:lnTo>
                    <a:pt x="1111007" y="1599830"/>
                  </a:lnTo>
                  <a:lnTo>
                    <a:pt x="1166125" y="1791219"/>
                  </a:lnTo>
                  <a:lnTo>
                    <a:pt x="1212678" y="1776478"/>
                  </a:lnTo>
                  <a:lnTo>
                    <a:pt x="1257923" y="1759479"/>
                  </a:lnTo>
                  <a:lnTo>
                    <a:pt x="1301811" y="1740301"/>
                  </a:lnTo>
                  <a:lnTo>
                    <a:pt x="1344295" y="1719021"/>
                  </a:lnTo>
                  <a:lnTo>
                    <a:pt x="1385326" y="1695720"/>
                  </a:lnTo>
                  <a:lnTo>
                    <a:pt x="1424856" y="1670477"/>
                  </a:lnTo>
                  <a:lnTo>
                    <a:pt x="1462838" y="1643369"/>
                  </a:lnTo>
                  <a:lnTo>
                    <a:pt x="1499222" y="1614477"/>
                  </a:lnTo>
                  <a:lnTo>
                    <a:pt x="1533962" y="1583879"/>
                  </a:lnTo>
                  <a:lnTo>
                    <a:pt x="1567008" y="1551654"/>
                  </a:lnTo>
                  <a:lnTo>
                    <a:pt x="1598314" y="1517881"/>
                  </a:lnTo>
                  <a:lnTo>
                    <a:pt x="1627830" y="1482640"/>
                  </a:lnTo>
                  <a:lnTo>
                    <a:pt x="1655508" y="1446009"/>
                  </a:lnTo>
                  <a:lnTo>
                    <a:pt x="1681302" y="1408067"/>
                  </a:lnTo>
                  <a:lnTo>
                    <a:pt x="1705161" y="1368893"/>
                  </a:lnTo>
                  <a:lnTo>
                    <a:pt x="1727040" y="1328566"/>
                  </a:lnTo>
                  <a:lnTo>
                    <a:pt x="1746888" y="1287165"/>
                  </a:lnTo>
                  <a:lnTo>
                    <a:pt x="1764659" y="1244769"/>
                  </a:lnTo>
                  <a:lnTo>
                    <a:pt x="1780304" y="1201457"/>
                  </a:lnTo>
                  <a:lnTo>
                    <a:pt x="1793775" y="1157309"/>
                  </a:lnTo>
                  <a:lnTo>
                    <a:pt x="1805024" y="1112402"/>
                  </a:lnTo>
                  <a:lnTo>
                    <a:pt x="1814002" y="1066817"/>
                  </a:lnTo>
                  <a:lnTo>
                    <a:pt x="1820663" y="1020631"/>
                  </a:lnTo>
                  <a:lnTo>
                    <a:pt x="1824958" y="973924"/>
                  </a:lnTo>
                  <a:lnTo>
                    <a:pt x="1826838" y="926776"/>
                  </a:lnTo>
                  <a:lnTo>
                    <a:pt x="1826255" y="879264"/>
                  </a:lnTo>
                  <a:lnTo>
                    <a:pt x="1823162" y="831468"/>
                  </a:lnTo>
                  <a:lnTo>
                    <a:pt x="1817511" y="783468"/>
                  </a:lnTo>
                  <a:lnTo>
                    <a:pt x="1809253" y="735341"/>
                  </a:lnTo>
                  <a:lnTo>
                    <a:pt x="1798546" y="688007"/>
                  </a:lnTo>
                  <a:lnTo>
                    <a:pt x="1785527" y="641807"/>
                  </a:lnTo>
                  <a:lnTo>
                    <a:pt x="1770268" y="596789"/>
                  </a:lnTo>
                  <a:lnTo>
                    <a:pt x="1752844" y="553002"/>
                  </a:lnTo>
                  <a:lnTo>
                    <a:pt x="1733330" y="510498"/>
                  </a:lnTo>
                  <a:lnTo>
                    <a:pt x="1711800" y="469324"/>
                  </a:lnTo>
                  <a:lnTo>
                    <a:pt x="1688327" y="429531"/>
                  </a:lnTo>
                  <a:lnTo>
                    <a:pt x="1662987" y="391168"/>
                  </a:lnTo>
                  <a:lnTo>
                    <a:pt x="1635853" y="354286"/>
                  </a:lnTo>
                  <a:lnTo>
                    <a:pt x="1606999" y="318932"/>
                  </a:lnTo>
                  <a:lnTo>
                    <a:pt x="1576500" y="285158"/>
                  </a:lnTo>
                  <a:lnTo>
                    <a:pt x="1544431" y="253013"/>
                  </a:lnTo>
                  <a:lnTo>
                    <a:pt x="1510864" y="222546"/>
                  </a:lnTo>
                  <a:lnTo>
                    <a:pt x="1475875" y="193806"/>
                  </a:lnTo>
                  <a:lnTo>
                    <a:pt x="1439538" y="166845"/>
                  </a:lnTo>
                  <a:lnTo>
                    <a:pt x="1401926" y="141710"/>
                  </a:lnTo>
                  <a:lnTo>
                    <a:pt x="1363115" y="118452"/>
                  </a:lnTo>
                  <a:lnTo>
                    <a:pt x="1323178" y="97120"/>
                  </a:lnTo>
                  <a:lnTo>
                    <a:pt x="1282190" y="77764"/>
                  </a:lnTo>
                  <a:lnTo>
                    <a:pt x="1240224" y="60434"/>
                  </a:lnTo>
                  <a:lnTo>
                    <a:pt x="1197356" y="45178"/>
                  </a:lnTo>
                  <a:lnTo>
                    <a:pt x="1153659" y="32048"/>
                  </a:lnTo>
                  <a:lnTo>
                    <a:pt x="1109207" y="21091"/>
                  </a:lnTo>
                  <a:lnTo>
                    <a:pt x="1064075" y="12358"/>
                  </a:lnTo>
                  <a:lnTo>
                    <a:pt x="1018338" y="5899"/>
                  </a:lnTo>
                  <a:lnTo>
                    <a:pt x="972068" y="1763"/>
                  </a:lnTo>
                  <a:lnTo>
                    <a:pt x="925341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3950208" y="3992879"/>
              <a:ext cx="3122930" cy="2191385"/>
            </a:xfrm>
            <a:custGeom>
              <a:avLst/>
              <a:gdLst/>
              <a:ahLst/>
              <a:cxnLst/>
              <a:rect l="l" t="t" r="r" b="b"/>
              <a:pathLst>
                <a:path w="3122929" h="2191385" extrusionOk="0">
                  <a:moveTo>
                    <a:pt x="368808" y="83820"/>
                  </a:moveTo>
                  <a:lnTo>
                    <a:pt x="355219" y="83820"/>
                  </a:lnTo>
                  <a:lnTo>
                    <a:pt x="355219" y="48641"/>
                  </a:lnTo>
                  <a:lnTo>
                    <a:pt x="324993" y="48895"/>
                  </a:lnTo>
                  <a:lnTo>
                    <a:pt x="324866" y="10287"/>
                  </a:lnTo>
                  <a:lnTo>
                    <a:pt x="285496" y="558"/>
                  </a:lnTo>
                  <a:lnTo>
                    <a:pt x="273939" y="0"/>
                  </a:lnTo>
                  <a:lnTo>
                    <a:pt x="250469" y="3225"/>
                  </a:lnTo>
                  <a:lnTo>
                    <a:pt x="229171" y="12192"/>
                  </a:lnTo>
                  <a:lnTo>
                    <a:pt x="209105" y="26504"/>
                  </a:lnTo>
                  <a:lnTo>
                    <a:pt x="189357" y="45720"/>
                  </a:lnTo>
                  <a:lnTo>
                    <a:pt x="189357" y="314071"/>
                  </a:lnTo>
                  <a:lnTo>
                    <a:pt x="223304" y="290766"/>
                  </a:lnTo>
                  <a:lnTo>
                    <a:pt x="258025" y="276961"/>
                  </a:lnTo>
                  <a:lnTo>
                    <a:pt x="292506" y="273392"/>
                  </a:lnTo>
                  <a:lnTo>
                    <a:pt x="325755" y="280797"/>
                  </a:lnTo>
                  <a:lnTo>
                    <a:pt x="324993" y="59817"/>
                  </a:lnTo>
                  <a:lnTo>
                    <a:pt x="341630" y="59817"/>
                  </a:lnTo>
                  <a:lnTo>
                    <a:pt x="340487" y="307721"/>
                  </a:lnTo>
                  <a:lnTo>
                    <a:pt x="298958" y="296164"/>
                  </a:lnTo>
                  <a:lnTo>
                    <a:pt x="263817" y="295338"/>
                  </a:lnTo>
                  <a:lnTo>
                    <a:pt x="229235" y="302615"/>
                  </a:lnTo>
                  <a:lnTo>
                    <a:pt x="189357" y="315341"/>
                  </a:lnTo>
                  <a:lnTo>
                    <a:pt x="189357" y="317119"/>
                  </a:lnTo>
                  <a:lnTo>
                    <a:pt x="179451" y="315468"/>
                  </a:lnTo>
                  <a:lnTo>
                    <a:pt x="140462" y="302996"/>
                  </a:lnTo>
                  <a:lnTo>
                    <a:pt x="104902" y="294449"/>
                  </a:lnTo>
                  <a:lnTo>
                    <a:pt x="68287" y="293916"/>
                  </a:lnTo>
                  <a:lnTo>
                    <a:pt x="26162" y="305562"/>
                  </a:lnTo>
                  <a:lnTo>
                    <a:pt x="27178" y="59817"/>
                  </a:lnTo>
                  <a:lnTo>
                    <a:pt x="43815" y="59817"/>
                  </a:lnTo>
                  <a:lnTo>
                    <a:pt x="43053" y="280797"/>
                  </a:lnTo>
                  <a:lnTo>
                    <a:pt x="76288" y="273392"/>
                  </a:lnTo>
                  <a:lnTo>
                    <a:pt x="110769" y="276961"/>
                  </a:lnTo>
                  <a:lnTo>
                    <a:pt x="145491" y="290766"/>
                  </a:lnTo>
                  <a:lnTo>
                    <a:pt x="179451" y="314071"/>
                  </a:lnTo>
                  <a:lnTo>
                    <a:pt x="179451" y="45720"/>
                  </a:lnTo>
                  <a:lnTo>
                    <a:pt x="159689" y="26504"/>
                  </a:lnTo>
                  <a:lnTo>
                    <a:pt x="139636" y="12192"/>
                  </a:lnTo>
                  <a:lnTo>
                    <a:pt x="118325" y="3225"/>
                  </a:lnTo>
                  <a:lnTo>
                    <a:pt x="94869" y="0"/>
                  </a:lnTo>
                  <a:lnTo>
                    <a:pt x="83299" y="558"/>
                  </a:lnTo>
                  <a:lnTo>
                    <a:pt x="71018" y="2438"/>
                  </a:lnTo>
                  <a:lnTo>
                    <a:pt x="57924" y="5664"/>
                  </a:lnTo>
                  <a:lnTo>
                    <a:pt x="43942" y="10287"/>
                  </a:lnTo>
                  <a:lnTo>
                    <a:pt x="43815" y="48895"/>
                  </a:lnTo>
                  <a:lnTo>
                    <a:pt x="11684" y="48641"/>
                  </a:lnTo>
                  <a:lnTo>
                    <a:pt x="11684" y="83820"/>
                  </a:lnTo>
                  <a:lnTo>
                    <a:pt x="0" y="83820"/>
                  </a:lnTo>
                  <a:lnTo>
                    <a:pt x="0" y="344424"/>
                  </a:lnTo>
                  <a:lnTo>
                    <a:pt x="368808" y="344424"/>
                  </a:lnTo>
                  <a:lnTo>
                    <a:pt x="368808" y="83820"/>
                  </a:lnTo>
                  <a:close/>
                </a:path>
                <a:path w="3122929" h="2191385" extrusionOk="0">
                  <a:moveTo>
                    <a:pt x="3122409" y="1272984"/>
                  </a:moveTo>
                  <a:lnTo>
                    <a:pt x="3120821" y="1225003"/>
                  </a:lnTo>
                  <a:lnTo>
                    <a:pt x="3116707" y="1176655"/>
                  </a:lnTo>
                  <a:lnTo>
                    <a:pt x="2918841" y="1198753"/>
                  </a:lnTo>
                  <a:lnTo>
                    <a:pt x="2922625" y="1247990"/>
                  </a:lnTo>
                  <a:lnTo>
                    <a:pt x="2923044" y="1296784"/>
                  </a:lnTo>
                  <a:lnTo>
                    <a:pt x="2920161" y="1344993"/>
                  </a:lnTo>
                  <a:lnTo>
                    <a:pt x="2914091" y="1392516"/>
                  </a:lnTo>
                  <a:lnTo>
                    <a:pt x="2904896" y="1439202"/>
                  </a:lnTo>
                  <a:lnTo>
                    <a:pt x="2892666" y="1484909"/>
                  </a:lnTo>
                  <a:lnTo>
                    <a:pt x="2877515" y="1529524"/>
                  </a:lnTo>
                  <a:lnTo>
                    <a:pt x="2859506" y="1572907"/>
                  </a:lnTo>
                  <a:lnTo>
                    <a:pt x="2838742" y="1614919"/>
                  </a:lnTo>
                  <a:lnTo>
                    <a:pt x="2815310" y="1655432"/>
                  </a:lnTo>
                  <a:lnTo>
                    <a:pt x="2789288" y="1694319"/>
                  </a:lnTo>
                  <a:lnTo>
                    <a:pt x="2760776" y="1731441"/>
                  </a:lnTo>
                  <a:lnTo>
                    <a:pt x="2729865" y="1766671"/>
                  </a:lnTo>
                  <a:lnTo>
                    <a:pt x="2696629" y="1799856"/>
                  </a:lnTo>
                  <a:lnTo>
                    <a:pt x="2661170" y="1830895"/>
                  </a:lnTo>
                  <a:lnTo>
                    <a:pt x="2623578" y="1859635"/>
                  </a:lnTo>
                  <a:lnTo>
                    <a:pt x="2583929" y="1885950"/>
                  </a:lnTo>
                  <a:lnTo>
                    <a:pt x="2542336" y="1909699"/>
                  </a:lnTo>
                  <a:lnTo>
                    <a:pt x="2498852" y="1930768"/>
                  </a:lnTo>
                  <a:lnTo>
                    <a:pt x="2453602" y="1948992"/>
                  </a:lnTo>
                  <a:lnTo>
                    <a:pt x="2406650" y="1964270"/>
                  </a:lnTo>
                  <a:lnTo>
                    <a:pt x="2359190" y="1976221"/>
                  </a:lnTo>
                  <a:lnTo>
                    <a:pt x="2311704" y="1984819"/>
                  </a:lnTo>
                  <a:lnTo>
                    <a:pt x="2264295" y="1990153"/>
                  </a:lnTo>
                  <a:lnTo>
                    <a:pt x="2217115" y="1992287"/>
                  </a:lnTo>
                  <a:lnTo>
                    <a:pt x="2170290" y="1991296"/>
                  </a:lnTo>
                  <a:lnTo>
                    <a:pt x="2123935" y="1987245"/>
                  </a:lnTo>
                  <a:lnTo>
                    <a:pt x="2078215" y="1980222"/>
                  </a:lnTo>
                  <a:lnTo>
                    <a:pt x="2033231" y="1970290"/>
                  </a:lnTo>
                  <a:lnTo>
                    <a:pt x="1989137" y="1957527"/>
                  </a:lnTo>
                  <a:lnTo>
                    <a:pt x="1946046" y="1942007"/>
                  </a:lnTo>
                  <a:lnTo>
                    <a:pt x="1904098" y="1923783"/>
                  </a:lnTo>
                  <a:lnTo>
                    <a:pt x="1863432" y="1902955"/>
                  </a:lnTo>
                  <a:lnTo>
                    <a:pt x="1824164" y="1879587"/>
                  </a:lnTo>
                  <a:lnTo>
                    <a:pt x="1786445" y="1853742"/>
                  </a:lnTo>
                  <a:lnTo>
                    <a:pt x="1750390" y="1825510"/>
                  </a:lnTo>
                  <a:lnTo>
                    <a:pt x="1716125" y="1794941"/>
                  </a:lnTo>
                  <a:lnTo>
                    <a:pt x="1683804" y="1762125"/>
                  </a:lnTo>
                  <a:lnTo>
                    <a:pt x="1653552" y="1727136"/>
                  </a:lnTo>
                  <a:lnTo>
                    <a:pt x="1625485" y="1690039"/>
                  </a:lnTo>
                  <a:lnTo>
                    <a:pt x="1599755" y="1650898"/>
                  </a:lnTo>
                  <a:lnTo>
                    <a:pt x="1576476" y="1609813"/>
                  </a:lnTo>
                  <a:lnTo>
                    <a:pt x="1555788" y="1566824"/>
                  </a:lnTo>
                  <a:lnTo>
                    <a:pt x="1537830" y="1522031"/>
                  </a:lnTo>
                  <a:lnTo>
                    <a:pt x="1522730" y="1475486"/>
                  </a:lnTo>
                  <a:lnTo>
                    <a:pt x="1510766" y="1428038"/>
                  </a:lnTo>
                  <a:lnTo>
                    <a:pt x="1502156" y="1380553"/>
                  </a:lnTo>
                  <a:lnTo>
                    <a:pt x="1496809" y="1333144"/>
                  </a:lnTo>
                  <a:lnTo>
                    <a:pt x="1494675" y="1285963"/>
                  </a:lnTo>
                  <a:lnTo>
                    <a:pt x="1495653" y="1239139"/>
                  </a:lnTo>
                  <a:lnTo>
                    <a:pt x="1499692" y="1192796"/>
                  </a:lnTo>
                  <a:lnTo>
                    <a:pt x="1506715" y="1147064"/>
                  </a:lnTo>
                  <a:lnTo>
                    <a:pt x="1516634" y="1102080"/>
                  </a:lnTo>
                  <a:lnTo>
                    <a:pt x="1529397" y="1057986"/>
                  </a:lnTo>
                  <a:lnTo>
                    <a:pt x="1544916" y="1014895"/>
                  </a:lnTo>
                  <a:lnTo>
                    <a:pt x="1563128" y="972947"/>
                  </a:lnTo>
                  <a:lnTo>
                    <a:pt x="1583956" y="932281"/>
                  </a:lnTo>
                  <a:lnTo>
                    <a:pt x="1607324" y="893013"/>
                  </a:lnTo>
                  <a:lnTo>
                    <a:pt x="1633169" y="855294"/>
                  </a:lnTo>
                  <a:lnTo>
                    <a:pt x="1661401" y="819238"/>
                  </a:lnTo>
                  <a:lnTo>
                    <a:pt x="1691957" y="784974"/>
                  </a:lnTo>
                  <a:lnTo>
                    <a:pt x="1724774" y="752652"/>
                  </a:lnTo>
                  <a:lnTo>
                    <a:pt x="1759775" y="722401"/>
                  </a:lnTo>
                  <a:lnTo>
                    <a:pt x="1796872" y="694334"/>
                  </a:lnTo>
                  <a:lnTo>
                    <a:pt x="1836000" y="668604"/>
                  </a:lnTo>
                  <a:lnTo>
                    <a:pt x="1877098" y="645325"/>
                  </a:lnTo>
                  <a:lnTo>
                    <a:pt x="1920087" y="624636"/>
                  </a:lnTo>
                  <a:lnTo>
                    <a:pt x="1964880" y="606679"/>
                  </a:lnTo>
                  <a:lnTo>
                    <a:pt x="2011426" y="591566"/>
                  </a:lnTo>
                  <a:lnTo>
                    <a:pt x="1956308" y="400177"/>
                  </a:lnTo>
                  <a:lnTo>
                    <a:pt x="1909406" y="415048"/>
                  </a:lnTo>
                  <a:lnTo>
                    <a:pt x="1863813" y="432231"/>
                  </a:lnTo>
                  <a:lnTo>
                    <a:pt x="1819554" y="451637"/>
                  </a:lnTo>
                  <a:lnTo>
                    <a:pt x="1776717" y="473202"/>
                  </a:lnTo>
                  <a:lnTo>
                    <a:pt x="1735328" y="496824"/>
                  </a:lnTo>
                  <a:lnTo>
                    <a:pt x="1695450" y="522452"/>
                  </a:lnTo>
                  <a:lnTo>
                    <a:pt x="1657134" y="549986"/>
                  </a:lnTo>
                  <a:lnTo>
                    <a:pt x="1620443" y="579348"/>
                  </a:lnTo>
                  <a:lnTo>
                    <a:pt x="1585417" y="610463"/>
                  </a:lnTo>
                  <a:lnTo>
                    <a:pt x="1552105" y="643255"/>
                  </a:lnTo>
                  <a:lnTo>
                    <a:pt x="1520583" y="677633"/>
                  </a:lnTo>
                  <a:lnTo>
                    <a:pt x="1490891" y="713524"/>
                  </a:lnTo>
                  <a:lnTo>
                    <a:pt x="1463078" y="750849"/>
                  </a:lnTo>
                  <a:lnTo>
                    <a:pt x="1437195" y="789520"/>
                  </a:lnTo>
                  <a:lnTo>
                    <a:pt x="1413306" y="829475"/>
                  </a:lnTo>
                  <a:lnTo>
                    <a:pt x="1391462" y="870623"/>
                  </a:lnTo>
                  <a:lnTo>
                    <a:pt x="1371714" y="912888"/>
                  </a:lnTo>
                  <a:lnTo>
                    <a:pt x="1354112" y="956183"/>
                  </a:lnTo>
                  <a:lnTo>
                    <a:pt x="1338719" y="1000429"/>
                  </a:lnTo>
                  <a:lnTo>
                    <a:pt x="1325575" y="1045552"/>
                  </a:lnTo>
                  <a:lnTo>
                    <a:pt x="1314742" y="1091476"/>
                  </a:lnTo>
                  <a:lnTo>
                    <a:pt x="1306271" y="1138110"/>
                  </a:lnTo>
                  <a:lnTo>
                    <a:pt x="1300226" y="1185379"/>
                  </a:lnTo>
                  <a:lnTo>
                    <a:pt x="1296644" y="1233208"/>
                  </a:lnTo>
                  <a:lnTo>
                    <a:pt x="1295577" y="1281506"/>
                  </a:lnTo>
                  <a:lnTo>
                    <a:pt x="1297089" y="1330210"/>
                  </a:lnTo>
                  <a:lnTo>
                    <a:pt x="1301242" y="1379220"/>
                  </a:lnTo>
                  <a:lnTo>
                    <a:pt x="1307884" y="1427289"/>
                  </a:lnTo>
                  <a:lnTo>
                    <a:pt x="1316926" y="1474431"/>
                  </a:lnTo>
                  <a:lnTo>
                    <a:pt x="1328305" y="1520571"/>
                  </a:lnTo>
                  <a:lnTo>
                    <a:pt x="1341932" y="1565681"/>
                  </a:lnTo>
                  <a:lnTo>
                    <a:pt x="1357769" y="1609686"/>
                  </a:lnTo>
                  <a:lnTo>
                    <a:pt x="1375714" y="1652536"/>
                  </a:lnTo>
                  <a:lnTo>
                    <a:pt x="1395717" y="1694180"/>
                  </a:lnTo>
                  <a:lnTo>
                    <a:pt x="1417713" y="1734553"/>
                  </a:lnTo>
                  <a:lnTo>
                    <a:pt x="1441615" y="1773618"/>
                  </a:lnTo>
                  <a:lnTo>
                    <a:pt x="1467358" y="1811286"/>
                  </a:lnTo>
                  <a:lnTo>
                    <a:pt x="1494866" y="1847532"/>
                  </a:lnTo>
                  <a:lnTo>
                    <a:pt x="1524088" y="1882292"/>
                  </a:lnTo>
                  <a:lnTo>
                    <a:pt x="1554937" y="1915502"/>
                  </a:lnTo>
                  <a:lnTo>
                    <a:pt x="1587360" y="1947113"/>
                  </a:lnTo>
                  <a:lnTo>
                    <a:pt x="1621269" y="1977072"/>
                  </a:lnTo>
                  <a:lnTo>
                    <a:pt x="1656613" y="2005317"/>
                  </a:lnTo>
                  <a:lnTo>
                    <a:pt x="1693303" y="2031784"/>
                  </a:lnTo>
                  <a:lnTo>
                    <a:pt x="1731289" y="2056447"/>
                  </a:lnTo>
                  <a:lnTo>
                    <a:pt x="1770481" y="2079218"/>
                  </a:lnTo>
                  <a:lnTo>
                    <a:pt x="1810816" y="2100059"/>
                  </a:lnTo>
                  <a:lnTo>
                    <a:pt x="1852231" y="2118906"/>
                  </a:lnTo>
                  <a:lnTo>
                    <a:pt x="1894662" y="2135708"/>
                  </a:lnTo>
                  <a:lnTo>
                    <a:pt x="1938020" y="2150414"/>
                  </a:lnTo>
                  <a:lnTo>
                    <a:pt x="1982241" y="2162949"/>
                  </a:lnTo>
                  <a:lnTo>
                    <a:pt x="2027262" y="2173287"/>
                  </a:lnTo>
                  <a:lnTo>
                    <a:pt x="2073021" y="2181339"/>
                  </a:lnTo>
                  <a:lnTo>
                    <a:pt x="2119426" y="2187079"/>
                  </a:lnTo>
                  <a:lnTo>
                    <a:pt x="2166429" y="2190432"/>
                  </a:lnTo>
                  <a:lnTo>
                    <a:pt x="2213940" y="2191359"/>
                  </a:lnTo>
                  <a:lnTo>
                    <a:pt x="2261908" y="2189784"/>
                  </a:lnTo>
                  <a:lnTo>
                    <a:pt x="2310257" y="2185657"/>
                  </a:lnTo>
                  <a:lnTo>
                    <a:pt x="2358326" y="2179028"/>
                  </a:lnTo>
                  <a:lnTo>
                    <a:pt x="2405469" y="2169985"/>
                  </a:lnTo>
                  <a:lnTo>
                    <a:pt x="2451620" y="2158619"/>
                  </a:lnTo>
                  <a:lnTo>
                    <a:pt x="2496731" y="2144992"/>
                  </a:lnTo>
                  <a:lnTo>
                    <a:pt x="2540749" y="2129167"/>
                  </a:lnTo>
                  <a:lnTo>
                    <a:pt x="2583611" y="2111210"/>
                  </a:lnTo>
                  <a:lnTo>
                    <a:pt x="2625255" y="2091220"/>
                  </a:lnTo>
                  <a:lnTo>
                    <a:pt x="2665628" y="2069236"/>
                  </a:lnTo>
                  <a:lnTo>
                    <a:pt x="2704693" y="2045335"/>
                  </a:lnTo>
                  <a:lnTo>
                    <a:pt x="2742374" y="2019592"/>
                  </a:lnTo>
                  <a:lnTo>
                    <a:pt x="2778620" y="1992083"/>
                  </a:lnTo>
                  <a:lnTo>
                    <a:pt x="2813380" y="1962861"/>
                  </a:lnTo>
                  <a:lnTo>
                    <a:pt x="2846590" y="1932012"/>
                  </a:lnTo>
                  <a:lnTo>
                    <a:pt x="2878201" y="1899589"/>
                  </a:lnTo>
                  <a:lnTo>
                    <a:pt x="2908160" y="1865680"/>
                  </a:lnTo>
                  <a:lnTo>
                    <a:pt x="2936405" y="1830336"/>
                  </a:lnTo>
                  <a:lnTo>
                    <a:pt x="2962884" y="1793646"/>
                  </a:lnTo>
                  <a:lnTo>
                    <a:pt x="2987535" y="1755673"/>
                  </a:lnTo>
                  <a:lnTo>
                    <a:pt x="3010306" y="1716468"/>
                  </a:lnTo>
                  <a:lnTo>
                    <a:pt x="3031147" y="1676133"/>
                  </a:lnTo>
                  <a:lnTo>
                    <a:pt x="3049994" y="1634718"/>
                  </a:lnTo>
                  <a:lnTo>
                    <a:pt x="3066796" y="1592287"/>
                  </a:lnTo>
                  <a:lnTo>
                    <a:pt x="3081490" y="1548930"/>
                  </a:lnTo>
                  <a:lnTo>
                    <a:pt x="3094024" y="1504696"/>
                  </a:lnTo>
                  <a:lnTo>
                    <a:pt x="3104350" y="1459674"/>
                  </a:lnTo>
                  <a:lnTo>
                    <a:pt x="3112414" y="1413916"/>
                  </a:lnTo>
                  <a:lnTo>
                    <a:pt x="3118142" y="1367497"/>
                  </a:lnTo>
                  <a:lnTo>
                    <a:pt x="3121495" y="1320495"/>
                  </a:lnTo>
                  <a:lnTo>
                    <a:pt x="3122409" y="1272984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5498591" y="3279648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20" h="363220" extrusionOk="0">
                  <a:moveTo>
                    <a:pt x="362712" y="185419"/>
                  </a:moveTo>
                  <a:lnTo>
                    <a:pt x="185420" y="185419"/>
                  </a:lnTo>
                  <a:lnTo>
                    <a:pt x="185420" y="362712"/>
                  </a:lnTo>
                  <a:lnTo>
                    <a:pt x="302260" y="362712"/>
                  </a:lnTo>
                  <a:lnTo>
                    <a:pt x="325796" y="357963"/>
                  </a:lnTo>
                  <a:lnTo>
                    <a:pt x="345011" y="345011"/>
                  </a:lnTo>
                  <a:lnTo>
                    <a:pt x="357963" y="325796"/>
                  </a:lnTo>
                  <a:lnTo>
                    <a:pt x="360508" y="313181"/>
                  </a:lnTo>
                  <a:lnTo>
                    <a:pt x="226060" y="313181"/>
                  </a:lnTo>
                  <a:lnTo>
                    <a:pt x="226060" y="281050"/>
                  </a:lnTo>
                  <a:lnTo>
                    <a:pt x="362712" y="281050"/>
                  </a:lnTo>
                  <a:lnTo>
                    <a:pt x="362712" y="265049"/>
                  </a:lnTo>
                  <a:lnTo>
                    <a:pt x="226060" y="265049"/>
                  </a:lnTo>
                  <a:lnTo>
                    <a:pt x="226060" y="233044"/>
                  </a:lnTo>
                  <a:lnTo>
                    <a:pt x="362712" y="233044"/>
                  </a:lnTo>
                  <a:lnTo>
                    <a:pt x="362712" y="185419"/>
                  </a:lnTo>
                  <a:close/>
                </a:path>
                <a:path w="363220" h="363220" extrusionOk="0">
                  <a:moveTo>
                    <a:pt x="362712" y="281050"/>
                  </a:moveTo>
                  <a:lnTo>
                    <a:pt x="326263" y="281050"/>
                  </a:lnTo>
                  <a:lnTo>
                    <a:pt x="326263" y="313181"/>
                  </a:lnTo>
                  <a:lnTo>
                    <a:pt x="360508" y="313181"/>
                  </a:lnTo>
                  <a:lnTo>
                    <a:pt x="362712" y="302260"/>
                  </a:lnTo>
                  <a:lnTo>
                    <a:pt x="362712" y="281050"/>
                  </a:lnTo>
                  <a:close/>
                </a:path>
                <a:path w="363220" h="363220" extrusionOk="0">
                  <a:moveTo>
                    <a:pt x="362712" y="233044"/>
                  </a:moveTo>
                  <a:lnTo>
                    <a:pt x="326263" y="233044"/>
                  </a:lnTo>
                  <a:lnTo>
                    <a:pt x="326263" y="265049"/>
                  </a:lnTo>
                  <a:lnTo>
                    <a:pt x="362712" y="265049"/>
                  </a:lnTo>
                  <a:lnTo>
                    <a:pt x="362712" y="233044"/>
                  </a:lnTo>
                  <a:close/>
                </a:path>
                <a:path w="363220" h="363220" extrusionOk="0">
                  <a:moveTo>
                    <a:pt x="177292" y="185419"/>
                  </a:moveTo>
                  <a:lnTo>
                    <a:pt x="0" y="185419"/>
                  </a:lnTo>
                  <a:lnTo>
                    <a:pt x="0" y="302260"/>
                  </a:lnTo>
                  <a:lnTo>
                    <a:pt x="4748" y="325796"/>
                  </a:lnTo>
                  <a:lnTo>
                    <a:pt x="17700" y="345011"/>
                  </a:lnTo>
                  <a:lnTo>
                    <a:pt x="36915" y="357963"/>
                  </a:lnTo>
                  <a:lnTo>
                    <a:pt x="60452" y="362712"/>
                  </a:lnTo>
                  <a:lnTo>
                    <a:pt x="177292" y="362712"/>
                  </a:lnTo>
                  <a:lnTo>
                    <a:pt x="177292" y="319786"/>
                  </a:lnTo>
                  <a:lnTo>
                    <a:pt x="65024" y="319786"/>
                  </a:lnTo>
                  <a:lnTo>
                    <a:pt x="42291" y="297179"/>
                  </a:lnTo>
                  <a:lnTo>
                    <a:pt x="66421" y="273050"/>
                  </a:lnTo>
                  <a:lnTo>
                    <a:pt x="42291" y="249047"/>
                  </a:lnTo>
                  <a:lnTo>
                    <a:pt x="65024" y="226313"/>
                  </a:lnTo>
                  <a:lnTo>
                    <a:pt x="177292" y="226313"/>
                  </a:lnTo>
                  <a:lnTo>
                    <a:pt x="177292" y="185419"/>
                  </a:lnTo>
                  <a:close/>
                </a:path>
                <a:path w="363220" h="363220" extrusionOk="0">
                  <a:moveTo>
                    <a:pt x="89154" y="295782"/>
                  </a:moveTo>
                  <a:lnTo>
                    <a:pt x="65024" y="319786"/>
                  </a:lnTo>
                  <a:lnTo>
                    <a:pt x="113157" y="319786"/>
                  </a:lnTo>
                  <a:lnTo>
                    <a:pt x="89154" y="295782"/>
                  </a:lnTo>
                  <a:close/>
                </a:path>
                <a:path w="363220" h="363220" extrusionOk="0">
                  <a:moveTo>
                    <a:pt x="177292" y="226313"/>
                  </a:moveTo>
                  <a:lnTo>
                    <a:pt x="113157" y="226313"/>
                  </a:lnTo>
                  <a:lnTo>
                    <a:pt x="135890" y="249047"/>
                  </a:lnTo>
                  <a:lnTo>
                    <a:pt x="111760" y="273050"/>
                  </a:lnTo>
                  <a:lnTo>
                    <a:pt x="135890" y="297179"/>
                  </a:lnTo>
                  <a:lnTo>
                    <a:pt x="113157" y="319786"/>
                  </a:lnTo>
                  <a:lnTo>
                    <a:pt x="177292" y="319786"/>
                  </a:lnTo>
                  <a:lnTo>
                    <a:pt x="177292" y="226313"/>
                  </a:lnTo>
                  <a:close/>
                </a:path>
                <a:path w="363220" h="363220" extrusionOk="0">
                  <a:moveTo>
                    <a:pt x="113157" y="226313"/>
                  </a:moveTo>
                  <a:lnTo>
                    <a:pt x="65024" y="226313"/>
                  </a:lnTo>
                  <a:lnTo>
                    <a:pt x="89154" y="250443"/>
                  </a:lnTo>
                  <a:lnTo>
                    <a:pt x="113157" y="226313"/>
                  </a:lnTo>
                  <a:close/>
                </a:path>
                <a:path w="363220" h="363220" extrusionOk="0">
                  <a:moveTo>
                    <a:pt x="177292" y="0"/>
                  </a:moveTo>
                  <a:lnTo>
                    <a:pt x="60452" y="0"/>
                  </a:lnTo>
                  <a:lnTo>
                    <a:pt x="36915" y="4748"/>
                  </a:lnTo>
                  <a:lnTo>
                    <a:pt x="17700" y="17700"/>
                  </a:lnTo>
                  <a:lnTo>
                    <a:pt x="4748" y="36915"/>
                  </a:lnTo>
                  <a:lnTo>
                    <a:pt x="102" y="59943"/>
                  </a:lnTo>
                  <a:lnTo>
                    <a:pt x="0" y="177291"/>
                  </a:lnTo>
                  <a:lnTo>
                    <a:pt x="177292" y="177291"/>
                  </a:lnTo>
                  <a:lnTo>
                    <a:pt x="177292" y="137287"/>
                  </a:lnTo>
                  <a:lnTo>
                    <a:pt x="73025" y="137287"/>
                  </a:lnTo>
                  <a:lnTo>
                    <a:pt x="73025" y="103250"/>
                  </a:lnTo>
                  <a:lnTo>
                    <a:pt x="38988" y="103250"/>
                  </a:lnTo>
                  <a:lnTo>
                    <a:pt x="38988" y="71119"/>
                  </a:lnTo>
                  <a:lnTo>
                    <a:pt x="73025" y="71119"/>
                  </a:lnTo>
                  <a:lnTo>
                    <a:pt x="73025" y="37084"/>
                  </a:lnTo>
                  <a:lnTo>
                    <a:pt x="177292" y="37084"/>
                  </a:lnTo>
                  <a:lnTo>
                    <a:pt x="177292" y="0"/>
                  </a:lnTo>
                  <a:close/>
                </a:path>
                <a:path w="363220" h="363220" extrusionOk="0">
                  <a:moveTo>
                    <a:pt x="302260" y="0"/>
                  </a:moveTo>
                  <a:lnTo>
                    <a:pt x="185420" y="0"/>
                  </a:lnTo>
                  <a:lnTo>
                    <a:pt x="185420" y="177291"/>
                  </a:lnTo>
                  <a:lnTo>
                    <a:pt x="362712" y="177291"/>
                  </a:lnTo>
                  <a:lnTo>
                    <a:pt x="362712" y="139318"/>
                  </a:lnTo>
                  <a:lnTo>
                    <a:pt x="267335" y="139318"/>
                  </a:lnTo>
                  <a:lnTo>
                    <a:pt x="260223" y="132079"/>
                  </a:lnTo>
                  <a:lnTo>
                    <a:pt x="260223" y="114426"/>
                  </a:lnTo>
                  <a:lnTo>
                    <a:pt x="267335" y="107187"/>
                  </a:lnTo>
                  <a:lnTo>
                    <a:pt x="362712" y="107187"/>
                  </a:lnTo>
                  <a:lnTo>
                    <a:pt x="362712" y="103250"/>
                  </a:lnTo>
                  <a:lnTo>
                    <a:pt x="226060" y="103250"/>
                  </a:lnTo>
                  <a:lnTo>
                    <a:pt x="226060" y="71119"/>
                  </a:lnTo>
                  <a:lnTo>
                    <a:pt x="362712" y="71119"/>
                  </a:lnTo>
                  <a:lnTo>
                    <a:pt x="362712" y="67182"/>
                  </a:lnTo>
                  <a:lnTo>
                    <a:pt x="267335" y="67182"/>
                  </a:lnTo>
                  <a:lnTo>
                    <a:pt x="260223" y="59943"/>
                  </a:lnTo>
                  <a:lnTo>
                    <a:pt x="260223" y="42290"/>
                  </a:lnTo>
                  <a:lnTo>
                    <a:pt x="267335" y="35178"/>
                  </a:lnTo>
                  <a:lnTo>
                    <a:pt x="356792" y="35178"/>
                  </a:lnTo>
                  <a:lnTo>
                    <a:pt x="345011" y="17700"/>
                  </a:lnTo>
                  <a:lnTo>
                    <a:pt x="325796" y="4748"/>
                  </a:lnTo>
                  <a:lnTo>
                    <a:pt x="302260" y="0"/>
                  </a:lnTo>
                  <a:close/>
                </a:path>
                <a:path w="363220" h="363220" extrusionOk="0">
                  <a:moveTo>
                    <a:pt x="362712" y="107187"/>
                  </a:moveTo>
                  <a:lnTo>
                    <a:pt x="284988" y="107187"/>
                  </a:lnTo>
                  <a:lnTo>
                    <a:pt x="292227" y="114426"/>
                  </a:lnTo>
                  <a:lnTo>
                    <a:pt x="292227" y="132079"/>
                  </a:lnTo>
                  <a:lnTo>
                    <a:pt x="284988" y="139318"/>
                  </a:lnTo>
                  <a:lnTo>
                    <a:pt x="362712" y="139318"/>
                  </a:lnTo>
                  <a:lnTo>
                    <a:pt x="362712" y="107187"/>
                  </a:lnTo>
                  <a:close/>
                </a:path>
                <a:path w="363220" h="363220" extrusionOk="0">
                  <a:moveTo>
                    <a:pt x="177292" y="37084"/>
                  </a:moveTo>
                  <a:lnTo>
                    <a:pt x="105156" y="37084"/>
                  </a:lnTo>
                  <a:lnTo>
                    <a:pt x="105156" y="71119"/>
                  </a:lnTo>
                  <a:lnTo>
                    <a:pt x="139192" y="71119"/>
                  </a:lnTo>
                  <a:lnTo>
                    <a:pt x="139192" y="103250"/>
                  </a:lnTo>
                  <a:lnTo>
                    <a:pt x="105156" y="103250"/>
                  </a:lnTo>
                  <a:lnTo>
                    <a:pt x="105156" y="137287"/>
                  </a:lnTo>
                  <a:lnTo>
                    <a:pt x="177292" y="137287"/>
                  </a:lnTo>
                  <a:lnTo>
                    <a:pt x="177292" y="37084"/>
                  </a:lnTo>
                  <a:close/>
                </a:path>
                <a:path w="363220" h="363220" extrusionOk="0">
                  <a:moveTo>
                    <a:pt x="362712" y="71119"/>
                  </a:moveTo>
                  <a:lnTo>
                    <a:pt x="326263" y="71119"/>
                  </a:lnTo>
                  <a:lnTo>
                    <a:pt x="326263" y="103250"/>
                  </a:lnTo>
                  <a:lnTo>
                    <a:pt x="362712" y="103250"/>
                  </a:lnTo>
                  <a:lnTo>
                    <a:pt x="362712" y="71119"/>
                  </a:lnTo>
                  <a:close/>
                </a:path>
                <a:path w="363220" h="363220" extrusionOk="0">
                  <a:moveTo>
                    <a:pt x="356792" y="35178"/>
                  </a:moveTo>
                  <a:lnTo>
                    <a:pt x="284988" y="35178"/>
                  </a:lnTo>
                  <a:lnTo>
                    <a:pt x="292227" y="42290"/>
                  </a:lnTo>
                  <a:lnTo>
                    <a:pt x="292227" y="59943"/>
                  </a:lnTo>
                  <a:lnTo>
                    <a:pt x="284988" y="67182"/>
                  </a:lnTo>
                  <a:lnTo>
                    <a:pt x="362712" y="67182"/>
                  </a:lnTo>
                  <a:lnTo>
                    <a:pt x="362609" y="59943"/>
                  </a:lnTo>
                  <a:lnTo>
                    <a:pt x="357963" y="36915"/>
                  </a:lnTo>
                  <a:lnTo>
                    <a:pt x="356792" y="35178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5977128" y="4736591"/>
              <a:ext cx="6215380" cy="923925"/>
            </a:xfrm>
            <a:custGeom>
              <a:avLst/>
              <a:gdLst/>
              <a:ahLst/>
              <a:cxnLst/>
              <a:rect l="l" t="t" r="r" b="b"/>
              <a:pathLst>
                <a:path w="6215380" h="923925" extrusionOk="0">
                  <a:moveTo>
                    <a:pt x="390144" y="533400"/>
                  </a:moveTo>
                  <a:lnTo>
                    <a:pt x="344170" y="533400"/>
                  </a:lnTo>
                  <a:lnTo>
                    <a:pt x="344170" y="579247"/>
                  </a:lnTo>
                  <a:lnTo>
                    <a:pt x="344170" y="605282"/>
                  </a:lnTo>
                  <a:lnTo>
                    <a:pt x="343789" y="605282"/>
                  </a:lnTo>
                  <a:lnTo>
                    <a:pt x="343789" y="877138"/>
                  </a:lnTo>
                  <a:lnTo>
                    <a:pt x="190119" y="877138"/>
                  </a:lnTo>
                  <a:lnTo>
                    <a:pt x="210832" y="831240"/>
                  </a:lnTo>
                  <a:lnTo>
                    <a:pt x="233184" y="783678"/>
                  </a:lnTo>
                  <a:lnTo>
                    <a:pt x="242443" y="765048"/>
                  </a:lnTo>
                  <a:lnTo>
                    <a:pt x="256921" y="735901"/>
                  </a:lnTo>
                  <a:lnTo>
                    <a:pt x="281736" y="689305"/>
                  </a:lnTo>
                  <a:lnTo>
                    <a:pt x="307403" y="645287"/>
                  </a:lnTo>
                  <a:lnTo>
                    <a:pt x="333629" y="605282"/>
                  </a:lnTo>
                  <a:lnTo>
                    <a:pt x="268986" y="605282"/>
                  </a:lnTo>
                  <a:lnTo>
                    <a:pt x="244576" y="645998"/>
                  </a:lnTo>
                  <a:lnTo>
                    <a:pt x="224701" y="682790"/>
                  </a:lnTo>
                  <a:lnTo>
                    <a:pt x="206235" y="720763"/>
                  </a:lnTo>
                  <a:lnTo>
                    <a:pt x="186055" y="765048"/>
                  </a:lnTo>
                  <a:lnTo>
                    <a:pt x="163791" y="735139"/>
                  </a:lnTo>
                  <a:lnTo>
                    <a:pt x="141198" y="711606"/>
                  </a:lnTo>
                  <a:lnTo>
                    <a:pt x="112598" y="692569"/>
                  </a:lnTo>
                  <a:lnTo>
                    <a:pt x="72263" y="676148"/>
                  </a:lnTo>
                  <a:lnTo>
                    <a:pt x="52451" y="734822"/>
                  </a:lnTo>
                  <a:lnTo>
                    <a:pt x="97129" y="752411"/>
                  </a:lnTo>
                  <a:lnTo>
                    <a:pt x="131826" y="789101"/>
                  </a:lnTo>
                  <a:lnTo>
                    <a:pt x="159740" y="834224"/>
                  </a:lnTo>
                  <a:lnTo>
                    <a:pt x="184150" y="877138"/>
                  </a:lnTo>
                  <a:lnTo>
                    <a:pt x="46355" y="877138"/>
                  </a:lnTo>
                  <a:lnTo>
                    <a:pt x="46355" y="579755"/>
                  </a:lnTo>
                  <a:lnTo>
                    <a:pt x="50038" y="579755"/>
                  </a:lnTo>
                  <a:lnTo>
                    <a:pt x="50038" y="579247"/>
                  </a:lnTo>
                  <a:lnTo>
                    <a:pt x="344170" y="579247"/>
                  </a:lnTo>
                  <a:lnTo>
                    <a:pt x="344170" y="533400"/>
                  </a:lnTo>
                  <a:lnTo>
                    <a:pt x="0" y="533400"/>
                  </a:lnTo>
                  <a:lnTo>
                    <a:pt x="0" y="923544"/>
                  </a:lnTo>
                  <a:lnTo>
                    <a:pt x="390144" y="923544"/>
                  </a:lnTo>
                  <a:lnTo>
                    <a:pt x="390144" y="877138"/>
                  </a:lnTo>
                  <a:lnTo>
                    <a:pt x="390144" y="579247"/>
                  </a:lnTo>
                  <a:lnTo>
                    <a:pt x="390144" y="533400"/>
                  </a:lnTo>
                  <a:close/>
                </a:path>
                <a:path w="6215380" h="923925" extrusionOk="0">
                  <a:moveTo>
                    <a:pt x="6214872" y="0"/>
                  </a:moveTo>
                  <a:lnTo>
                    <a:pt x="1353312" y="0"/>
                  </a:lnTo>
                  <a:lnTo>
                    <a:pt x="1306258" y="2387"/>
                  </a:lnTo>
                  <a:lnTo>
                    <a:pt x="1260563" y="9385"/>
                  </a:lnTo>
                  <a:lnTo>
                    <a:pt x="1216469" y="20764"/>
                  </a:lnTo>
                  <a:lnTo>
                    <a:pt x="1174178" y="36296"/>
                  </a:lnTo>
                  <a:lnTo>
                    <a:pt x="1133944" y="55740"/>
                  </a:lnTo>
                  <a:lnTo>
                    <a:pt x="1095997" y="78879"/>
                  </a:lnTo>
                  <a:lnTo>
                    <a:pt x="1060564" y="105460"/>
                  </a:lnTo>
                  <a:lnTo>
                    <a:pt x="1027887" y="135267"/>
                  </a:lnTo>
                  <a:lnTo>
                    <a:pt x="998181" y="168059"/>
                  </a:lnTo>
                  <a:lnTo>
                    <a:pt x="971677" y="203606"/>
                  </a:lnTo>
                  <a:lnTo>
                    <a:pt x="948613" y="241681"/>
                  </a:lnTo>
                  <a:lnTo>
                    <a:pt x="929233" y="282041"/>
                  </a:lnTo>
                  <a:lnTo>
                    <a:pt x="913752" y="324472"/>
                  </a:lnTo>
                  <a:lnTo>
                    <a:pt x="902411" y="368719"/>
                  </a:lnTo>
                  <a:lnTo>
                    <a:pt x="895438" y="414566"/>
                  </a:lnTo>
                  <a:lnTo>
                    <a:pt x="893064" y="461772"/>
                  </a:lnTo>
                  <a:lnTo>
                    <a:pt x="1093597" y="461772"/>
                  </a:lnTo>
                  <a:lnTo>
                    <a:pt x="1093597" y="457454"/>
                  </a:lnTo>
                  <a:lnTo>
                    <a:pt x="1099058" y="408482"/>
                  </a:lnTo>
                  <a:lnTo>
                    <a:pt x="1112189" y="364629"/>
                  </a:lnTo>
                  <a:lnTo>
                    <a:pt x="1132382" y="324434"/>
                  </a:lnTo>
                  <a:lnTo>
                    <a:pt x="1158875" y="288620"/>
                  </a:lnTo>
                  <a:lnTo>
                    <a:pt x="1190917" y="257937"/>
                  </a:lnTo>
                  <a:lnTo>
                    <a:pt x="1227772" y="233070"/>
                  </a:lnTo>
                  <a:lnTo>
                    <a:pt x="1268679" y="214757"/>
                  </a:lnTo>
                  <a:lnTo>
                    <a:pt x="1312887" y="203720"/>
                  </a:lnTo>
                  <a:lnTo>
                    <a:pt x="1353312" y="201079"/>
                  </a:lnTo>
                  <a:lnTo>
                    <a:pt x="6214872" y="201168"/>
                  </a:lnTo>
                  <a:lnTo>
                    <a:pt x="621487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0" y="2103119"/>
              <a:ext cx="3819525" cy="780415"/>
            </a:xfrm>
            <a:custGeom>
              <a:avLst/>
              <a:gdLst/>
              <a:ahLst/>
              <a:cxnLst/>
              <a:rect l="l" t="t" r="r" b="b"/>
              <a:pathLst>
                <a:path w="3819525" h="780414" extrusionOk="0">
                  <a:moveTo>
                    <a:pt x="2923032" y="320040"/>
                  </a:moveTo>
                  <a:lnTo>
                    <a:pt x="2722499" y="320040"/>
                  </a:lnTo>
                  <a:lnTo>
                    <a:pt x="2722499" y="324231"/>
                  </a:lnTo>
                  <a:lnTo>
                    <a:pt x="2717063" y="372960"/>
                  </a:lnTo>
                  <a:lnTo>
                    <a:pt x="2703944" y="416585"/>
                  </a:lnTo>
                  <a:lnTo>
                    <a:pt x="2683764" y="456565"/>
                  </a:lnTo>
                  <a:lnTo>
                    <a:pt x="2657259" y="492175"/>
                  </a:lnTo>
                  <a:lnTo>
                    <a:pt x="2625204" y="522693"/>
                  </a:lnTo>
                  <a:lnTo>
                    <a:pt x="2588336" y="547420"/>
                  </a:lnTo>
                  <a:lnTo>
                    <a:pt x="2547416" y="565632"/>
                  </a:lnTo>
                  <a:lnTo>
                    <a:pt x="2503195" y="576605"/>
                  </a:lnTo>
                  <a:lnTo>
                    <a:pt x="2456434" y="579628"/>
                  </a:lnTo>
                  <a:lnTo>
                    <a:pt x="2456370" y="582168"/>
                  </a:lnTo>
                  <a:lnTo>
                    <a:pt x="0" y="582168"/>
                  </a:lnTo>
                  <a:lnTo>
                    <a:pt x="0" y="780288"/>
                  </a:lnTo>
                  <a:lnTo>
                    <a:pt x="2459736" y="780288"/>
                  </a:lnTo>
                  <a:lnTo>
                    <a:pt x="2462784" y="780288"/>
                  </a:lnTo>
                  <a:lnTo>
                    <a:pt x="2509824" y="777913"/>
                  </a:lnTo>
                  <a:lnTo>
                    <a:pt x="2555519" y="770940"/>
                  </a:lnTo>
                  <a:lnTo>
                    <a:pt x="2599613" y="759599"/>
                  </a:lnTo>
                  <a:lnTo>
                    <a:pt x="2641904" y="744118"/>
                  </a:lnTo>
                  <a:lnTo>
                    <a:pt x="2682138" y="724738"/>
                  </a:lnTo>
                  <a:lnTo>
                    <a:pt x="2720086" y="701675"/>
                  </a:lnTo>
                  <a:lnTo>
                    <a:pt x="2755519" y="675170"/>
                  </a:lnTo>
                  <a:lnTo>
                    <a:pt x="2788196" y="645464"/>
                  </a:lnTo>
                  <a:lnTo>
                    <a:pt x="2817901" y="612787"/>
                  </a:lnTo>
                  <a:lnTo>
                    <a:pt x="2844406" y="577354"/>
                  </a:lnTo>
                  <a:lnTo>
                    <a:pt x="2867469" y="539407"/>
                  </a:lnTo>
                  <a:lnTo>
                    <a:pt x="2886849" y="499173"/>
                  </a:lnTo>
                  <a:lnTo>
                    <a:pt x="2902331" y="456882"/>
                  </a:lnTo>
                  <a:lnTo>
                    <a:pt x="2913672" y="412788"/>
                  </a:lnTo>
                  <a:lnTo>
                    <a:pt x="2920644" y="367093"/>
                  </a:lnTo>
                  <a:lnTo>
                    <a:pt x="2923032" y="320040"/>
                  </a:lnTo>
                  <a:close/>
                </a:path>
                <a:path w="3819525" h="780414" extrusionOk="0">
                  <a:moveTo>
                    <a:pt x="3553841" y="228219"/>
                  </a:moveTo>
                  <a:lnTo>
                    <a:pt x="3501390" y="228219"/>
                  </a:lnTo>
                  <a:lnTo>
                    <a:pt x="3501390" y="324104"/>
                  </a:lnTo>
                  <a:lnTo>
                    <a:pt x="3553841" y="324104"/>
                  </a:lnTo>
                  <a:lnTo>
                    <a:pt x="3553841" y="228219"/>
                  </a:lnTo>
                  <a:close/>
                </a:path>
                <a:path w="3819525" h="780414" extrusionOk="0">
                  <a:moveTo>
                    <a:pt x="3634486" y="188214"/>
                  </a:moveTo>
                  <a:lnTo>
                    <a:pt x="3582035" y="188214"/>
                  </a:lnTo>
                  <a:lnTo>
                    <a:pt x="3582035" y="324104"/>
                  </a:lnTo>
                  <a:lnTo>
                    <a:pt x="3634486" y="324104"/>
                  </a:lnTo>
                  <a:lnTo>
                    <a:pt x="3634486" y="188214"/>
                  </a:lnTo>
                  <a:close/>
                </a:path>
                <a:path w="3819525" h="780414" extrusionOk="0">
                  <a:moveTo>
                    <a:pt x="3715004" y="148209"/>
                  </a:moveTo>
                  <a:lnTo>
                    <a:pt x="3662680" y="148209"/>
                  </a:lnTo>
                  <a:lnTo>
                    <a:pt x="3662680" y="324104"/>
                  </a:lnTo>
                  <a:lnTo>
                    <a:pt x="3715004" y="324104"/>
                  </a:lnTo>
                  <a:lnTo>
                    <a:pt x="3715004" y="148209"/>
                  </a:lnTo>
                  <a:close/>
                </a:path>
                <a:path w="3819525" h="780414" extrusionOk="0">
                  <a:moveTo>
                    <a:pt x="3778885" y="27432"/>
                  </a:moveTo>
                  <a:lnTo>
                    <a:pt x="3716401" y="24892"/>
                  </a:lnTo>
                  <a:lnTo>
                    <a:pt x="3724783" y="39370"/>
                  </a:lnTo>
                  <a:lnTo>
                    <a:pt x="3500374" y="167767"/>
                  </a:lnTo>
                  <a:lnTo>
                    <a:pt x="3517011" y="196596"/>
                  </a:lnTo>
                  <a:lnTo>
                    <a:pt x="3741420" y="68072"/>
                  </a:lnTo>
                  <a:lnTo>
                    <a:pt x="3749802" y="82423"/>
                  </a:lnTo>
                  <a:lnTo>
                    <a:pt x="3757384" y="68072"/>
                  </a:lnTo>
                  <a:lnTo>
                    <a:pt x="3778885" y="27432"/>
                  </a:lnTo>
                  <a:close/>
                </a:path>
                <a:path w="3819525" h="780414" extrusionOk="0">
                  <a:moveTo>
                    <a:pt x="3795649" y="108331"/>
                  </a:moveTo>
                  <a:lnTo>
                    <a:pt x="3743198" y="108331"/>
                  </a:lnTo>
                  <a:lnTo>
                    <a:pt x="3743198" y="324104"/>
                  </a:lnTo>
                  <a:lnTo>
                    <a:pt x="3795649" y="324104"/>
                  </a:lnTo>
                  <a:lnTo>
                    <a:pt x="3795649" y="108331"/>
                  </a:lnTo>
                  <a:close/>
                </a:path>
                <a:path w="3819525" h="780414" extrusionOk="0">
                  <a:moveTo>
                    <a:pt x="3819144" y="339725"/>
                  </a:moveTo>
                  <a:lnTo>
                    <a:pt x="3476625" y="339725"/>
                  </a:lnTo>
                  <a:lnTo>
                    <a:pt x="3476625" y="0"/>
                  </a:lnTo>
                  <a:lnTo>
                    <a:pt x="3456432" y="0"/>
                  </a:lnTo>
                  <a:lnTo>
                    <a:pt x="3456432" y="359664"/>
                  </a:lnTo>
                  <a:lnTo>
                    <a:pt x="3819144" y="359664"/>
                  </a:lnTo>
                  <a:lnTo>
                    <a:pt x="3819144" y="339725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7" name="Google Shape;1227;p33"/>
          <p:cNvSpPr txBox="1"/>
          <p:nvPr/>
        </p:nvSpPr>
        <p:spPr>
          <a:xfrm>
            <a:off x="14852084" y="10045376"/>
            <a:ext cx="9117495" cy="579495"/>
          </a:xfrm>
          <a:prstGeom prst="rect">
            <a:avLst/>
          </a:prstGeom>
          <a:solidFill>
            <a:srgbClr val="FC2905"/>
          </a:solidFill>
          <a:ln>
            <a:noFill/>
          </a:ln>
        </p:spPr>
        <p:txBody>
          <a:bodyPr spcFirstLastPara="1" wrap="square" lIns="0" tIns="86325" rIns="0" bIns="0" anchor="t" anchorCtr="0">
            <a:spAutoFit/>
          </a:bodyPr>
          <a:lstStyle/>
          <a:p>
            <a:pPr marL="18537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Kelebihan Angka Kredit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28" name="Google Shape;1228;p33"/>
          <p:cNvSpPr txBox="1"/>
          <p:nvPr/>
        </p:nvSpPr>
        <p:spPr>
          <a:xfrm>
            <a:off x="15012570" y="10842120"/>
            <a:ext cx="8472503" cy="303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365669" marR="10157" lvl="0" indent="-341545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99"/>
              <a:buFont typeface="Noto Sans Symbols"/>
              <a:buChar char="❑"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AK melebihi AK yang ditentukan untuk KP setingkat  lebih tinggi </a:t>
            </a:r>
            <a:r>
              <a:rPr lang="en-US" sz="2799" b="1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 jenjang jabatan yang lebih tinggi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 kelebihan </a:t>
            </a:r>
            <a:r>
              <a:rPr lang="en-US" sz="2799" b="1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AK tidak diperhitungkan 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untuk KP  berikutnya.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65669" marR="368208" lvl="0" indent="-341545" algn="l" rtl="0">
              <a:spcBef>
                <a:spcPts val="10"/>
              </a:spcBef>
              <a:spcAft>
                <a:spcPts val="0"/>
              </a:spcAft>
              <a:buClr>
                <a:srgbClr val="404040"/>
              </a:buClr>
              <a:buSzPts val="2799"/>
              <a:buFont typeface="Noto Sans Symbols"/>
              <a:buChar char="❑"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AK melebihi AK yang dipersyaratkan untuk KP  setingkat lebih tinggi </a:t>
            </a:r>
            <a:r>
              <a:rPr lang="en-US" sz="2799" b="1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dalam satu jenjang jabatan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 kelebihan AK </a:t>
            </a:r>
            <a:r>
              <a:rPr lang="en-US" sz="2799" b="1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dapat diperhitungkan 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untuk KP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29" name="Google Shape;1229;p33"/>
          <p:cNvSpPr txBox="1"/>
          <p:nvPr/>
        </p:nvSpPr>
        <p:spPr>
          <a:xfrm>
            <a:off x="9312517" y="3239340"/>
            <a:ext cx="4107380" cy="45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dilantik ke dalam JF, maka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0" name="Google Shape;1230;p33"/>
          <p:cNvSpPr txBox="1"/>
          <p:nvPr/>
        </p:nvSpPr>
        <p:spPr>
          <a:xfrm>
            <a:off x="14352342" y="3239342"/>
            <a:ext cx="7466925" cy="45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u="sng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	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1" name="Google Shape;1231;p33"/>
          <p:cNvSpPr txBox="1"/>
          <p:nvPr/>
        </p:nvSpPr>
        <p:spPr>
          <a:xfrm>
            <a:off x="9422214" y="3667067"/>
            <a:ext cx="4007076" cy="260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10157" lvl="0" indent="194261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PNS yang bersangkutan  </a:t>
            </a:r>
            <a:r>
              <a:rPr lang="en-US" sz="2799" b="1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tidak bisa diberikan  kenaikan pangkat 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reguler  setingkat lebih tinggi  sampai diangkat dalam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17776" lvl="0" indent="0" algn="r" rtl="0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JFnya.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2" name="Google Shape;1232;p33"/>
          <p:cNvSpPr txBox="1"/>
          <p:nvPr/>
        </p:nvSpPr>
        <p:spPr>
          <a:xfrm>
            <a:off x="8635780" y="2195775"/>
            <a:ext cx="4961868" cy="576931"/>
          </a:xfrm>
          <a:prstGeom prst="rect">
            <a:avLst/>
          </a:prstGeom>
          <a:solidFill>
            <a:srgbClr val="FC2905"/>
          </a:solidFill>
          <a:ln>
            <a:noFill/>
          </a:ln>
        </p:spPr>
        <p:txBody>
          <a:bodyPr spcFirstLastPara="1" wrap="square" lIns="0" tIns="83775" rIns="0" bIns="0" anchor="t" anchorCtr="0">
            <a:spAutoFit/>
          </a:bodyPr>
          <a:lstStyle/>
          <a:p>
            <a:pPr marL="160107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KP pengangkatan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3" name="Google Shape;1233;p33"/>
          <p:cNvSpPr/>
          <p:nvPr/>
        </p:nvSpPr>
        <p:spPr>
          <a:xfrm>
            <a:off x="5444341" y="3047975"/>
            <a:ext cx="3652838" cy="3581737"/>
          </a:xfrm>
          <a:custGeom>
            <a:avLst/>
            <a:gdLst/>
            <a:ahLst/>
            <a:cxnLst/>
            <a:rect l="l" t="t" r="r" b="b"/>
            <a:pathLst>
              <a:path w="1826895" h="1791335" extrusionOk="0">
                <a:moveTo>
                  <a:pt x="919987" y="0"/>
                </a:moveTo>
                <a:lnTo>
                  <a:pt x="871470" y="912"/>
                </a:lnTo>
                <a:lnTo>
                  <a:pt x="823594" y="4319"/>
                </a:lnTo>
                <a:lnTo>
                  <a:pt x="776423" y="10159"/>
                </a:lnTo>
                <a:lnTo>
                  <a:pt x="730021" y="18369"/>
                </a:lnTo>
                <a:lnTo>
                  <a:pt x="684451" y="28886"/>
                </a:lnTo>
                <a:lnTo>
                  <a:pt x="639778" y="41648"/>
                </a:lnTo>
                <a:lnTo>
                  <a:pt x="596063" y="56591"/>
                </a:lnTo>
                <a:lnTo>
                  <a:pt x="553371" y="73654"/>
                </a:lnTo>
                <a:lnTo>
                  <a:pt x="511766" y="92773"/>
                </a:lnTo>
                <a:lnTo>
                  <a:pt x="471312" y="113885"/>
                </a:lnTo>
                <a:lnTo>
                  <a:pt x="432070" y="136929"/>
                </a:lnTo>
                <a:lnTo>
                  <a:pt x="394106" y="161841"/>
                </a:lnTo>
                <a:lnTo>
                  <a:pt x="357483" y="188559"/>
                </a:lnTo>
                <a:lnTo>
                  <a:pt x="322264" y="217020"/>
                </a:lnTo>
                <a:lnTo>
                  <a:pt x="288513" y="247161"/>
                </a:lnTo>
                <a:lnTo>
                  <a:pt x="256294" y="278919"/>
                </a:lnTo>
                <a:lnTo>
                  <a:pt x="225669" y="312233"/>
                </a:lnTo>
                <a:lnTo>
                  <a:pt x="196703" y="347039"/>
                </a:lnTo>
                <a:lnTo>
                  <a:pt x="169460" y="383274"/>
                </a:lnTo>
                <a:lnTo>
                  <a:pt x="144002" y="420876"/>
                </a:lnTo>
                <a:lnTo>
                  <a:pt x="120393" y="459782"/>
                </a:lnTo>
                <a:lnTo>
                  <a:pt x="98697" y="499930"/>
                </a:lnTo>
                <a:lnTo>
                  <a:pt x="78978" y="541256"/>
                </a:lnTo>
                <a:lnTo>
                  <a:pt x="61298" y="583699"/>
                </a:lnTo>
                <a:lnTo>
                  <a:pt x="45722" y="627195"/>
                </a:lnTo>
                <a:lnTo>
                  <a:pt x="32313" y="671681"/>
                </a:lnTo>
                <a:lnTo>
                  <a:pt x="21135" y="717096"/>
                </a:lnTo>
                <a:lnTo>
                  <a:pt x="12251" y="763375"/>
                </a:lnTo>
                <a:lnTo>
                  <a:pt x="5725" y="810458"/>
                </a:lnTo>
                <a:lnTo>
                  <a:pt x="1620" y="858280"/>
                </a:lnTo>
                <a:lnTo>
                  <a:pt x="0" y="906780"/>
                </a:lnTo>
                <a:lnTo>
                  <a:pt x="199262" y="908177"/>
                </a:lnTo>
                <a:lnTo>
                  <a:pt x="201335" y="858554"/>
                </a:lnTo>
                <a:lnTo>
                  <a:pt x="206762" y="809718"/>
                </a:lnTo>
                <a:lnTo>
                  <a:pt x="215446" y="761799"/>
                </a:lnTo>
                <a:lnTo>
                  <a:pt x="227285" y="714927"/>
                </a:lnTo>
                <a:lnTo>
                  <a:pt x="242181" y="669236"/>
                </a:lnTo>
                <a:lnTo>
                  <a:pt x="260034" y="624855"/>
                </a:lnTo>
                <a:lnTo>
                  <a:pt x="280743" y="581917"/>
                </a:lnTo>
                <a:lnTo>
                  <a:pt x="304209" y="540552"/>
                </a:lnTo>
                <a:lnTo>
                  <a:pt x="330333" y="500892"/>
                </a:lnTo>
                <a:lnTo>
                  <a:pt x="359014" y="463068"/>
                </a:lnTo>
                <a:lnTo>
                  <a:pt x="390153" y="427212"/>
                </a:lnTo>
                <a:lnTo>
                  <a:pt x="423650" y="393454"/>
                </a:lnTo>
                <a:lnTo>
                  <a:pt x="459405" y="361927"/>
                </a:lnTo>
                <a:lnTo>
                  <a:pt x="497318" y="332761"/>
                </a:lnTo>
                <a:lnTo>
                  <a:pt x="537291" y="306088"/>
                </a:lnTo>
                <a:lnTo>
                  <a:pt x="579222" y="282038"/>
                </a:lnTo>
                <a:lnTo>
                  <a:pt x="623012" y="260745"/>
                </a:lnTo>
                <a:lnTo>
                  <a:pt x="668562" y="242338"/>
                </a:lnTo>
                <a:lnTo>
                  <a:pt x="715771" y="226949"/>
                </a:lnTo>
                <a:lnTo>
                  <a:pt x="763223" y="215008"/>
                </a:lnTo>
                <a:lnTo>
                  <a:pt x="810716" y="206410"/>
                </a:lnTo>
                <a:lnTo>
                  <a:pt x="858120" y="201082"/>
                </a:lnTo>
                <a:lnTo>
                  <a:pt x="905301" y="198952"/>
                </a:lnTo>
                <a:lnTo>
                  <a:pt x="952130" y="199947"/>
                </a:lnTo>
                <a:lnTo>
                  <a:pt x="998474" y="203993"/>
                </a:lnTo>
                <a:lnTo>
                  <a:pt x="1044201" y="211019"/>
                </a:lnTo>
                <a:lnTo>
                  <a:pt x="1089180" y="220951"/>
                </a:lnTo>
                <a:lnTo>
                  <a:pt x="1133279" y="233717"/>
                </a:lnTo>
                <a:lnTo>
                  <a:pt x="1176367" y="249244"/>
                </a:lnTo>
                <a:lnTo>
                  <a:pt x="1218312" y="267459"/>
                </a:lnTo>
                <a:lnTo>
                  <a:pt x="1258982" y="288290"/>
                </a:lnTo>
                <a:lnTo>
                  <a:pt x="1298246" y="311663"/>
                </a:lnTo>
                <a:lnTo>
                  <a:pt x="1335972" y="337506"/>
                </a:lnTo>
                <a:lnTo>
                  <a:pt x="1372029" y="365746"/>
                </a:lnTo>
                <a:lnTo>
                  <a:pt x="1406285" y="396310"/>
                </a:lnTo>
                <a:lnTo>
                  <a:pt x="1438607" y="429126"/>
                </a:lnTo>
                <a:lnTo>
                  <a:pt x="1468866" y="464121"/>
                </a:lnTo>
                <a:lnTo>
                  <a:pt x="1496928" y="501222"/>
                </a:lnTo>
                <a:lnTo>
                  <a:pt x="1522662" y="540356"/>
                </a:lnTo>
                <a:lnTo>
                  <a:pt x="1545938" y="581451"/>
                </a:lnTo>
                <a:lnTo>
                  <a:pt x="1566622" y="624434"/>
                </a:lnTo>
                <a:lnTo>
                  <a:pt x="1584584" y="669232"/>
                </a:lnTo>
                <a:lnTo>
                  <a:pt x="1599692" y="715772"/>
                </a:lnTo>
                <a:lnTo>
                  <a:pt x="1611648" y="763209"/>
                </a:lnTo>
                <a:lnTo>
                  <a:pt x="1620259" y="810690"/>
                </a:lnTo>
                <a:lnTo>
                  <a:pt x="1625600" y="858083"/>
                </a:lnTo>
                <a:lnTo>
                  <a:pt x="1627741" y="905257"/>
                </a:lnTo>
                <a:lnTo>
                  <a:pt x="1626757" y="952080"/>
                </a:lnTo>
                <a:lnTo>
                  <a:pt x="1622720" y="998420"/>
                </a:lnTo>
                <a:lnTo>
                  <a:pt x="1615703" y="1044145"/>
                </a:lnTo>
                <a:lnTo>
                  <a:pt x="1605778" y="1089123"/>
                </a:lnTo>
                <a:lnTo>
                  <a:pt x="1593019" y="1133223"/>
                </a:lnTo>
                <a:lnTo>
                  <a:pt x="1577498" y="1176313"/>
                </a:lnTo>
                <a:lnTo>
                  <a:pt x="1559288" y="1218261"/>
                </a:lnTo>
                <a:lnTo>
                  <a:pt x="1538462" y="1258935"/>
                </a:lnTo>
                <a:lnTo>
                  <a:pt x="1515092" y="1298203"/>
                </a:lnTo>
                <a:lnTo>
                  <a:pt x="1489252" y="1335934"/>
                </a:lnTo>
                <a:lnTo>
                  <a:pt x="1461015" y="1371996"/>
                </a:lnTo>
                <a:lnTo>
                  <a:pt x="1430452" y="1406256"/>
                </a:lnTo>
                <a:lnTo>
                  <a:pt x="1397638" y="1438584"/>
                </a:lnTo>
                <a:lnTo>
                  <a:pt x="1362644" y="1468848"/>
                </a:lnTo>
                <a:lnTo>
                  <a:pt x="1325544" y="1496915"/>
                </a:lnTo>
                <a:lnTo>
                  <a:pt x="1286410" y="1522654"/>
                </a:lnTo>
                <a:lnTo>
                  <a:pt x="1245316" y="1545933"/>
                </a:lnTo>
                <a:lnTo>
                  <a:pt x="1202333" y="1566620"/>
                </a:lnTo>
                <a:lnTo>
                  <a:pt x="1157535" y="1584583"/>
                </a:lnTo>
                <a:lnTo>
                  <a:pt x="1110995" y="1599692"/>
                </a:lnTo>
                <a:lnTo>
                  <a:pt x="1166114" y="1791081"/>
                </a:lnTo>
                <a:lnTo>
                  <a:pt x="1212193" y="1776487"/>
                </a:lnTo>
                <a:lnTo>
                  <a:pt x="1257064" y="1759641"/>
                </a:lnTo>
                <a:lnTo>
                  <a:pt x="1300671" y="1740614"/>
                </a:lnTo>
                <a:lnTo>
                  <a:pt x="1342958" y="1719482"/>
                </a:lnTo>
                <a:lnTo>
                  <a:pt x="1383869" y="1696317"/>
                </a:lnTo>
                <a:lnTo>
                  <a:pt x="1423347" y="1671194"/>
                </a:lnTo>
                <a:lnTo>
                  <a:pt x="1461337" y="1644187"/>
                </a:lnTo>
                <a:lnTo>
                  <a:pt x="1497782" y="1615369"/>
                </a:lnTo>
                <a:lnTo>
                  <a:pt x="1532627" y="1584814"/>
                </a:lnTo>
                <a:lnTo>
                  <a:pt x="1565816" y="1552597"/>
                </a:lnTo>
                <a:lnTo>
                  <a:pt x="1597292" y="1518790"/>
                </a:lnTo>
                <a:lnTo>
                  <a:pt x="1627000" y="1483468"/>
                </a:lnTo>
                <a:lnTo>
                  <a:pt x="1654883" y="1446705"/>
                </a:lnTo>
                <a:lnTo>
                  <a:pt x="1680885" y="1408574"/>
                </a:lnTo>
                <a:lnTo>
                  <a:pt x="1704951" y="1369149"/>
                </a:lnTo>
                <a:lnTo>
                  <a:pt x="1727024" y="1328504"/>
                </a:lnTo>
                <a:lnTo>
                  <a:pt x="1747049" y="1286713"/>
                </a:lnTo>
                <a:lnTo>
                  <a:pt x="1764969" y="1243850"/>
                </a:lnTo>
                <a:lnTo>
                  <a:pt x="1780728" y="1199989"/>
                </a:lnTo>
                <a:lnTo>
                  <a:pt x="1794270" y="1155203"/>
                </a:lnTo>
                <a:lnTo>
                  <a:pt x="1805539" y="1109566"/>
                </a:lnTo>
                <a:lnTo>
                  <a:pt x="1814480" y="1063152"/>
                </a:lnTo>
                <a:lnTo>
                  <a:pt x="1821035" y="1016035"/>
                </a:lnTo>
                <a:lnTo>
                  <a:pt x="1825150" y="968289"/>
                </a:lnTo>
                <a:lnTo>
                  <a:pt x="1826768" y="919988"/>
                </a:lnTo>
                <a:lnTo>
                  <a:pt x="1825855" y="871470"/>
                </a:lnTo>
                <a:lnTo>
                  <a:pt x="1822448" y="823594"/>
                </a:lnTo>
                <a:lnTo>
                  <a:pt x="1816608" y="776423"/>
                </a:lnTo>
                <a:lnTo>
                  <a:pt x="1808398" y="730021"/>
                </a:lnTo>
                <a:lnTo>
                  <a:pt x="1797881" y="684451"/>
                </a:lnTo>
                <a:lnTo>
                  <a:pt x="1785119" y="639778"/>
                </a:lnTo>
                <a:lnTo>
                  <a:pt x="1770176" y="596063"/>
                </a:lnTo>
                <a:lnTo>
                  <a:pt x="1753113" y="553371"/>
                </a:lnTo>
                <a:lnTo>
                  <a:pt x="1733994" y="511766"/>
                </a:lnTo>
                <a:lnTo>
                  <a:pt x="1712882" y="471312"/>
                </a:lnTo>
                <a:lnTo>
                  <a:pt x="1689838" y="432070"/>
                </a:lnTo>
                <a:lnTo>
                  <a:pt x="1664926" y="394106"/>
                </a:lnTo>
                <a:lnTo>
                  <a:pt x="1638208" y="357483"/>
                </a:lnTo>
                <a:lnTo>
                  <a:pt x="1609747" y="322264"/>
                </a:lnTo>
                <a:lnTo>
                  <a:pt x="1579606" y="288513"/>
                </a:lnTo>
                <a:lnTo>
                  <a:pt x="1547848" y="256294"/>
                </a:lnTo>
                <a:lnTo>
                  <a:pt x="1514534" y="225669"/>
                </a:lnTo>
                <a:lnTo>
                  <a:pt x="1479728" y="196703"/>
                </a:lnTo>
                <a:lnTo>
                  <a:pt x="1443493" y="169460"/>
                </a:lnTo>
                <a:lnTo>
                  <a:pt x="1405891" y="144002"/>
                </a:lnTo>
                <a:lnTo>
                  <a:pt x="1366985" y="120393"/>
                </a:lnTo>
                <a:lnTo>
                  <a:pt x="1326837" y="98697"/>
                </a:lnTo>
                <a:lnTo>
                  <a:pt x="1285511" y="78978"/>
                </a:lnTo>
                <a:lnTo>
                  <a:pt x="1243068" y="61298"/>
                </a:lnTo>
                <a:lnTo>
                  <a:pt x="1199572" y="45722"/>
                </a:lnTo>
                <a:lnTo>
                  <a:pt x="1155086" y="32313"/>
                </a:lnTo>
                <a:lnTo>
                  <a:pt x="1109671" y="21135"/>
                </a:lnTo>
                <a:lnTo>
                  <a:pt x="1063392" y="12251"/>
                </a:lnTo>
                <a:lnTo>
                  <a:pt x="1016309" y="5725"/>
                </a:lnTo>
                <a:lnTo>
                  <a:pt x="968487" y="1620"/>
                </a:lnTo>
                <a:lnTo>
                  <a:pt x="919987" y="0"/>
                </a:lnTo>
                <a:close/>
              </a:path>
            </a:pathLst>
          </a:custGeom>
          <a:solidFill>
            <a:srgbClr val="FC290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33"/>
          <p:cNvSpPr txBox="1"/>
          <p:nvPr/>
        </p:nvSpPr>
        <p:spPr>
          <a:xfrm>
            <a:off x="67241" y="3116946"/>
            <a:ext cx="5501477" cy="260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36566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terakhir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65669" marR="405029" lvl="0" indent="-341545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99"/>
              <a:buFont typeface="Noto Sans Symbols"/>
              <a:buChar char="❑"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memenuhi jumlah AK yang  ditentukan untuk KP setingkat  lebih tinggi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65669" marR="10157" lvl="0" indent="-341545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99"/>
              <a:buFont typeface="Noto Sans Symbols"/>
              <a:buChar char="❑"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nilai predikat kinerja paling  rendah baik dalam 2 thn terakhir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5" name="Google Shape;1235;p33"/>
          <p:cNvSpPr/>
          <p:nvPr/>
        </p:nvSpPr>
        <p:spPr>
          <a:xfrm>
            <a:off x="243777" y="2031224"/>
            <a:ext cx="5393555" cy="676734"/>
          </a:xfrm>
          <a:custGeom>
            <a:avLst/>
            <a:gdLst/>
            <a:ahLst/>
            <a:cxnLst/>
            <a:rect l="l" t="t" r="r" b="b"/>
            <a:pathLst>
              <a:path w="2697480" h="338455" extrusionOk="0">
                <a:moveTo>
                  <a:pt x="2697480" y="0"/>
                </a:moveTo>
                <a:lnTo>
                  <a:pt x="0" y="0"/>
                </a:lnTo>
                <a:lnTo>
                  <a:pt x="0" y="338327"/>
                </a:lnTo>
                <a:lnTo>
                  <a:pt x="2697480" y="338327"/>
                </a:lnTo>
                <a:lnTo>
                  <a:pt x="2697480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33"/>
          <p:cNvSpPr txBox="1"/>
          <p:nvPr/>
        </p:nvSpPr>
        <p:spPr>
          <a:xfrm>
            <a:off x="1307454" y="2088614"/>
            <a:ext cx="4175940" cy="5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KP JF dipertimbangkan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7" name="Google Shape;1237;p33"/>
          <p:cNvSpPr txBox="1"/>
          <p:nvPr/>
        </p:nvSpPr>
        <p:spPr>
          <a:xfrm>
            <a:off x="16454" y="2636096"/>
            <a:ext cx="5660186" cy="51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416454" marR="0" lvl="0" indent="-341545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99"/>
              <a:buFont typeface="Noto Sans Symbols"/>
              <a:buChar char="❑"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paling singkat 2 thn dlm</a:t>
            </a:r>
            <a:r>
              <a:rPr lang="en-US" sz="4799" b="1" baseline="30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</a:t>
            </a:r>
            <a:r>
              <a:rPr lang="en-US" sz="4799" b="1" baseline="30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</a:t>
            </a:r>
            <a:r>
              <a:rPr lang="en-US" sz="4799" b="1" baseline="30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</a:t>
            </a:r>
            <a:r>
              <a:rPr lang="en-US" sz="4799" b="1" baseline="30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il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</a:t>
            </a:r>
            <a:r>
              <a:rPr lang="en-US" sz="4799" b="1" baseline="30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r>
              <a:rPr lang="en-US" sz="4799" b="1" baseline="30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1238" name="Google Shape;1238;p33"/>
          <p:cNvGraphicFramePr/>
          <p:nvPr/>
        </p:nvGraphicFramePr>
        <p:xfrm>
          <a:off x="14377735" y="3737125"/>
          <a:ext cx="7324725" cy="4267650"/>
        </p:xfrm>
        <a:graphic>
          <a:graphicData uri="http://schemas.openxmlformats.org/drawingml/2006/table">
            <a:tbl>
              <a:tblPr firstRow="1" bandRow="1">
                <a:noFill/>
                <a:tableStyleId>{C1A461A0-A120-4FA0-9B76-3749C4733471}</a:tableStyleId>
              </a:tblPr>
              <a:tblGrid>
                <a:gridCol w="271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050">
                <a:tc>
                  <a:txBody>
                    <a:bodyPr/>
                    <a:lstStyle/>
                    <a:p>
                      <a:pPr marL="1143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Pangkat</a:t>
                      </a:r>
                      <a:endParaRPr sz="2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25400" marB="0">
                    <a:lnB w="12700" cap="flat" cmpd="sng">
                      <a:solidFill>
                        <a:srgbClr val="2525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Ditetapkan oleh</a:t>
                      </a:r>
                      <a:endParaRPr sz="2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25400" marB="0">
                    <a:lnB w="12700" cap="flat" cmpd="sng">
                      <a:solidFill>
                        <a:srgbClr val="2525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50">
                <a:tc>
                  <a:txBody>
                    <a:bodyPr/>
                    <a:lstStyle/>
                    <a:p>
                      <a:pPr marL="139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IV/d ke IV/e</a:t>
                      </a:r>
                      <a:endParaRPr sz="2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85075" marB="0">
                    <a:lnT w="12700" cap="flat" cmpd="sng">
                      <a:solidFill>
                        <a:srgbClr val="2525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Presiden</a:t>
                      </a:r>
                      <a:endParaRPr sz="2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85075" marB="0">
                    <a:lnT w="12700" cap="flat" cmpd="sng">
                      <a:solidFill>
                        <a:srgbClr val="2525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25">
                <a:tc>
                  <a:txBody>
                    <a:bodyPr/>
                    <a:lstStyle/>
                    <a:p>
                      <a:pPr marL="107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IV/c ke IV/d</a:t>
                      </a:r>
                      <a:endParaRPr sz="2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85075" marB="0"/>
                </a:tc>
                <a:tc>
                  <a:txBody>
                    <a:bodyPr/>
                    <a:lstStyle/>
                    <a:p>
                      <a:pPr marL="13334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BKN atas nama Presiden</a:t>
                      </a:r>
                      <a:endParaRPr sz="2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850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075">
                <a:tc>
                  <a:txBody>
                    <a:bodyPr/>
                    <a:lstStyle/>
                    <a:p>
                      <a:pPr marL="952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IV/b ke IV/c</a:t>
                      </a:r>
                      <a:endParaRPr sz="2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298375" marB="0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BKN atas nama</a:t>
                      </a:r>
                      <a:endParaRPr sz="2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Presiden</a:t>
                      </a:r>
                      <a:endParaRPr sz="2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85075" marB="0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650">
                <a:tc>
                  <a:txBody>
                    <a:bodyPr/>
                    <a:lstStyle/>
                    <a:p>
                      <a:pPr marL="196850" marR="1784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III/a ke III/b  sampai  dengan IV/b</a:t>
                      </a:r>
                      <a:endParaRPr sz="2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86350" marB="0">
                    <a:lnB w="12700" cap="flat" cmpd="sng">
                      <a:solidFill>
                        <a:srgbClr val="2525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50190" marR="168275" lvl="0" indent="-641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PPK setelah memperoleh  persetujuan teknis BKN</a:t>
                      </a:r>
                      <a:endParaRPr sz="2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86350" marB="0">
                    <a:lnB w="12700" cap="flat" cmpd="sng">
                      <a:solidFill>
                        <a:srgbClr val="2525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9" name="Google Shape;1239;p33"/>
          <p:cNvSpPr/>
          <p:nvPr/>
        </p:nvSpPr>
        <p:spPr>
          <a:xfrm>
            <a:off x="15388392" y="2829594"/>
            <a:ext cx="5290712" cy="628486"/>
          </a:xfrm>
          <a:custGeom>
            <a:avLst/>
            <a:gdLst/>
            <a:ahLst/>
            <a:cxnLst/>
            <a:rect l="l" t="t" r="r" b="b"/>
            <a:pathLst>
              <a:path w="2646045" h="314325" extrusionOk="0">
                <a:moveTo>
                  <a:pt x="2596769" y="0"/>
                </a:moveTo>
                <a:lnTo>
                  <a:pt x="48895" y="0"/>
                </a:lnTo>
                <a:lnTo>
                  <a:pt x="29843" y="3835"/>
                </a:lnTo>
                <a:lnTo>
                  <a:pt x="14303" y="14303"/>
                </a:lnTo>
                <a:lnTo>
                  <a:pt x="3835" y="29843"/>
                </a:lnTo>
                <a:lnTo>
                  <a:pt x="0" y="48894"/>
                </a:lnTo>
                <a:lnTo>
                  <a:pt x="0" y="265049"/>
                </a:lnTo>
                <a:lnTo>
                  <a:pt x="3835" y="284100"/>
                </a:lnTo>
                <a:lnTo>
                  <a:pt x="14303" y="299640"/>
                </a:lnTo>
                <a:lnTo>
                  <a:pt x="29843" y="310108"/>
                </a:lnTo>
                <a:lnTo>
                  <a:pt x="48895" y="313943"/>
                </a:lnTo>
                <a:lnTo>
                  <a:pt x="2596769" y="313943"/>
                </a:lnTo>
                <a:lnTo>
                  <a:pt x="2615820" y="310108"/>
                </a:lnTo>
                <a:lnTo>
                  <a:pt x="2631360" y="299640"/>
                </a:lnTo>
                <a:lnTo>
                  <a:pt x="2641828" y="284100"/>
                </a:lnTo>
                <a:lnTo>
                  <a:pt x="2645664" y="265049"/>
                </a:lnTo>
                <a:lnTo>
                  <a:pt x="2645664" y="48894"/>
                </a:lnTo>
                <a:lnTo>
                  <a:pt x="2641828" y="29843"/>
                </a:lnTo>
                <a:lnTo>
                  <a:pt x="2631360" y="14303"/>
                </a:lnTo>
                <a:lnTo>
                  <a:pt x="2615820" y="3835"/>
                </a:lnTo>
                <a:lnTo>
                  <a:pt x="25967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3"/>
          <p:cNvSpPr txBox="1"/>
          <p:nvPr/>
        </p:nvSpPr>
        <p:spPr>
          <a:xfrm>
            <a:off x="16775122" y="2864636"/>
            <a:ext cx="2524103" cy="5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Penetapan KP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41" name="Google Shape;12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5424" y="3018520"/>
            <a:ext cx="3242225" cy="636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6168" y="13116960"/>
            <a:ext cx="1157938" cy="50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1702" y="13104769"/>
            <a:ext cx="1553181" cy="5972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33"/>
          <p:cNvSpPr txBox="1"/>
          <p:nvPr/>
        </p:nvSpPr>
        <p:spPr>
          <a:xfrm>
            <a:off x="599892" y="9625117"/>
            <a:ext cx="4725709" cy="260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1015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Pejabat Fungsional yang telah  memenuhi AK untuk KP  bersamaan dengan KJ,  dilakukan </a:t>
            </a:r>
            <a:r>
              <a:rPr lang="en-US" sz="2799" b="1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KJ terlebih dahulu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 dan dengan AK yang sama  diusulkan KP.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45" name="Google Shape;1245;p33"/>
          <p:cNvSpPr txBox="1"/>
          <p:nvPr/>
        </p:nvSpPr>
        <p:spPr>
          <a:xfrm>
            <a:off x="530212" y="8728983"/>
            <a:ext cx="5911580" cy="578211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txBody>
          <a:bodyPr spcFirstLastPara="1" wrap="square" lIns="0" tIns="85050" rIns="0" bIns="0" anchor="t" anchorCtr="0">
            <a:spAutoFit/>
          </a:bodyPr>
          <a:lstStyle/>
          <a:p>
            <a:pPr marL="18156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KP bersamaan dengan KJ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46" name="Google Shape;1246;p33"/>
          <p:cNvSpPr txBox="1"/>
          <p:nvPr/>
        </p:nvSpPr>
        <p:spPr>
          <a:xfrm>
            <a:off x="8499162" y="2838319"/>
            <a:ext cx="4843789" cy="45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PNS yang belum diangkat dan</a:t>
            </a:r>
            <a:endParaRPr sz="27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47" name="Google Shape;124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338" y="111152"/>
            <a:ext cx="2661760" cy="113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34"/>
          <p:cNvSpPr txBox="1">
            <a:spLocks noGrp="1"/>
          </p:cNvSpPr>
          <p:nvPr>
            <p:ph type="title"/>
          </p:nvPr>
        </p:nvSpPr>
        <p:spPr>
          <a:xfrm>
            <a:off x="2338630" y="1787"/>
            <a:ext cx="19307861" cy="261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475" rIns="0" bIns="0" anchor="t" anchorCtr="0">
            <a:spAutoFit/>
          </a:bodyPr>
          <a:lstStyle/>
          <a:p>
            <a:pPr marL="7022614" marR="10157" lvl="0" indent="-6998490" algn="l" rtl="0">
              <a:lnSpc>
                <a:spcPct val="107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8"/>
              <a:t>Kenaikan Pangkat karena tidak tersedia  kebutuhan</a:t>
            </a:r>
            <a:endParaRPr sz="8798"/>
          </a:p>
        </p:txBody>
      </p:sp>
      <p:pic>
        <p:nvPicPr>
          <p:cNvPr id="1253" name="Google Shape;125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2310" y="3689160"/>
            <a:ext cx="8226883" cy="8228243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p34"/>
          <p:cNvSpPr txBox="1"/>
          <p:nvPr/>
        </p:nvSpPr>
        <p:spPr>
          <a:xfrm>
            <a:off x="10769588" y="2845590"/>
            <a:ext cx="4404483" cy="168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5394" marR="1015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kualifikasi pendidikan  sesuai dengan  persyaratan jabatan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5" name="Google Shape;1255;p34"/>
          <p:cNvSpPr txBox="1"/>
          <p:nvPr/>
        </p:nvSpPr>
        <p:spPr>
          <a:xfrm>
            <a:off x="12578357" y="7476074"/>
            <a:ext cx="4184830" cy="168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5394" marR="1015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predikat kinerja  bernilai baik 2 tahun  terakhir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6" name="Google Shape;1256;p34"/>
          <p:cNvSpPr txBox="1"/>
          <p:nvPr/>
        </p:nvSpPr>
        <p:spPr>
          <a:xfrm>
            <a:off x="1330003" y="2921923"/>
            <a:ext cx="4857755" cy="224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373287" marR="10157" lvl="0" indent="-349163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memenuhi angka kredit  kumulatif kenaikan  pangkat dan kenaikan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15236" lvl="0" indent="0" algn="r" rtl="0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jenjang jabatan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7" name="Google Shape;1257;p34"/>
          <p:cNvSpPr txBox="1"/>
          <p:nvPr/>
        </p:nvSpPr>
        <p:spPr>
          <a:xfrm>
            <a:off x="1490896" y="7198777"/>
            <a:ext cx="2408563" cy="113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0" marR="16506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Lulus uji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10157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kompetensi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8" name="Google Shape;1258;p34"/>
          <p:cNvSpPr txBox="1"/>
          <p:nvPr/>
        </p:nvSpPr>
        <p:spPr>
          <a:xfrm>
            <a:off x="1455548" y="11919005"/>
            <a:ext cx="4338460" cy="57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Tersedia peta jabatan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9" name="Google Shape;1259;p34"/>
          <p:cNvSpPr/>
          <p:nvPr/>
        </p:nvSpPr>
        <p:spPr>
          <a:xfrm>
            <a:off x="16436630" y="3036801"/>
            <a:ext cx="5698276" cy="6734326"/>
          </a:xfrm>
          <a:custGeom>
            <a:avLst/>
            <a:gdLst/>
            <a:ahLst/>
            <a:cxnLst/>
            <a:rect l="l" t="t" r="r" b="b"/>
            <a:pathLst>
              <a:path w="2849879" h="3368040" extrusionOk="0">
                <a:moveTo>
                  <a:pt x="2406523" y="0"/>
                </a:moveTo>
                <a:lnTo>
                  <a:pt x="443357" y="0"/>
                </a:lnTo>
                <a:lnTo>
                  <a:pt x="395048" y="2601"/>
                </a:lnTo>
                <a:lnTo>
                  <a:pt x="348247" y="10226"/>
                </a:lnTo>
                <a:lnTo>
                  <a:pt x="303223" y="22602"/>
                </a:lnTo>
                <a:lnTo>
                  <a:pt x="260246" y="39461"/>
                </a:lnTo>
                <a:lnTo>
                  <a:pt x="219587" y="60531"/>
                </a:lnTo>
                <a:lnTo>
                  <a:pt x="181517" y="85543"/>
                </a:lnTo>
                <a:lnTo>
                  <a:pt x="146306" y="114224"/>
                </a:lnTo>
                <a:lnTo>
                  <a:pt x="114224" y="146306"/>
                </a:lnTo>
                <a:lnTo>
                  <a:pt x="85543" y="181517"/>
                </a:lnTo>
                <a:lnTo>
                  <a:pt x="60531" y="219587"/>
                </a:lnTo>
                <a:lnTo>
                  <a:pt x="39461" y="260246"/>
                </a:lnTo>
                <a:lnTo>
                  <a:pt x="22602" y="303223"/>
                </a:lnTo>
                <a:lnTo>
                  <a:pt x="10226" y="348247"/>
                </a:lnTo>
                <a:lnTo>
                  <a:pt x="2601" y="395048"/>
                </a:lnTo>
                <a:lnTo>
                  <a:pt x="0" y="443357"/>
                </a:lnTo>
                <a:lnTo>
                  <a:pt x="0" y="2924683"/>
                </a:lnTo>
                <a:lnTo>
                  <a:pt x="2601" y="2972991"/>
                </a:lnTo>
                <a:lnTo>
                  <a:pt x="10226" y="3019792"/>
                </a:lnTo>
                <a:lnTo>
                  <a:pt x="22602" y="3064816"/>
                </a:lnTo>
                <a:lnTo>
                  <a:pt x="39461" y="3107793"/>
                </a:lnTo>
                <a:lnTo>
                  <a:pt x="60531" y="3148452"/>
                </a:lnTo>
                <a:lnTo>
                  <a:pt x="85543" y="3186522"/>
                </a:lnTo>
                <a:lnTo>
                  <a:pt x="114224" y="3221733"/>
                </a:lnTo>
                <a:lnTo>
                  <a:pt x="146306" y="3253815"/>
                </a:lnTo>
                <a:lnTo>
                  <a:pt x="181517" y="3282496"/>
                </a:lnTo>
                <a:lnTo>
                  <a:pt x="219587" y="3307508"/>
                </a:lnTo>
                <a:lnTo>
                  <a:pt x="260246" y="3328578"/>
                </a:lnTo>
                <a:lnTo>
                  <a:pt x="303223" y="3345437"/>
                </a:lnTo>
                <a:lnTo>
                  <a:pt x="348247" y="3357813"/>
                </a:lnTo>
                <a:lnTo>
                  <a:pt x="395048" y="3365438"/>
                </a:lnTo>
                <a:lnTo>
                  <a:pt x="443357" y="3368040"/>
                </a:lnTo>
                <a:lnTo>
                  <a:pt x="2406523" y="3368040"/>
                </a:lnTo>
                <a:lnTo>
                  <a:pt x="2454831" y="3365438"/>
                </a:lnTo>
                <a:lnTo>
                  <a:pt x="2501632" y="3357813"/>
                </a:lnTo>
                <a:lnTo>
                  <a:pt x="2546656" y="3345437"/>
                </a:lnTo>
                <a:lnTo>
                  <a:pt x="2589633" y="3328578"/>
                </a:lnTo>
                <a:lnTo>
                  <a:pt x="2630292" y="3307508"/>
                </a:lnTo>
                <a:lnTo>
                  <a:pt x="2668362" y="3282496"/>
                </a:lnTo>
                <a:lnTo>
                  <a:pt x="2703573" y="3253815"/>
                </a:lnTo>
                <a:lnTo>
                  <a:pt x="2735655" y="3221733"/>
                </a:lnTo>
                <a:lnTo>
                  <a:pt x="2764336" y="3186522"/>
                </a:lnTo>
                <a:lnTo>
                  <a:pt x="2789348" y="3148452"/>
                </a:lnTo>
                <a:lnTo>
                  <a:pt x="2810418" y="3107793"/>
                </a:lnTo>
                <a:lnTo>
                  <a:pt x="2827277" y="3064816"/>
                </a:lnTo>
                <a:lnTo>
                  <a:pt x="2839653" y="3019792"/>
                </a:lnTo>
                <a:lnTo>
                  <a:pt x="2847278" y="2972991"/>
                </a:lnTo>
                <a:lnTo>
                  <a:pt x="2849879" y="2924683"/>
                </a:lnTo>
                <a:lnTo>
                  <a:pt x="2849879" y="443357"/>
                </a:lnTo>
                <a:lnTo>
                  <a:pt x="2847278" y="395048"/>
                </a:lnTo>
                <a:lnTo>
                  <a:pt x="2839653" y="348247"/>
                </a:lnTo>
                <a:lnTo>
                  <a:pt x="2827277" y="303223"/>
                </a:lnTo>
                <a:lnTo>
                  <a:pt x="2810418" y="260246"/>
                </a:lnTo>
                <a:lnTo>
                  <a:pt x="2789348" y="219587"/>
                </a:lnTo>
                <a:lnTo>
                  <a:pt x="2764336" y="181517"/>
                </a:lnTo>
                <a:lnTo>
                  <a:pt x="2735655" y="146306"/>
                </a:lnTo>
                <a:lnTo>
                  <a:pt x="2703573" y="114224"/>
                </a:lnTo>
                <a:lnTo>
                  <a:pt x="2668362" y="85543"/>
                </a:lnTo>
                <a:lnTo>
                  <a:pt x="2630292" y="60531"/>
                </a:lnTo>
                <a:lnTo>
                  <a:pt x="2589633" y="39461"/>
                </a:lnTo>
                <a:lnTo>
                  <a:pt x="2546656" y="22602"/>
                </a:lnTo>
                <a:lnTo>
                  <a:pt x="2501632" y="10226"/>
                </a:lnTo>
                <a:lnTo>
                  <a:pt x="2454831" y="2601"/>
                </a:lnTo>
                <a:lnTo>
                  <a:pt x="24065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34"/>
          <p:cNvSpPr txBox="1"/>
          <p:nvPr/>
        </p:nvSpPr>
        <p:spPr>
          <a:xfrm>
            <a:off x="17115143" y="2709229"/>
            <a:ext cx="4343539" cy="5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Pejabat fungsional yang</a:t>
            </a:r>
            <a:endParaRPr sz="31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1" name="Google Shape;1261;p34"/>
          <p:cNvSpPr txBox="1"/>
          <p:nvPr/>
        </p:nvSpPr>
        <p:spPr>
          <a:xfrm>
            <a:off x="16931803" y="3196779"/>
            <a:ext cx="4701585" cy="691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4124" marR="10157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tidak dapat diangkat ke  dalam jenjang jabatan  yang lebih tinggi karena  tidak tersedia kebutuhan  jabatan Fungsional dapat  diusulkan kenaikan  pangkat setingkat lebih  tinggi sebanyak 1 kali  kenaikan pangkat dengan  mempertimbangkan  kualifikasi pendidikan dan  memperhatikan  persyaratan jabatan  jenjang yang akan dituju.</a:t>
            </a:r>
            <a:endParaRPr sz="31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2" name="Google Shape;1262;p34"/>
          <p:cNvSpPr txBox="1"/>
          <p:nvPr/>
        </p:nvSpPr>
        <p:spPr>
          <a:xfrm>
            <a:off x="7252855" y="6942447"/>
            <a:ext cx="2389909" cy="8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750382" marR="10157" lvl="0" indent="-72625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Syarat</a:t>
            </a:r>
            <a:endParaRPr sz="5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63" name="Google Shape;126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75336" y="1757102"/>
            <a:ext cx="2602310" cy="11900102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34"/>
          <p:cNvSpPr txBox="1"/>
          <p:nvPr/>
        </p:nvSpPr>
        <p:spPr>
          <a:xfrm>
            <a:off x="9205863" y="10722059"/>
            <a:ext cx="8106838" cy="276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25749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telah 2 tahun dalam pangkat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57495" marR="0" lvl="0" indent="0" algn="l" rtl="0">
              <a:lnSpc>
                <a:spcPct val="116671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terakhir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5394" marR="0" lvl="0" indent="0" algn="l" rtl="0">
              <a:lnSpc>
                <a:spcPct val="1166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memenuhi persyaratan kenaikan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pangkat sesuai peraturan peraturan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perundang-undangan</a:t>
            </a:r>
            <a:endParaRPr sz="35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65" name="Google Shape;126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6168" y="13116960"/>
            <a:ext cx="1157938" cy="50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1702" y="13104769"/>
            <a:ext cx="1553181" cy="5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0016" y="1336943"/>
            <a:ext cx="2661760" cy="113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36"/>
          <p:cNvSpPr txBox="1">
            <a:spLocks noGrp="1"/>
          </p:cNvSpPr>
          <p:nvPr>
            <p:ph type="title"/>
          </p:nvPr>
        </p:nvSpPr>
        <p:spPr>
          <a:xfrm>
            <a:off x="1197429" y="-117038"/>
            <a:ext cx="22791194" cy="194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4200" rIns="0" bIns="0" anchor="t" anchorCtr="0">
            <a:spAutoFit/>
          </a:bodyPr>
          <a:lstStyle/>
          <a:p>
            <a:pPr marL="10082549" marR="10157" lvl="0" indent="-9498495" algn="l" rtl="0">
              <a:lnSpc>
                <a:spcPct val="1101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Kategori Keterampilan yang memperoleh ijazah/sertifikat profesi pada Kategori  Keahlian</a:t>
            </a:r>
            <a:endParaRPr/>
          </a:p>
        </p:txBody>
      </p:sp>
      <p:grpSp>
        <p:nvGrpSpPr>
          <p:cNvPr id="1389" name="Google Shape;1389;p36"/>
          <p:cNvGrpSpPr/>
          <p:nvPr/>
        </p:nvGrpSpPr>
        <p:grpSpPr>
          <a:xfrm>
            <a:off x="6380848" y="3591396"/>
            <a:ext cx="9385395" cy="3522822"/>
            <a:chOff x="3191255" y="1795272"/>
            <a:chExt cx="4693920" cy="1761870"/>
          </a:xfrm>
        </p:grpSpPr>
        <p:sp>
          <p:nvSpPr>
            <p:cNvPr id="1390" name="Google Shape;1390;p36"/>
            <p:cNvSpPr/>
            <p:nvPr/>
          </p:nvSpPr>
          <p:spPr>
            <a:xfrm>
              <a:off x="4849367" y="1795272"/>
              <a:ext cx="1609725" cy="1536700"/>
            </a:xfrm>
            <a:custGeom>
              <a:avLst/>
              <a:gdLst/>
              <a:ahLst/>
              <a:cxnLst/>
              <a:rect l="l" t="t" r="r" b="b"/>
              <a:pathLst>
                <a:path w="1609725" h="1536700" extrusionOk="0">
                  <a:moveTo>
                    <a:pt x="804672" y="0"/>
                  </a:moveTo>
                  <a:lnTo>
                    <a:pt x="755657" y="1401"/>
                  </a:lnTo>
                  <a:lnTo>
                    <a:pt x="707418" y="5554"/>
                  </a:lnTo>
                  <a:lnTo>
                    <a:pt x="660040" y="12375"/>
                  </a:lnTo>
                  <a:lnTo>
                    <a:pt x="613606" y="21787"/>
                  </a:lnTo>
                  <a:lnTo>
                    <a:pt x="568201" y="33707"/>
                  </a:lnTo>
                  <a:lnTo>
                    <a:pt x="523910" y="48057"/>
                  </a:lnTo>
                  <a:lnTo>
                    <a:pt x="480815" y="64754"/>
                  </a:lnTo>
                  <a:lnTo>
                    <a:pt x="439001" y="83720"/>
                  </a:lnTo>
                  <a:lnTo>
                    <a:pt x="398554" y="104873"/>
                  </a:lnTo>
                  <a:lnTo>
                    <a:pt x="359556" y="128134"/>
                  </a:lnTo>
                  <a:lnTo>
                    <a:pt x="322092" y="153421"/>
                  </a:lnTo>
                  <a:lnTo>
                    <a:pt x="286246" y="180655"/>
                  </a:lnTo>
                  <a:lnTo>
                    <a:pt x="252103" y="209755"/>
                  </a:lnTo>
                  <a:lnTo>
                    <a:pt x="219746" y="240641"/>
                  </a:lnTo>
                  <a:lnTo>
                    <a:pt x="189260" y="273232"/>
                  </a:lnTo>
                  <a:lnTo>
                    <a:pt x="160729" y="307449"/>
                  </a:lnTo>
                  <a:lnTo>
                    <a:pt x="134237" y="343210"/>
                  </a:lnTo>
                  <a:lnTo>
                    <a:pt x="109869" y="380435"/>
                  </a:lnTo>
                  <a:lnTo>
                    <a:pt x="87708" y="419044"/>
                  </a:lnTo>
                  <a:lnTo>
                    <a:pt x="67839" y="458957"/>
                  </a:lnTo>
                  <a:lnTo>
                    <a:pt x="50346" y="500093"/>
                  </a:lnTo>
                  <a:lnTo>
                    <a:pt x="35313" y="542372"/>
                  </a:lnTo>
                  <a:lnTo>
                    <a:pt x="22825" y="585713"/>
                  </a:lnTo>
                  <a:lnTo>
                    <a:pt x="12965" y="630037"/>
                  </a:lnTo>
                  <a:lnTo>
                    <a:pt x="5818" y="675262"/>
                  </a:lnTo>
                  <a:lnTo>
                    <a:pt x="1468" y="721308"/>
                  </a:lnTo>
                  <a:lnTo>
                    <a:pt x="0" y="768095"/>
                  </a:lnTo>
                  <a:lnTo>
                    <a:pt x="1468" y="814883"/>
                  </a:lnTo>
                  <a:lnTo>
                    <a:pt x="5818" y="860929"/>
                  </a:lnTo>
                  <a:lnTo>
                    <a:pt x="12965" y="906154"/>
                  </a:lnTo>
                  <a:lnTo>
                    <a:pt x="22825" y="950478"/>
                  </a:lnTo>
                  <a:lnTo>
                    <a:pt x="35313" y="993819"/>
                  </a:lnTo>
                  <a:lnTo>
                    <a:pt x="50346" y="1036098"/>
                  </a:lnTo>
                  <a:lnTo>
                    <a:pt x="67839" y="1077234"/>
                  </a:lnTo>
                  <a:lnTo>
                    <a:pt x="87708" y="1117147"/>
                  </a:lnTo>
                  <a:lnTo>
                    <a:pt x="109869" y="1155756"/>
                  </a:lnTo>
                  <a:lnTo>
                    <a:pt x="134237" y="1192981"/>
                  </a:lnTo>
                  <a:lnTo>
                    <a:pt x="160729" y="1228742"/>
                  </a:lnTo>
                  <a:lnTo>
                    <a:pt x="189260" y="1262959"/>
                  </a:lnTo>
                  <a:lnTo>
                    <a:pt x="219746" y="1295550"/>
                  </a:lnTo>
                  <a:lnTo>
                    <a:pt x="252103" y="1326436"/>
                  </a:lnTo>
                  <a:lnTo>
                    <a:pt x="286246" y="1355536"/>
                  </a:lnTo>
                  <a:lnTo>
                    <a:pt x="322092" y="1382770"/>
                  </a:lnTo>
                  <a:lnTo>
                    <a:pt x="359556" y="1408057"/>
                  </a:lnTo>
                  <a:lnTo>
                    <a:pt x="398554" y="1431318"/>
                  </a:lnTo>
                  <a:lnTo>
                    <a:pt x="439001" y="1452471"/>
                  </a:lnTo>
                  <a:lnTo>
                    <a:pt x="480815" y="1471437"/>
                  </a:lnTo>
                  <a:lnTo>
                    <a:pt x="523910" y="1488134"/>
                  </a:lnTo>
                  <a:lnTo>
                    <a:pt x="568201" y="1502484"/>
                  </a:lnTo>
                  <a:lnTo>
                    <a:pt x="613606" y="1514404"/>
                  </a:lnTo>
                  <a:lnTo>
                    <a:pt x="660040" y="1523816"/>
                  </a:lnTo>
                  <a:lnTo>
                    <a:pt x="707418" y="1530637"/>
                  </a:lnTo>
                  <a:lnTo>
                    <a:pt x="755657" y="1534790"/>
                  </a:lnTo>
                  <a:lnTo>
                    <a:pt x="804672" y="1536191"/>
                  </a:lnTo>
                  <a:lnTo>
                    <a:pt x="853686" y="1534790"/>
                  </a:lnTo>
                  <a:lnTo>
                    <a:pt x="901925" y="1530637"/>
                  </a:lnTo>
                  <a:lnTo>
                    <a:pt x="949303" y="1523816"/>
                  </a:lnTo>
                  <a:lnTo>
                    <a:pt x="995737" y="1514404"/>
                  </a:lnTo>
                  <a:lnTo>
                    <a:pt x="1041142" y="1502484"/>
                  </a:lnTo>
                  <a:lnTo>
                    <a:pt x="1085433" y="1488134"/>
                  </a:lnTo>
                  <a:lnTo>
                    <a:pt x="1128528" y="1471437"/>
                  </a:lnTo>
                  <a:lnTo>
                    <a:pt x="1170342" y="1452471"/>
                  </a:lnTo>
                  <a:lnTo>
                    <a:pt x="1210789" y="1431318"/>
                  </a:lnTo>
                  <a:lnTo>
                    <a:pt x="1249787" y="1408057"/>
                  </a:lnTo>
                  <a:lnTo>
                    <a:pt x="1287251" y="1382770"/>
                  </a:lnTo>
                  <a:lnTo>
                    <a:pt x="1323097" y="1355536"/>
                  </a:lnTo>
                  <a:lnTo>
                    <a:pt x="1357240" y="1326436"/>
                  </a:lnTo>
                  <a:lnTo>
                    <a:pt x="1389597" y="1295550"/>
                  </a:lnTo>
                  <a:lnTo>
                    <a:pt x="1420083" y="1262959"/>
                  </a:lnTo>
                  <a:lnTo>
                    <a:pt x="1448614" y="1228742"/>
                  </a:lnTo>
                  <a:lnTo>
                    <a:pt x="1475106" y="1192981"/>
                  </a:lnTo>
                  <a:lnTo>
                    <a:pt x="1499474" y="1155756"/>
                  </a:lnTo>
                  <a:lnTo>
                    <a:pt x="1521635" y="1117147"/>
                  </a:lnTo>
                  <a:lnTo>
                    <a:pt x="1541504" y="1077234"/>
                  </a:lnTo>
                  <a:lnTo>
                    <a:pt x="1558997" y="1036098"/>
                  </a:lnTo>
                  <a:lnTo>
                    <a:pt x="1574030" y="993819"/>
                  </a:lnTo>
                  <a:lnTo>
                    <a:pt x="1586518" y="950478"/>
                  </a:lnTo>
                  <a:lnTo>
                    <a:pt x="1596378" y="906154"/>
                  </a:lnTo>
                  <a:lnTo>
                    <a:pt x="1603525" y="860929"/>
                  </a:lnTo>
                  <a:lnTo>
                    <a:pt x="1607875" y="814883"/>
                  </a:lnTo>
                  <a:lnTo>
                    <a:pt x="1609344" y="768095"/>
                  </a:lnTo>
                  <a:lnTo>
                    <a:pt x="1607875" y="721308"/>
                  </a:lnTo>
                  <a:lnTo>
                    <a:pt x="1603525" y="675262"/>
                  </a:lnTo>
                  <a:lnTo>
                    <a:pt x="1596378" y="630037"/>
                  </a:lnTo>
                  <a:lnTo>
                    <a:pt x="1586518" y="585713"/>
                  </a:lnTo>
                  <a:lnTo>
                    <a:pt x="1574030" y="542372"/>
                  </a:lnTo>
                  <a:lnTo>
                    <a:pt x="1558997" y="500093"/>
                  </a:lnTo>
                  <a:lnTo>
                    <a:pt x="1541504" y="458957"/>
                  </a:lnTo>
                  <a:lnTo>
                    <a:pt x="1521635" y="419044"/>
                  </a:lnTo>
                  <a:lnTo>
                    <a:pt x="1499474" y="380435"/>
                  </a:lnTo>
                  <a:lnTo>
                    <a:pt x="1475106" y="343210"/>
                  </a:lnTo>
                  <a:lnTo>
                    <a:pt x="1448614" y="307449"/>
                  </a:lnTo>
                  <a:lnTo>
                    <a:pt x="1420083" y="273232"/>
                  </a:lnTo>
                  <a:lnTo>
                    <a:pt x="1389597" y="240641"/>
                  </a:lnTo>
                  <a:lnTo>
                    <a:pt x="1357240" y="209755"/>
                  </a:lnTo>
                  <a:lnTo>
                    <a:pt x="1323097" y="180655"/>
                  </a:lnTo>
                  <a:lnTo>
                    <a:pt x="1287251" y="153421"/>
                  </a:lnTo>
                  <a:lnTo>
                    <a:pt x="1249787" y="128134"/>
                  </a:lnTo>
                  <a:lnTo>
                    <a:pt x="1210789" y="104873"/>
                  </a:lnTo>
                  <a:lnTo>
                    <a:pt x="1170342" y="83720"/>
                  </a:lnTo>
                  <a:lnTo>
                    <a:pt x="1128528" y="64754"/>
                  </a:lnTo>
                  <a:lnTo>
                    <a:pt x="1085433" y="48057"/>
                  </a:lnTo>
                  <a:lnTo>
                    <a:pt x="1041142" y="33707"/>
                  </a:lnTo>
                  <a:lnTo>
                    <a:pt x="995737" y="21787"/>
                  </a:lnTo>
                  <a:lnTo>
                    <a:pt x="949303" y="12375"/>
                  </a:lnTo>
                  <a:lnTo>
                    <a:pt x="901925" y="5554"/>
                  </a:lnTo>
                  <a:lnTo>
                    <a:pt x="853686" y="1401"/>
                  </a:lnTo>
                  <a:lnTo>
                    <a:pt x="804672" y="0"/>
                  </a:ln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3191255" y="3477767"/>
              <a:ext cx="4693920" cy="79375"/>
            </a:xfrm>
            <a:custGeom>
              <a:avLst/>
              <a:gdLst/>
              <a:ahLst/>
              <a:cxnLst/>
              <a:rect l="l" t="t" r="r" b="b"/>
              <a:pathLst>
                <a:path w="4693920" h="79375" extrusionOk="0">
                  <a:moveTo>
                    <a:pt x="469392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4693920" y="79248"/>
                  </a:lnTo>
                  <a:lnTo>
                    <a:pt x="4693920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2" name="Google Shape;1392;p36"/>
          <p:cNvSpPr txBox="1"/>
          <p:nvPr/>
        </p:nvSpPr>
        <p:spPr>
          <a:xfrm>
            <a:off x="9609874" y="4562947"/>
            <a:ext cx="2926588" cy="101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96496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Perpindahan</a:t>
            </a:r>
            <a:endParaRPr sz="31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dari jabatan lain</a:t>
            </a:r>
            <a:endParaRPr sz="31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393" name="Google Shape;1393;p36"/>
          <p:cNvGrpSpPr/>
          <p:nvPr/>
        </p:nvGrpSpPr>
        <p:grpSpPr>
          <a:xfrm>
            <a:off x="6648979" y="3268491"/>
            <a:ext cx="8121336" cy="4449073"/>
            <a:chOff x="3325355" y="1633778"/>
            <a:chExt cx="4061726" cy="2225116"/>
          </a:xfrm>
        </p:grpSpPr>
        <p:sp>
          <p:nvSpPr>
            <p:cNvPr id="1394" name="Google Shape;1394;p36"/>
            <p:cNvSpPr/>
            <p:nvPr/>
          </p:nvSpPr>
          <p:spPr>
            <a:xfrm>
              <a:off x="6801611" y="1888235"/>
              <a:ext cx="585470" cy="1545590"/>
            </a:xfrm>
            <a:custGeom>
              <a:avLst/>
              <a:gdLst/>
              <a:ahLst/>
              <a:cxnLst/>
              <a:rect l="l" t="t" r="r" b="b"/>
              <a:pathLst>
                <a:path w="585470" h="1545589" extrusionOk="0">
                  <a:moveTo>
                    <a:pt x="110109" y="295655"/>
                  </a:moveTo>
                  <a:lnTo>
                    <a:pt x="475107" y="295655"/>
                  </a:lnTo>
                  <a:lnTo>
                    <a:pt x="517975" y="304327"/>
                  </a:lnTo>
                  <a:lnTo>
                    <a:pt x="552973" y="327977"/>
                  </a:lnTo>
                  <a:lnTo>
                    <a:pt x="576566" y="363057"/>
                  </a:lnTo>
                  <a:lnTo>
                    <a:pt x="585216" y="406018"/>
                  </a:lnTo>
                  <a:lnTo>
                    <a:pt x="585216" y="509397"/>
                  </a:lnTo>
                  <a:lnTo>
                    <a:pt x="585216" y="812800"/>
                  </a:lnTo>
                  <a:lnTo>
                    <a:pt x="580778" y="834903"/>
                  </a:lnTo>
                  <a:lnTo>
                    <a:pt x="568674" y="852947"/>
                  </a:lnTo>
                  <a:lnTo>
                    <a:pt x="550711" y="865110"/>
                  </a:lnTo>
                  <a:lnTo>
                    <a:pt x="528701" y="869568"/>
                  </a:lnTo>
                  <a:lnTo>
                    <a:pt x="506670" y="865110"/>
                  </a:lnTo>
                  <a:lnTo>
                    <a:pt x="488664" y="852947"/>
                  </a:lnTo>
                  <a:lnTo>
                    <a:pt x="476515" y="834903"/>
                  </a:lnTo>
                  <a:lnTo>
                    <a:pt x="472059" y="812800"/>
                  </a:lnTo>
                  <a:lnTo>
                    <a:pt x="472059" y="547751"/>
                  </a:lnTo>
                  <a:lnTo>
                    <a:pt x="455295" y="547751"/>
                  </a:lnTo>
                  <a:lnTo>
                    <a:pt x="455126" y="599228"/>
                  </a:lnTo>
                  <a:lnTo>
                    <a:pt x="454960" y="650705"/>
                  </a:lnTo>
                  <a:lnTo>
                    <a:pt x="454796" y="702183"/>
                  </a:lnTo>
                  <a:lnTo>
                    <a:pt x="454635" y="753661"/>
                  </a:lnTo>
                  <a:lnTo>
                    <a:pt x="454475" y="805140"/>
                  </a:lnTo>
                  <a:lnTo>
                    <a:pt x="454316" y="856619"/>
                  </a:lnTo>
                  <a:lnTo>
                    <a:pt x="454159" y="908099"/>
                  </a:lnTo>
                  <a:lnTo>
                    <a:pt x="454004" y="959580"/>
                  </a:lnTo>
                  <a:lnTo>
                    <a:pt x="453850" y="1011062"/>
                  </a:lnTo>
                  <a:lnTo>
                    <a:pt x="453697" y="1062546"/>
                  </a:lnTo>
                  <a:lnTo>
                    <a:pt x="453545" y="1114030"/>
                  </a:lnTo>
                  <a:lnTo>
                    <a:pt x="453394" y="1165516"/>
                  </a:lnTo>
                  <a:lnTo>
                    <a:pt x="453244" y="1217004"/>
                  </a:lnTo>
                  <a:lnTo>
                    <a:pt x="453095" y="1268493"/>
                  </a:lnTo>
                  <a:lnTo>
                    <a:pt x="452946" y="1319984"/>
                  </a:lnTo>
                  <a:lnTo>
                    <a:pt x="452797" y="1371477"/>
                  </a:lnTo>
                  <a:lnTo>
                    <a:pt x="452649" y="1422972"/>
                  </a:lnTo>
                  <a:lnTo>
                    <a:pt x="452501" y="1474469"/>
                  </a:lnTo>
                  <a:lnTo>
                    <a:pt x="446948" y="1502044"/>
                  </a:lnTo>
                  <a:lnTo>
                    <a:pt x="431800" y="1524571"/>
                  </a:lnTo>
                  <a:lnTo>
                    <a:pt x="409317" y="1539763"/>
                  </a:lnTo>
                  <a:lnTo>
                    <a:pt x="381762" y="1545336"/>
                  </a:lnTo>
                  <a:lnTo>
                    <a:pt x="354260" y="1539763"/>
                  </a:lnTo>
                  <a:lnTo>
                    <a:pt x="331771" y="1524571"/>
                  </a:lnTo>
                  <a:lnTo>
                    <a:pt x="316593" y="1502044"/>
                  </a:lnTo>
                  <a:lnTo>
                    <a:pt x="311023" y="1474469"/>
                  </a:lnTo>
                  <a:lnTo>
                    <a:pt x="311023" y="907796"/>
                  </a:lnTo>
                  <a:lnTo>
                    <a:pt x="268605" y="907796"/>
                  </a:lnTo>
                  <a:lnTo>
                    <a:pt x="268605" y="1474469"/>
                  </a:lnTo>
                  <a:lnTo>
                    <a:pt x="263052" y="1502044"/>
                  </a:lnTo>
                  <a:lnTo>
                    <a:pt x="247903" y="1524571"/>
                  </a:lnTo>
                  <a:lnTo>
                    <a:pt x="225421" y="1539763"/>
                  </a:lnTo>
                  <a:lnTo>
                    <a:pt x="197866" y="1545336"/>
                  </a:lnTo>
                  <a:lnTo>
                    <a:pt x="170384" y="1539763"/>
                  </a:lnTo>
                  <a:lnTo>
                    <a:pt x="147939" y="1524571"/>
                  </a:lnTo>
                  <a:lnTo>
                    <a:pt x="132804" y="1502044"/>
                  </a:lnTo>
                  <a:lnTo>
                    <a:pt x="127254" y="1474469"/>
                  </a:lnTo>
                  <a:lnTo>
                    <a:pt x="127402" y="1422972"/>
                  </a:lnTo>
                  <a:lnTo>
                    <a:pt x="127550" y="1371477"/>
                  </a:lnTo>
                  <a:lnTo>
                    <a:pt x="127698" y="1319984"/>
                  </a:lnTo>
                  <a:lnTo>
                    <a:pt x="127846" y="1268493"/>
                  </a:lnTo>
                  <a:lnTo>
                    <a:pt x="127994" y="1217004"/>
                  </a:lnTo>
                  <a:lnTo>
                    <a:pt x="128143" y="1165516"/>
                  </a:lnTo>
                  <a:lnTo>
                    <a:pt x="128291" y="1114030"/>
                  </a:lnTo>
                  <a:lnTo>
                    <a:pt x="128439" y="1062546"/>
                  </a:lnTo>
                  <a:lnTo>
                    <a:pt x="128587" y="1011062"/>
                  </a:lnTo>
                  <a:lnTo>
                    <a:pt x="128735" y="959580"/>
                  </a:lnTo>
                  <a:lnTo>
                    <a:pt x="128883" y="908099"/>
                  </a:lnTo>
                  <a:lnTo>
                    <a:pt x="129031" y="856619"/>
                  </a:lnTo>
                  <a:lnTo>
                    <a:pt x="129180" y="805140"/>
                  </a:lnTo>
                  <a:lnTo>
                    <a:pt x="129328" y="753661"/>
                  </a:lnTo>
                  <a:lnTo>
                    <a:pt x="129476" y="702183"/>
                  </a:lnTo>
                  <a:lnTo>
                    <a:pt x="129624" y="650705"/>
                  </a:lnTo>
                  <a:lnTo>
                    <a:pt x="129772" y="599228"/>
                  </a:lnTo>
                  <a:lnTo>
                    <a:pt x="129921" y="547751"/>
                  </a:lnTo>
                  <a:lnTo>
                    <a:pt x="113157" y="547751"/>
                  </a:lnTo>
                  <a:lnTo>
                    <a:pt x="113157" y="812800"/>
                  </a:lnTo>
                  <a:lnTo>
                    <a:pt x="108700" y="834903"/>
                  </a:lnTo>
                  <a:lnTo>
                    <a:pt x="96551" y="852947"/>
                  </a:lnTo>
                  <a:lnTo>
                    <a:pt x="78545" y="865110"/>
                  </a:lnTo>
                  <a:lnTo>
                    <a:pt x="56515" y="869568"/>
                  </a:lnTo>
                  <a:lnTo>
                    <a:pt x="34504" y="865110"/>
                  </a:lnTo>
                  <a:lnTo>
                    <a:pt x="16541" y="852947"/>
                  </a:lnTo>
                  <a:lnTo>
                    <a:pt x="4437" y="834903"/>
                  </a:lnTo>
                  <a:lnTo>
                    <a:pt x="0" y="812800"/>
                  </a:lnTo>
                  <a:lnTo>
                    <a:pt x="0" y="547751"/>
                  </a:lnTo>
                  <a:lnTo>
                    <a:pt x="0" y="406018"/>
                  </a:lnTo>
                  <a:lnTo>
                    <a:pt x="8649" y="363057"/>
                  </a:lnTo>
                  <a:lnTo>
                    <a:pt x="32242" y="327977"/>
                  </a:lnTo>
                  <a:lnTo>
                    <a:pt x="67240" y="304327"/>
                  </a:lnTo>
                  <a:lnTo>
                    <a:pt x="110109" y="295655"/>
                  </a:lnTo>
                  <a:close/>
                </a:path>
                <a:path w="585470" h="1545589" extrusionOk="0">
                  <a:moveTo>
                    <a:pt x="292608" y="0"/>
                  </a:moveTo>
                  <a:lnTo>
                    <a:pt x="334474" y="6768"/>
                  </a:lnTo>
                  <a:lnTo>
                    <a:pt x="370835" y="25619"/>
                  </a:lnTo>
                  <a:lnTo>
                    <a:pt x="399510" y="54370"/>
                  </a:lnTo>
                  <a:lnTo>
                    <a:pt x="418315" y="90838"/>
                  </a:lnTo>
                  <a:lnTo>
                    <a:pt x="425069" y="132841"/>
                  </a:lnTo>
                  <a:lnTo>
                    <a:pt x="418315" y="174845"/>
                  </a:lnTo>
                  <a:lnTo>
                    <a:pt x="399510" y="211313"/>
                  </a:lnTo>
                  <a:lnTo>
                    <a:pt x="370835" y="240064"/>
                  </a:lnTo>
                  <a:lnTo>
                    <a:pt x="334474" y="258915"/>
                  </a:lnTo>
                  <a:lnTo>
                    <a:pt x="292608" y="265684"/>
                  </a:lnTo>
                  <a:lnTo>
                    <a:pt x="250741" y="258915"/>
                  </a:lnTo>
                  <a:lnTo>
                    <a:pt x="214380" y="240064"/>
                  </a:lnTo>
                  <a:lnTo>
                    <a:pt x="185705" y="211313"/>
                  </a:lnTo>
                  <a:lnTo>
                    <a:pt x="166900" y="174845"/>
                  </a:lnTo>
                  <a:lnTo>
                    <a:pt x="160147" y="132841"/>
                  </a:lnTo>
                  <a:lnTo>
                    <a:pt x="166900" y="90838"/>
                  </a:lnTo>
                  <a:lnTo>
                    <a:pt x="185705" y="54370"/>
                  </a:lnTo>
                  <a:lnTo>
                    <a:pt x="214380" y="25619"/>
                  </a:lnTo>
                  <a:lnTo>
                    <a:pt x="250741" y="6768"/>
                  </a:lnTo>
                  <a:lnTo>
                    <a:pt x="292608" y="0"/>
                  </a:lnTo>
                  <a:close/>
                </a:path>
              </a:pathLst>
            </a:custGeom>
            <a:noFill/>
            <a:ln w="39600" cap="flat" cmpd="sng">
              <a:solidFill>
                <a:srgbClr val="FC29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3787193" y="1732787"/>
              <a:ext cx="731520" cy="1557655"/>
            </a:xfrm>
            <a:custGeom>
              <a:avLst/>
              <a:gdLst/>
              <a:ahLst/>
              <a:cxnLst/>
              <a:rect l="l" t="t" r="r" b="b"/>
              <a:pathLst>
                <a:path w="731520" h="1557654" extrusionOk="0">
                  <a:moveTo>
                    <a:pt x="247342" y="293115"/>
                  </a:moveTo>
                  <a:lnTo>
                    <a:pt x="486102" y="293115"/>
                  </a:lnTo>
                  <a:lnTo>
                    <a:pt x="514905" y="294870"/>
                  </a:lnTo>
                  <a:lnTo>
                    <a:pt x="547570" y="320801"/>
                  </a:lnTo>
                  <a:lnTo>
                    <a:pt x="728164" y="793623"/>
                  </a:lnTo>
                  <a:lnTo>
                    <a:pt x="731412" y="813071"/>
                  </a:lnTo>
                  <a:lnTo>
                    <a:pt x="727100" y="831580"/>
                  </a:lnTo>
                  <a:lnTo>
                    <a:pt x="716145" y="847111"/>
                  </a:lnTo>
                  <a:lnTo>
                    <a:pt x="699462" y="857631"/>
                  </a:lnTo>
                  <a:lnTo>
                    <a:pt x="680013" y="860879"/>
                  </a:lnTo>
                  <a:lnTo>
                    <a:pt x="661505" y="856567"/>
                  </a:lnTo>
                  <a:lnTo>
                    <a:pt x="645973" y="845611"/>
                  </a:lnTo>
                  <a:lnTo>
                    <a:pt x="635454" y="828928"/>
                  </a:lnTo>
                  <a:lnTo>
                    <a:pt x="532584" y="559815"/>
                  </a:lnTo>
                  <a:lnTo>
                    <a:pt x="512518" y="559815"/>
                  </a:lnTo>
                  <a:lnTo>
                    <a:pt x="642312" y="1081404"/>
                  </a:lnTo>
                  <a:lnTo>
                    <a:pt x="514042" y="1081404"/>
                  </a:lnTo>
                  <a:lnTo>
                    <a:pt x="514042" y="1491361"/>
                  </a:lnTo>
                  <a:lnTo>
                    <a:pt x="508827" y="1517130"/>
                  </a:lnTo>
                  <a:lnTo>
                    <a:pt x="494611" y="1538160"/>
                  </a:lnTo>
                  <a:lnTo>
                    <a:pt x="473537" y="1552332"/>
                  </a:lnTo>
                  <a:lnTo>
                    <a:pt x="447748" y="1557527"/>
                  </a:lnTo>
                  <a:lnTo>
                    <a:pt x="421886" y="1552332"/>
                  </a:lnTo>
                  <a:lnTo>
                    <a:pt x="400774" y="1538160"/>
                  </a:lnTo>
                  <a:lnTo>
                    <a:pt x="386544" y="1517130"/>
                  </a:lnTo>
                  <a:lnTo>
                    <a:pt x="381327" y="1491361"/>
                  </a:lnTo>
                  <a:lnTo>
                    <a:pt x="381327" y="1081404"/>
                  </a:lnTo>
                  <a:lnTo>
                    <a:pt x="349958" y="1081404"/>
                  </a:lnTo>
                  <a:lnTo>
                    <a:pt x="349958" y="1491361"/>
                  </a:lnTo>
                  <a:lnTo>
                    <a:pt x="344743" y="1517130"/>
                  </a:lnTo>
                  <a:lnTo>
                    <a:pt x="330527" y="1538160"/>
                  </a:lnTo>
                  <a:lnTo>
                    <a:pt x="309453" y="1552332"/>
                  </a:lnTo>
                  <a:lnTo>
                    <a:pt x="283664" y="1557527"/>
                  </a:lnTo>
                  <a:lnTo>
                    <a:pt x="257821" y="1552332"/>
                  </a:lnTo>
                  <a:lnTo>
                    <a:pt x="236753" y="1538160"/>
                  </a:lnTo>
                  <a:lnTo>
                    <a:pt x="222567" y="1517130"/>
                  </a:lnTo>
                  <a:lnTo>
                    <a:pt x="217370" y="1491361"/>
                  </a:lnTo>
                  <a:lnTo>
                    <a:pt x="217370" y="1081404"/>
                  </a:lnTo>
                  <a:lnTo>
                    <a:pt x="88465" y="1081404"/>
                  </a:lnTo>
                  <a:lnTo>
                    <a:pt x="218259" y="559815"/>
                  </a:lnTo>
                  <a:lnTo>
                    <a:pt x="198828" y="559815"/>
                  </a:lnTo>
                  <a:lnTo>
                    <a:pt x="95958" y="828928"/>
                  </a:lnTo>
                  <a:lnTo>
                    <a:pt x="85439" y="845611"/>
                  </a:lnTo>
                  <a:lnTo>
                    <a:pt x="69907" y="856567"/>
                  </a:lnTo>
                  <a:lnTo>
                    <a:pt x="51399" y="860879"/>
                  </a:lnTo>
                  <a:lnTo>
                    <a:pt x="31950" y="857631"/>
                  </a:lnTo>
                  <a:lnTo>
                    <a:pt x="15267" y="847111"/>
                  </a:lnTo>
                  <a:lnTo>
                    <a:pt x="4312" y="831580"/>
                  </a:lnTo>
                  <a:lnTo>
                    <a:pt x="0" y="813071"/>
                  </a:lnTo>
                  <a:lnTo>
                    <a:pt x="3248" y="793623"/>
                  </a:lnTo>
                  <a:lnTo>
                    <a:pt x="183842" y="320801"/>
                  </a:lnTo>
                  <a:lnTo>
                    <a:pt x="193424" y="303617"/>
                  </a:lnTo>
                  <a:lnTo>
                    <a:pt x="202686" y="296672"/>
                  </a:lnTo>
                  <a:lnTo>
                    <a:pt x="218400" y="294870"/>
                  </a:lnTo>
                  <a:lnTo>
                    <a:pt x="247342" y="293115"/>
                  </a:lnTo>
                  <a:close/>
                </a:path>
                <a:path w="731520" h="1557654" extrusionOk="0">
                  <a:moveTo>
                    <a:pt x="366722" y="0"/>
                  </a:moveTo>
                  <a:lnTo>
                    <a:pt x="416401" y="10009"/>
                  </a:lnTo>
                  <a:lnTo>
                    <a:pt x="456971" y="37306"/>
                  </a:lnTo>
                  <a:lnTo>
                    <a:pt x="484326" y="77795"/>
                  </a:lnTo>
                  <a:lnTo>
                    <a:pt x="494357" y="127381"/>
                  </a:lnTo>
                  <a:lnTo>
                    <a:pt x="484326" y="177039"/>
                  </a:lnTo>
                  <a:lnTo>
                    <a:pt x="456971" y="217566"/>
                  </a:lnTo>
                  <a:lnTo>
                    <a:pt x="416401" y="244877"/>
                  </a:lnTo>
                  <a:lnTo>
                    <a:pt x="366722" y="254888"/>
                  </a:lnTo>
                  <a:lnTo>
                    <a:pt x="317043" y="244877"/>
                  </a:lnTo>
                  <a:lnTo>
                    <a:pt x="276473" y="217566"/>
                  </a:lnTo>
                  <a:lnTo>
                    <a:pt x="249118" y="177039"/>
                  </a:lnTo>
                  <a:lnTo>
                    <a:pt x="239087" y="127381"/>
                  </a:lnTo>
                  <a:lnTo>
                    <a:pt x="249118" y="77795"/>
                  </a:lnTo>
                  <a:lnTo>
                    <a:pt x="276473" y="37306"/>
                  </a:lnTo>
                  <a:lnTo>
                    <a:pt x="317043" y="10009"/>
                  </a:lnTo>
                  <a:lnTo>
                    <a:pt x="366722" y="0"/>
                  </a:lnTo>
                  <a:close/>
                </a:path>
              </a:pathLst>
            </a:custGeom>
            <a:noFill/>
            <a:ln w="39600" cap="flat" cmpd="sng">
              <a:solidFill>
                <a:srgbClr val="252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96" name="Google Shape;139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71872" y="1633778"/>
              <a:ext cx="1022426" cy="8121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7" name="Google Shape;1397;p36"/>
            <p:cNvSpPr/>
            <p:nvPr/>
          </p:nvSpPr>
          <p:spPr>
            <a:xfrm>
              <a:off x="3325355" y="1661159"/>
              <a:ext cx="2746375" cy="2197735"/>
            </a:xfrm>
            <a:custGeom>
              <a:avLst/>
              <a:gdLst/>
              <a:ahLst/>
              <a:cxnLst/>
              <a:rect l="l" t="t" r="r" b="b"/>
              <a:pathLst>
                <a:path w="2746375" h="2197735" extrusionOk="0">
                  <a:moveTo>
                    <a:pt x="2676144" y="1889772"/>
                  </a:moveTo>
                  <a:lnTo>
                    <a:pt x="0" y="1889772"/>
                  </a:lnTo>
                  <a:lnTo>
                    <a:pt x="0" y="2197608"/>
                  </a:lnTo>
                  <a:lnTo>
                    <a:pt x="2676144" y="2197608"/>
                  </a:lnTo>
                  <a:lnTo>
                    <a:pt x="2676144" y="1889772"/>
                  </a:lnTo>
                  <a:close/>
                </a:path>
                <a:path w="2746375" h="2197735" extrusionOk="0">
                  <a:moveTo>
                    <a:pt x="2746260" y="353568"/>
                  </a:moveTo>
                  <a:lnTo>
                    <a:pt x="2392819" y="0"/>
                  </a:lnTo>
                  <a:lnTo>
                    <a:pt x="2392819" y="176784"/>
                  </a:lnTo>
                  <a:lnTo>
                    <a:pt x="1828812" y="176784"/>
                  </a:lnTo>
                  <a:lnTo>
                    <a:pt x="2073160" y="530352"/>
                  </a:lnTo>
                  <a:lnTo>
                    <a:pt x="2392819" y="530352"/>
                  </a:lnTo>
                  <a:lnTo>
                    <a:pt x="2392819" y="707136"/>
                  </a:lnTo>
                  <a:lnTo>
                    <a:pt x="2746260" y="353568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8" name="Google Shape;1398;p36"/>
          <p:cNvSpPr txBox="1"/>
          <p:nvPr/>
        </p:nvSpPr>
        <p:spPr>
          <a:xfrm>
            <a:off x="469269" y="6797057"/>
            <a:ext cx="4193718" cy="520504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txBody>
          <a:bodyPr spcFirstLastPara="1" wrap="square" lIns="0" tIns="88875" rIns="0" bIns="0" anchor="t" anchorCtr="0">
            <a:spAutoFit/>
          </a:bodyPr>
          <a:lstStyle/>
          <a:p>
            <a:pPr marL="18156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Golru dibawah III/a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99" name="Google Shape;1399;p36"/>
          <p:cNvSpPr txBox="1"/>
          <p:nvPr/>
        </p:nvSpPr>
        <p:spPr>
          <a:xfrm>
            <a:off x="157437" y="7418839"/>
            <a:ext cx="6491566" cy="562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365669" marR="15236" lvl="0" indent="-3415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❑"/>
            </a:pPr>
            <a:r>
              <a:rPr lang="en-US" sz="27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Pejabat Fungsional kategori  keterampilan yang memiliki  pangkat di bawah penata muda  golongan ruang III/a dapat  dipertimbangkan kenaikan  pangkatnya ke dalam pangkat  penata muda golongan ruang III/a  setelah mengikuti dan lulus ujian  kenaikan pangkat penyesuaian  ijazah.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65669" marR="10157" lvl="0" indent="-341545" algn="l" rtl="0"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❑"/>
            </a:pPr>
            <a:r>
              <a:rPr lang="en-US" sz="27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Pejabat Fungsional yang  memperoleh ijazah </a:t>
            </a:r>
            <a:r>
              <a:rPr lang="en-US" sz="27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telah  memenuhi Angka Kredit kumulatif  </a:t>
            </a:r>
            <a:r>
              <a:rPr lang="en-US" sz="27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untuk kenaikan pangkat ke penata  muda golongan ruang III/a tanpa Ujian Penyesuaian Ijazah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0" name="Google Shape;1400;p36"/>
          <p:cNvSpPr txBox="1"/>
          <p:nvPr/>
        </p:nvSpPr>
        <p:spPr>
          <a:xfrm>
            <a:off x="6649003" y="6808060"/>
            <a:ext cx="5351656" cy="88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18283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Syarat Pengangkatan ke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8283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Keahlian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1" name="Google Shape;1401;p36"/>
          <p:cNvSpPr txBox="1"/>
          <p:nvPr/>
        </p:nvSpPr>
        <p:spPr>
          <a:xfrm>
            <a:off x="6524605" y="7661351"/>
            <a:ext cx="5338959" cy="605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365669" marR="10157" lvl="0" indent="-341545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99"/>
              <a:buFont typeface="Noto Sans Symbols"/>
              <a:buChar char="✔"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memiliki paling rendah pangkat  penata muda golongan ruang  III/a atau penata muda tingkat I  golongan ruang III/b sesuai  dengan syarat jabatan yang  ditentukan;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65669" marR="490097" lvl="0" indent="-341545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99"/>
              <a:buFont typeface="Noto Sans Symbols"/>
              <a:buChar char="✔"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sarjana atau diploma empat  sesuai dengan kualifikasi  Pendidikan yang dibutuhkan  untuk Jabatan Fungsional  keahlian;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65669" marR="0" lvl="0" indent="-341545" algn="l" rtl="0">
              <a:spcBef>
                <a:spcPts val="10"/>
              </a:spcBef>
              <a:spcAft>
                <a:spcPts val="0"/>
              </a:spcAft>
              <a:buClr>
                <a:srgbClr val="404040"/>
              </a:buClr>
              <a:buSzPts val="2799"/>
              <a:buFont typeface="Noto Sans Symbols"/>
              <a:buChar char="✔"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tersedia lowongan kebutuhan;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6566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dan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65669" marR="0" lvl="0" indent="-341545" algn="l" rtl="0">
              <a:spcBef>
                <a:spcPts val="10"/>
              </a:spcBef>
              <a:spcAft>
                <a:spcPts val="0"/>
              </a:spcAft>
              <a:buClr>
                <a:srgbClr val="404040"/>
              </a:buClr>
              <a:buSzPts val="2799"/>
              <a:buFont typeface="Noto Sans Symbols"/>
              <a:buChar char="✔"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syarat lain sesuai dengan UU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402" name="Google Shape;1402;p36"/>
          <p:cNvGrpSpPr/>
          <p:nvPr/>
        </p:nvGrpSpPr>
        <p:grpSpPr>
          <a:xfrm>
            <a:off x="1840764" y="1955338"/>
            <a:ext cx="22147859" cy="5698530"/>
            <a:chOff x="938783" y="999744"/>
            <a:chExt cx="11076814" cy="2850007"/>
          </a:xfrm>
        </p:grpSpPr>
        <p:pic>
          <p:nvPicPr>
            <p:cNvPr id="1403" name="Google Shape;1403;p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07879" y="1002792"/>
              <a:ext cx="1572768" cy="405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4" name="Google Shape;1404;p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07879" y="1203960"/>
              <a:ext cx="1566672" cy="204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5" name="Google Shape;1405;p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920983" y="1158240"/>
              <a:ext cx="356616" cy="94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6" name="Google Shape;1406;p36"/>
            <p:cNvSpPr/>
            <p:nvPr/>
          </p:nvSpPr>
          <p:spPr>
            <a:xfrm>
              <a:off x="7586472" y="1271016"/>
              <a:ext cx="2265045" cy="137160"/>
            </a:xfrm>
            <a:custGeom>
              <a:avLst/>
              <a:gdLst/>
              <a:ahLst/>
              <a:cxnLst/>
              <a:rect l="l" t="t" r="r" b="b"/>
              <a:pathLst>
                <a:path w="2265045" h="137159" extrusionOk="0">
                  <a:moveTo>
                    <a:pt x="2264663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2264663" y="137160"/>
                  </a:lnTo>
                  <a:lnTo>
                    <a:pt x="2264663" y="134620"/>
                  </a:lnTo>
                  <a:lnTo>
                    <a:pt x="2220204" y="125872"/>
                  </a:lnTo>
                  <a:lnTo>
                    <a:pt x="2184923" y="111029"/>
                  </a:lnTo>
                  <a:lnTo>
                    <a:pt x="2161668" y="91471"/>
                  </a:lnTo>
                  <a:lnTo>
                    <a:pt x="2153284" y="68580"/>
                  </a:lnTo>
                  <a:lnTo>
                    <a:pt x="2161668" y="45688"/>
                  </a:lnTo>
                  <a:lnTo>
                    <a:pt x="2184923" y="26130"/>
                  </a:lnTo>
                  <a:lnTo>
                    <a:pt x="2220204" y="11287"/>
                  </a:lnTo>
                  <a:lnTo>
                    <a:pt x="2264663" y="2539"/>
                  </a:lnTo>
                  <a:lnTo>
                    <a:pt x="2264663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7586472" y="1136904"/>
              <a:ext cx="2265045" cy="134620"/>
            </a:xfrm>
            <a:custGeom>
              <a:avLst/>
              <a:gdLst/>
              <a:ahLst/>
              <a:cxnLst/>
              <a:rect l="l" t="t" r="r" b="b"/>
              <a:pathLst>
                <a:path w="2265045" h="134619" extrusionOk="0">
                  <a:moveTo>
                    <a:pt x="2264663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2264663" y="134112"/>
                  </a:lnTo>
                  <a:lnTo>
                    <a:pt x="2264663" y="131572"/>
                  </a:lnTo>
                  <a:lnTo>
                    <a:pt x="2220204" y="123009"/>
                  </a:lnTo>
                  <a:lnTo>
                    <a:pt x="2184923" y="108505"/>
                  </a:lnTo>
                  <a:lnTo>
                    <a:pt x="2161668" y="89406"/>
                  </a:lnTo>
                  <a:lnTo>
                    <a:pt x="2153284" y="67056"/>
                  </a:lnTo>
                  <a:lnTo>
                    <a:pt x="2161668" y="44705"/>
                  </a:lnTo>
                  <a:lnTo>
                    <a:pt x="2184923" y="25606"/>
                  </a:lnTo>
                  <a:lnTo>
                    <a:pt x="2220204" y="11102"/>
                  </a:lnTo>
                  <a:lnTo>
                    <a:pt x="2264663" y="2540"/>
                  </a:lnTo>
                  <a:lnTo>
                    <a:pt x="226466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648968" y="1002791"/>
              <a:ext cx="8202295" cy="134620"/>
            </a:xfrm>
            <a:custGeom>
              <a:avLst/>
              <a:gdLst/>
              <a:ahLst/>
              <a:cxnLst/>
              <a:rect l="l" t="t" r="r" b="b"/>
              <a:pathLst>
                <a:path w="8202295" h="134619" extrusionOk="0">
                  <a:moveTo>
                    <a:pt x="8202168" y="0"/>
                  </a:moveTo>
                  <a:lnTo>
                    <a:pt x="6836664" y="0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134112"/>
                  </a:lnTo>
                  <a:lnTo>
                    <a:pt x="5937504" y="134112"/>
                  </a:lnTo>
                  <a:lnTo>
                    <a:pt x="6836664" y="134112"/>
                  </a:lnTo>
                  <a:lnTo>
                    <a:pt x="8202168" y="134112"/>
                  </a:lnTo>
                  <a:lnTo>
                    <a:pt x="8202168" y="131572"/>
                  </a:lnTo>
                  <a:lnTo>
                    <a:pt x="8157705" y="123012"/>
                  </a:lnTo>
                  <a:lnTo>
                    <a:pt x="8122425" y="108508"/>
                  </a:lnTo>
                  <a:lnTo>
                    <a:pt x="8099171" y="89408"/>
                  </a:lnTo>
                  <a:lnTo>
                    <a:pt x="8090789" y="67056"/>
                  </a:lnTo>
                  <a:lnTo>
                    <a:pt x="8099171" y="44716"/>
                  </a:lnTo>
                  <a:lnTo>
                    <a:pt x="8122425" y="25615"/>
                  </a:lnTo>
                  <a:lnTo>
                    <a:pt x="8157705" y="11112"/>
                  </a:lnTo>
                  <a:lnTo>
                    <a:pt x="8202168" y="2540"/>
                  </a:lnTo>
                  <a:lnTo>
                    <a:pt x="8202168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1648967" y="1136904"/>
              <a:ext cx="6837045" cy="134620"/>
            </a:xfrm>
            <a:custGeom>
              <a:avLst/>
              <a:gdLst/>
              <a:ahLst/>
              <a:cxnLst/>
              <a:rect l="l" t="t" r="r" b="b"/>
              <a:pathLst>
                <a:path w="6837045" h="134619" extrusionOk="0">
                  <a:moveTo>
                    <a:pt x="6836664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6836664" y="134112"/>
                  </a:lnTo>
                  <a:lnTo>
                    <a:pt x="683666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1648967" y="1271016"/>
              <a:ext cx="6837045" cy="137160"/>
            </a:xfrm>
            <a:custGeom>
              <a:avLst/>
              <a:gdLst/>
              <a:ahLst/>
              <a:cxnLst/>
              <a:rect l="l" t="t" r="r" b="b"/>
              <a:pathLst>
                <a:path w="6837045" h="137159" extrusionOk="0">
                  <a:moveTo>
                    <a:pt x="6836664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6836664" y="137160"/>
                  </a:lnTo>
                  <a:lnTo>
                    <a:pt x="6836664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267967" y="999744"/>
              <a:ext cx="381000" cy="134620"/>
            </a:xfrm>
            <a:custGeom>
              <a:avLst/>
              <a:gdLst/>
              <a:ahLst/>
              <a:cxnLst/>
              <a:rect l="l" t="t" r="r" b="b"/>
              <a:pathLst>
                <a:path w="381000" h="134619" extrusionOk="0">
                  <a:moveTo>
                    <a:pt x="381000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381000" y="134112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267967" y="1133856"/>
              <a:ext cx="381000" cy="137160"/>
            </a:xfrm>
            <a:custGeom>
              <a:avLst/>
              <a:gdLst/>
              <a:ahLst/>
              <a:cxnLst/>
              <a:rect l="l" t="t" r="r" b="b"/>
              <a:pathLst>
                <a:path w="381000" h="137159" extrusionOk="0">
                  <a:moveTo>
                    <a:pt x="38100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381000" y="13716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267967" y="1271016"/>
              <a:ext cx="381000" cy="134620"/>
            </a:xfrm>
            <a:custGeom>
              <a:avLst/>
              <a:gdLst/>
              <a:ahLst/>
              <a:cxnLst/>
              <a:rect l="l" t="t" r="r" b="b"/>
              <a:pathLst>
                <a:path w="381000" h="134619" extrusionOk="0">
                  <a:moveTo>
                    <a:pt x="381000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381000" y="134112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4" name="Google Shape;1414;p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8783" y="1002792"/>
              <a:ext cx="387096" cy="4023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5" name="Google Shape;1415;p36"/>
            <p:cNvSpPr/>
            <p:nvPr/>
          </p:nvSpPr>
          <p:spPr>
            <a:xfrm>
              <a:off x="6790943" y="1414272"/>
              <a:ext cx="649605" cy="597535"/>
            </a:xfrm>
            <a:custGeom>
              <a:avLst/>
              <a:gdLst/>
              <a:ahLst/>
              <a:cxnLst/>
              <a:rect l="l" t="t" r="r" b="b"/>
              <a:pathLst>
                <a:path w="649604" h="597535" extrusionOk="0">
                  <a:moveTo>
                    <a:pt x="129794" y="337947"/>
                  </a:moveTo>
                  <a:lnTo>
                    <a:pt x="129794" y="470788"/>
                  </a:lnTo>
                  <a:lnTo>
                    <a:pt x="324611" y="597407"/>
                  </a:lnTo>
                  <a:lnTo>
                    <a:pt x="519429" y="470788"/>
                  </a:lnTo>
                  <a:lnTo>
                    <a:pt x="519429" y="464565"/>
                  </a:lnTo>
                  <a:lnTo>
                    <a:pt x="324611" y="464565"/>
                  </a:lnTo>
                  <a:lnTo>
                    <a:pt x="129794" y="337947"/>
                  </a:lnTo>
                  <a:close/>
                </a:path>
                <a:path w="649604" h="597535" extrusionOk="0">
                  <a:moveTo>
                    <a:pt x="609853" y="256031"/>
                  </a:moveTo>
                  <a:lnTo>
                    <a:pt x="588263" y="256031"/>
                  </a:lnTo>
                  <a:lnTo>
                    <a:pt x="588263" y="375792"/>
                  </a:lnTo>
                  <a:lnTo>
                    <a:pt x="580999" y="380031"/>
                  </a:lnTo>
                  <a:lnTo>
                    <a:pt x="575294" y="386175"/>
                  </a:lnTo>
                  <a:lnTo>
                    <a:pt x="571565" y="393795"/>
                  </a:lnTo>
                  <a:lnTo>
                    <a:pt x="570229" y="402463"/>
                  </a:lnTo>
                  <a:lnTo>
                    <a:pt x="571261" y="410077"/>
                  </a:lnTo>
                  <a:lnTo>
                    <a:pt x="574198" y="416893"/>
                  </a:lnTo>
                  <a:lnTo>
                    <a:pt x="578802" y="422590"/>
                  </a:lnTo>
                  <a:lnTo>
                    <a:pt x="584834" y="426847"/>
                  </a:lnTo>
                  <a:lnTo>
                    <a:pt x="562990" y="537082"/>
                  </a:lnTo>
                  <a:lnTo>
                    <a:pt x="635126" y="537082"/>
                  </a:lnTo>
                  <a:lnTo>
                    <a:pt x="613409" y="426847"/>
                  </a:lnTo>
                  <a:lnTo>
                    <a:pt x="619369" y="422590"/>
                  </a:lnTo>
                  <a:lnTo>
                    <a:pt x="623935" y="416893"/>
                  </a:lnTo>
                  <a:lnTo>
                    <a:pt x="626858" y="410077"/>
                  </a:lnTo>
                  <a:lnTo>
                    <a:pt x="627887" y="402463"/>
                  </a:lnTo>
                  <a:lnTo>
                    <a:pt x="626570" y="393795"/>
                  </a:lnTo>
                  <a:lnTo>
                    <a:pt x="622871" y="386175"/>
                  </a:lnTo>
                  <a:lnTo>
                    <a:pt x="617172" y="380031"/>
                  </a:lnTo>
                  <a:lnTo>
                    <a:pt x="609853" y="375792"/>
                  </a:lnTo>
                  <a:lnTo>
                    <a:pt x="609853" y="256031"/>
                  </a:lnTo>
                  <a:close/>
                </a:path>
                <a:path w="649604" h="597535" extrusionOk="0">
                  <a:moveTo>
                    <a:pt x="519429" y="337947"/>
                  </a:moveTo>
                  <a:lnTo>
                    <a:pt x="324611" y="464565"/>
                  </a:lnTo>
                  <a:lnTo>
                    <a:pt x="519429" y="464565"/>
                  </a:lnTo>
                  <a:lnTo>
                    <a:pt x="519429" y="337947"/>
                  </a:lnTo>
                  <a:close/>
                </a:path>
                <a:path w="649604" h="597535" extrusionOk="0">
                  <a:moveTo>
                    <a:pt x="324611" y="0"/>
                  </a:moveTo>
                  <a:lnTo>
                    <a:pt x="0" y="215518"/>
                  </a:lnTo>
                  <a:lnTo>
                    <a:pt x="324611" y="431164"/>
                  </a:lnTo>
                  <a:lnTo>
                    <a:pt x="588263" y="256031"/>
                  </a:lnTo>
                  <a:lnTo>
                    <a:pt x="609853" y="256031"/>
                  </a:lnTo>
                  <a:lnTo>
                    <a:pt x="609853" y="241680"/>
                  </a:lnTo>
                  <a:lnTo>
                    <a:pt x="649224" y="215518"/>
                  </a:lnTo>
                  <a:lnTo>
                    <a:pt x="324611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3195827" y="1729740"/>
              <a:ext cx="585470" cy="1545590"/>
            </a:xfrm>
            <a:custGeom>
              <a:avLst/>
              <a:gdLst/>
              <a:ahLst/>
              <a:cxnLst/>
              <a:rect l="l" t="t" r="r" b="b"/>
              <a:pathLst>
                <a:path w="585470" h="1545589" extrusionOk="0">
                  <a:moveTo>
                    <a:pt x="455295" y="547751"/>
                  </a:moveTo>
                  <a:lnTo>
                    <a:pt x="129921" y="547751"/>
                  </a:lnTo>
                  <a:lnTo>
                    <a:pt x="127254" y="1474470"/>
                  </a:lnTo>
                  <a:lnTo>
                    <a:pt x="132804" y="1502044"/>
                  </a:lnTo>
                  <a:lnTo>
                    <a:pt x="147939" y="1524571"/>
                  </a:lnTo>
                  <a:lnTo>
                    <a:pt x="170384" y="1539763"/>
                  </a:lnTo>
                  <a:lnTo>
                    <a:pt x="197866" y="1545336"/>
                  </a:lnTo>
                  <a:lnTo>
                    <a:pt x="225421" y="1539763"/>
                  </a:lnTo>
                  <a:lnTo>
                    <a:pt x="247904" y="1524571"/>
                  </a:lnTo>
                  <a:lnTo>
                    <a:pt x="263052" y="1502044"/>
                  </a:lnTo>
                  <a:lnTo>
                    <a:pt x="268605" y="1474470"/>
                  </a:lnTo>
                  <a:lnTo>
                    <a:pt x="268605" y="907796"/>
                  </a:lnTo>
                  <a:lnTo>
                    <a:pt x="454209" y="907796"/>
                  </a:lnTo>
                  <a:lnTo>
                    <a:pt x="455295" y="547751"/>
                  </a:lnTo>
                  <a:close/>
                </a:path>
                <a:path w="585470" h="1545589" extrusionOk="0">
                  <a:moveTo>
                    <a:pt x="454209" y="907796"/>
                  </a:moveTo>
                  <a:lnTo>
                    <a:pt x="311023" y="907796"/>
                  </a:lnTo>
                  <a:lnTo>
                    <a:pt x="311023" y="1474470"/>
                  </a:lnTo>
                  <a:lnTo>
                    <a:pt x="316593" y="1502044"/>
                  </a:lnTo>
                  <a:lnTo>
                    <a:pt x="331771" y="1524571"/>
                  </a:lnTo>
                  <a:lnTo>
                    <a:pt x="354260" y="1539763"/>
                  </a:lnTo>
                  <a:lnTo>
                    <a:pt x="381762" y="1545336"/>
                  </a:lnTo>
                  <a:lnTo>
                    <a:pt x="409317" y="1539763"/>
                  </a:lnTo>
                  <a:lnTo>
                    <a:pt x="431800" y="1524571"/>
                  </a:lnTo>
                  <a:lnTo>
                    <a:pt x="446948" y="1502044"/>
                  </a:lnTo>
                  <a:lnTo>
                    <a:pt x="452500" y="1474470"/>
                  </a:lnTo>
                  <a:lnTo>
                    <a:pt x="454209" y="907796"/>
                  </a:lnTo>
                  <a:close/>
                </a:path>
                <a:path w="585470" h="1545589" extrusionOk="0">
                  <a:moveTo>
                    <a:pt x="475107" y="295656"/>
                  </a:moveTo>
                  <a:lnTo>
                    <a:pt x="110109" y="295656"/>
                  </a:lnTo>
                  <a:lnTo>
                    <a:pt x="67240" y="304327"/>
                  </a:lnTo>
                  <a:lnTo>
                    <a:pt x="32242" y="327977"/>
                  </a:lnTo>
                  <a:lnTo>
                    <a:pt x="8649" y="363057"/>
                  </a:lnTo>
                  <a:lnTo>
                    <a:pt x="0" y="406019"/>
                  </a:lnTo>
                  <a:lnTo>
                    <a:pt x="0" y="812800"/>
                  </a:lnTo>
                  <a:lnTo>
                    <a:pt x="4437" y="834903"/>
                  </a:lnTo>
                  <a:lnTo>
                    <a:pt x="16541" y="852947"/>
                  </a:lnTo>
                  <a:lnTo>
                    <a:pt x="34504" y="865110"/>
                  </a:lnTo>
                  <a:lnTo>
                    <a:pt x="56514" y="869569"/>
                  </a:lnTo>
                  <a:lnTo>
                    <a:pt x="78545" y="865110"/>
                  </a:lnTo>
                  <a:lnTo>
                    <a:pt x="96551" y="852947"/>
                  </a:lnTo>
                  <a:lnTo>
                    <a:pt x="108700" y="834903"/>
                  </a:lnTo>
                  <a:lnTo>
                    <a:pt x="113157" y="812800"/>
                  </a:lnTo>
                  <a:lnTo>
                    <a:pt x="113157" y="547751"/>
                  </a:lnTo>
                  <a:lnTo>
                    <a:pt x="585216" y="547751"/>
                  </a:lnTo>
                  <a:lnTo>
                    <a:pt x="585216" y="406019"/>
                  </a:lnTo>
                  <a:lnTo>
                    <a:pt x="576566" y="363057"/>
                  </a:lnTo>
                  <a:lnTo>
                    <a:pt x="552973" y="327977"/>
                  </a:lnTo>
                  <a:lnTo>
                    <a:pt x="517975" y="304327"/>
                  </a:lnTo>
                  <a:lnTo>
                    <a:pt x="475107" y="295656"/>
                  </a:lnTo>
                  <a:close/>
                </a:path>
                <a:path w="585470" h="1545589" extrusionOk="0">
                  <a:moveTo>
                    <a:pt x="585216" y="547751"/>
                  </a:moveTo>
                  <a:lnTo>
                    <a:pt x="472059" y="547751"/>
                  </a:lnTo>
                  <a:lnTo>
                    <a:pt x="472059" y="812800"/>
                  </a:lnTo>
                  <a:lnTo>
                    <a:pt x="476515" y="834903"/>
                  </a:lnTo>
                  <a:lnTo>
                    <a:pt x="488664" y="852947"/>
                  </a:lnTo>
                  <a:lnTo>
                    <a:pt x="506670" y="865110"/>
                  </a:lnTo>
                  <a:lnTo>
                    <a:pt x="528701" y="869569"/>
                  </a:lnTo>
                  <a:lnTo>
                    <a:pt x="550711" y="865110"/>
                  </a:lnTo>
                  <a:lnTo>
                    <a:pt x="568674" y="852947"/>
                  </a:lnTo>
                  <a:lnTo>
                    <a:pt x="580778" y="834903"/>
                  </a:lnTo>
                  <a:lnTo>
                    <a:pt x="585216" y="812800"/>
                  </a:lnTo>
                  <a:lnTo>
                    <a:pt x="585216" y="547751"/>
                  </a:lnTo>
                  <a:close/>
                </a:path>
                <a:path w="585470" h="1545589" extrusionOk="0">
                  <a:moveTo>
                    <a:pt x="292608" y="0"/>
                  </a:moveTo>
                  <a:lnTo>
                    <a:pt x="250741" y="6768"/>
                  </a:lnTo>
                  <a:lnTo>
                    <a:pt x="214380" y="25619"/>
                  </a:lnTo>
                  <a:lnTo>
                    <a:pt x="185705" y="54370"/>
                  </a:lnTo>
                  <a:lnTo>
                    <a:pt x="166900" y="90838"/>
                  </a:lnTo>
                  <a:lnTo>
                    <a:pt x="160147" y="132842"/>
                  </a:lnTo>
                  <a:lnTo>
                    <a:pt x="166900" y="174845"/>
                  </a:lnTo>
                  <a:lnTo>
                    <a:pt x="185705" y="211313"/>
                  </a:lnTo>
                  <a:lnTo>
                    <a:pt x="214380" y="240064"/>
                  </a:lnTo>
                  <a:lnTo>
                    <a:pt x="250741" y="258915"/>
                  </a:lnTo>
                  <a:lnTo>
                    <a:pt x="292608" y="265684"/>
                  </a:lnTo>
                  <a:lnTo>
                    <a:pt x="334474" y="258915"/>
                  </a:lnTo>
                  <a:lnTo>
                    <a:pt x="370835" y="240064"/>
                  </a:lnTo>
                  <a:lnTo>
                    <a:pt x="399510" y="211313"/>
                  </a:lnTo>
                  <a:lnTo>
                    <a:pt x="418315" y="174845"/>
                  </a:lnTo>
                  <a:lnTo>
                    <a:pt x="425069" y="132842"/>
                  </a:lnTo>
                  <a:lnTo>
                    <a:pt x="418315" y="90838"/>
                  </a:lnTo>
                  <a:lnTo>
                    <a:pt x="399510" y="54370"/>
                  </a:lnTo>
                  <a:lnTo>
                    <a:pt x="370835" y="25619"/>
                  </a:lnTo>
                  <a:lnTo>
                    <a:pt x="334474" y="6768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3195827" y="1729740"/>
              <a:ext cx="585470" cy="1545590"/>
            </a:xfrm>
            <a:custGeom>
              <a:avLst/>
              <a:gdLst/>
              <a:ahLst/>
              <a:cxnLst/>
              <a:rect l="l" t="t" r="r" b="b"/>
              <a:pathLst>
                <a:path w="585470" h="1545589" extrusionOk="0">
                  <a:moveTo>
                    <a:pt x="110109" y="295656"/>
                  </a:moveTo>
                  <a:lnTo>
                    <a:pt x="475107" y="295656"/>
                  </a:lnTo>
                  <a:lnTo>
                    <a:pt x="517975" y="304327"/>
                  </a:lnTo>
                  <a:lnTo>
                    <a:pt x="552973" y="327977"/>
                  </a:lnTo>
                  <a:lnTo>
                    <a:pt x="576566" y="363057"/>
                  </a:lnTo>
                  <a:lnTo>
                    <a:pt x="585216" y="406019"/>
                  </a:lnTo>
                  <a:lnTo>
                    <a:pt x="585216" y="509397"/>
                  </a:lnTo>
                  <a:lnTo>
                    <a:pt x="585216" y="812800"/>
                  </a:lnTo>
                  <a:lnTo>
                    <a:pt x="580778" y="834903"/>
                  </a:lnTo>
                  <a:lnTo>
                    <a:pt x="568674" y="852947"/>
                  </a:lnTo>
                  <a:lnTo>
                    <a:pt x="550711" y="865110"/>
                  </a:lnTo>
                  <a:lnTo>
                    <a:pt x="528701" y="869569"/>
                  </a:lnTo>
                  <a:lnTo>
                    <a:pt x="506670" y="865110"/>
                  </a:lnTo>
                  <a:lnTo>
                    <a:pt x="488664" y="852947"/>
                  </a:lnTo>
                  <a:lnTo>
                    <a:pt x="476515" y="834903"/>
                  </a:lnTo>
                  <a:lnTo>
                    <a:pt x="472059" y="812800"/>
                  </a:lnTo>
                  <a:lnTo>
                    <a:pt x="472059" y="547751"/>
                  </a:lnTo>
                  <a:lnTo>
                    <a:pt x="455295" y="547751"/>
                  </a:lnTo>
                  <a:lnTo>
                    <a:pt x="455126" y="599228"/>
                  </a:lnTo>
                  <a:lnTo>
                    <a:pt x="454960" y="650705"/>
                  </a:lnTo>
                  <a:lnTo>
                    <a:pt x="454796" y="702183"/>
                  </a:lnTo>
                  <a:lnTo>
                    <a:pt x="454635" y="753661"/>
                  </a:lnTo>
                  <a:lnTo>
                    <a:pt x="454475" y="805140"/>
                  </a:lnTo>
                  <a:lnTo>
                    <a:pt x="454316" y="856619"/>
                  </a:lnTo>
                  <a:lnTo>
                    <a:pt x="454159" y="908099"/>
                  </a:lnTo>
                  <a:lnTo>
                    <a:pt x="454004" y="959580"/>
                  </a:lnTo>
                  <a:lnTo>
                    <a:pt x="453850" y="1011062"/>
                  </a:lnTo>
                  <a:lnTo>
                    <a:pt x="453697" y="1062546"/>
                  </a:lnTo>
                  <a:lnTo>
                    <a:pt x="453545" y="1114030"/>
                  </a:lnTo>
                  <a:lnTo>
                    <a:pt x="453394" y="1165516"/>
                  </a:lnTo>
                  <a:lnTo>
                    <a:pt x="453244" y="1217004"/>
                  </a:lnTo>
                  <a:lnTo>
                    <a:pt x="453095" y="1268493"/>
                  </a:lnTo>
                  <a:lnTo>
                    <a:pt x="452946" y="1319984"/>
                  </a:lnTo>
                  <a:lnTo>
                    <a:pt x="452797" y="1371477"/>
                  </a:lnTo>
                  <a:lnTo>
                    <a:pt x="452649" y="1422972"/>
                  </a:lnTo>
                  <a:lnTo>
                    <a:pt x="452500" y="1474470"/>
                  </a:lnTo>
                  <a:lnTo>
                    <a:pt x="446948" y="1502044"/>
                  </a:lnTo>
                  <a:lnTo>
                    <a:pt x="431800" y="1524571"/>
                  </a:lnTo>
                  <a:lnTo>
                    <a:pt x="409317" y="1539763"/>
                  </a:lnTo>
                  <a:lnTo>
                    <a:pt x="381762" y="1545336"/>
                  </a:lnTo>
                  <a:lnTo>
                    <a:pt x="354260" y="1539763"/>
                  </a:lnTo>
                  <a:lnTo>
                    <a:pt x="331771" y="1524571"/>
                  </a:lnTo>
                  <a:lnTo>
                    <a:pt x="316593" y="1502044"/>
                  </a:lnTo>
                  <a:lnTo>
                    <a:pt x="311023" y="1474470"/>
                  </a:lnTo>
                  <a:lnTo>
                    <a:pt x="311023" y="907796"/>
                  </a:lnTo>
                  <a:lnTo>
                    <a:pt x="268605" y="907796"/>
                  </a:lnTo>
                  <a:lnTo>
                    <a:pt x="268605" y="1474470"/>
                  </a:lnTo>
                  <a:lnTo>
                    <a:pt x="263052" y="1502044"/>
                  </a:lnTo>
                  <a:lnTo>
                    <a:pt x="247904" y="1524571"/>
                  </a:lnTo>
                  <a:lnTo>
                    <a:pt x="225421" y="1539763"/>
                  </a:lnTo>
                  <a:lnTo>
                    <a:pt x="197866" y="1545336"/>
                  </a:lnTo>
                  <a:lnTo>
                    <a:pt x="170384" y="1539763"/>
                  </a:lnTo>
                  <a:lnTo>
                    <a:pt x="147939" y="1524571"/>
                  </a:lnTo>
                  <a:lnTo>
                    <a:pt x="132804" y="1502044"/>
                  </a:lnTo>
                  <a:lnTo>
                    <a:pt x="127254" y="1474470"/>
                  </a:lnTo>
                  <a:lnTo>
                    <a:pt x="127402" y="1422972"/>
                  </a:lnTo>
                  <a:lnTo>
                    <a:pt x="127550" y="1371477"/>
                  </a:lnTo>
                  <a:lnTo>
                    <a:pt x="127698" y="1319984"/>
                  </a:lnTo>
                  <a:lnTo>
                    <a:pt x="127846" y="1268493"/>
                  </a:lnTo>
                  <a:lnTo>
                    <a:pt x="127994" y="1217004"/>
                  </a:lnTo>
                  <a:lnTo>
                    <a:pt x="128142" y="1165516"/>
                  </a:lnTo>
                  <a:lnTo>
                    <a:pt x="128291" y="1114030"/>
                  </a:lnTo>
                  <a:lnTo>
                    <a:pt x="128439" y="1062546"/>
                  </a:lnTo>
                  <a:lnTo>
                    <a:pt x="128587" y="1011062"/>
                  </a:lnTo>
                  <a:lnTo>
                    <a:pt x="128735" y="959580"/>
                  </a:lnTo>
                  <a:lnTo>
                    <a:pt x="128883" y="908099"/>
                  </a:lnTo>
                  <a:lnTo>
                    <a:pt x="129031" y="856619"/>
                  </a:lnTo>
                  <a:lnTo>
                    <a:pt x="129180" y="805140"/>
                  </a:lnTo>
                  <a:lnTo>
                    <a:pt x="129328" y="753661"/>
                  </a:lnTo>
                  <a:lnTo>
                    <a:pt x="129476" y="702183"/>
                  </a:lnTo>
                  <a:lnTo>
                    <a:pt x="129624" y="650705"/>
                  </a:lnTo>
                  <a:lnTo>
                    <a:pt x="129772" y="599228"/>
                  </a:lnTo>
                  <a:lnTo>
                    <a:pt x="129921" y="547751"/>
                  </a:lnTo>
                  <a:lnTo>
                    <a:pt x="113157" y="547751"/>
                  </a:lnTo>
                  <a:lnTo>
                    <a:pt x="113157" y="812800"/>
                  </a:lnTo>
                  <a:lnTo>
                    <a:pt x="108700" y="834903"/>
                  </a:lnTo>
                  <a:lnTo>
                    <a:pt x="96551" y="852947"/>
                  </a:lnTo>
                  <a:lnTo>
                    <a:pt x="78545" y="865110"/>
                  </a:lnTo>
                  <a:lnTo>
                    <a:pt x="56514" y="869569"/>
                  </a:lnTo>
                  <a:lnTo>
                    <a:pt x="34504" y="865110"/>
                  </a:lnTo>
                  <a:lnTo>
                    <a:pt x="16541" y="852947"/>
                  </a:lnTo>
                  <a:lnTo>
                    <a:pt x="4437" y="834903"/>
                  </a:lnTo>
                  <a:lnTo>
                    <a:pt x="0" y="812800"/>
                  </a:lnTo>
                  <a:lnTo>
                    <a:pt x="0" y="547751"/>
                  </a:lnTo>
                  <a:lnTo>
                    <a:pt x="0" y="406019"/>
                  </a:lnTo>
                  <a:lnTo>
                    <a:pt x="8649" y="363057"/>
                  </a:lnTo>
                  <a:lnTo>
                    <a:pt x="32242" y="327977"/>
                  </a:lnTo>
                  <a:lnTo>
                    <a:pt x="67240" y="304327"/>
                  </a:lnTo>
                  <a:lnTo>
                    <a:pt x="110109" y="295656"/>
                  </a:lnTo>
                  <a:close/>
                </a:path>
                <a:path w="585470" h="1545589" extrusionOk="0">
                  <a:moveTo>
                    <a:pt x="292608" y="0"/>
                  </a:moveTo>
                  <a:lnTo>
                    <a:pt x="334474" y="6768"/>
                  </a:lnTo>
                  <a:lnTo>
                    <a:pt x="370835" y="25619"/>
                  </a:lnTo>
                  <a:lnTo>
                    <a:pt x="399510" y="54370"/>
                  </a:lnTo>
                  <a:lnTo>
                    <a:pt x="418315" y="90838"/>
                  </a:lnTo>
                  <a:lnTo>
                    <a:pt x="425069" y="132842"/>
                  </a:lnTo>
                  <a:lnTo>
                    <a:pt x="418315" y="174845"/>
                  </a:lnTo>
                  <a:lnTo>
                    <a:pt x="399510" y="211313"/>
                  </a:lnTo>
                  <a:lnTo>
                    <a:pt x="370835" y="240064"/>
                  </a:lnTo>
                  <a:lnTo>
                    <a:pt x="334474" y="258915"/>
                  </a:lnTo>
                  <a:lnTo>
                    <a:pt x="292608" y="265684"/>
                  </a:lnTo>
                  <a:lnTo>
                    <a:pt x="250741" y="258915"/>
                  </a:lnTo>
                  <a:lnTo>
                    <a:pt x="214380" y="240064"/>
                  </a:lnTo>
                  <a:lnTo>
                    <a:pt x="185705" y="211313"/>
                  </a:lnTo>
                  <a:lnTo>
                    <a:pt x="166900" y="174845"/>
                  </a:lnTo>
                  <a:lnTo>
                    <a:pt x="160147" y="132842"/>
                  </a:lnTo>
                  <a:lnTo>
                    <a:pt x="166900" y="90838"/>
                  </a:lnTo>
                  <a:lnTo>
                    <a:pt x="185705" y="54370"/>
                  </a:lnTo>
                  <a:lnTo>
                    <a:pt x="214380" y="25619"/>
                  </a:lnTo>
                  <a:lnTo>
                    <a:pt x="250741" y="6768"/>
                  </a:lnTo>
                  <a:lnTo>
                    <a:pt x="292608" y="0"/>
                  </a:lnTo>
                  <a:close/>
                </a:path>
              </a:pathLst>
            </a:custGeom>
            <a:noFill/>
            <a:ln w="39600" cap="flat" cmpd="sng">
              <a:solidFill>
                <a:srgbClr val="FC29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7441745" y="1885188"/>
              <a:ext cx="731520" cy="1560830"/>
            </a:xfrm>
            <a:custGeom>
              <a:avLst/>
              <a:gdLst/>
              <a:ahLst/>
              <a:cxnLst/>
              <a:rect l="l" t="t" r="r" b="b"/>
              <a:pathLst>
                <a:path w="731520" h="1560829" extrusionOk="0">
                  <a:moveTo>
                    <a:pt x="247342" y="293750"/>
                  </a:moveTo>
                  <a:lnTo>
                    <a:pt x="486102" y="293750"/>
                  </a:lnTo>
                  <a:lnTo>
                    <a:pt x="514905" y="295505"/>
                  </a:lnTo>
                  <a:lnTo>
                    <a:pt x="547570" y="321437"/>
                  </a:lnTo>
                  <a:lnTo>
                    <a:pt x="728164" y="795274"/>
                  </a:lnTo>
                  <a:lnTo>
                    <a:pt x="731412" y="814669"/>
                  </a:lnTo>
                  <a:lnTo>
                    <a:pt x="727100" y="833183"/>
                  </a:lnTo>
                  <a:lnTo>
                    <a:pt x="716145" y="848744"/>
                  </a:lnTo>
                  <a:lnTo>
                    <a:pt x="699462" y="859282"/>
                  </a:lnTo>
                  <a:lnTo>
                    <a:pt x="680013" y="862530"/>
                  </a:lnTo>
                  <a:lnTo>
                    <a:pt x="661505" y="858218"/>
                  </a:lnTo>
                  <a:lnTo>
                    <a:pt x="645973" y="847262"/>
                  </a:lnTo>
                  <a:lnTo>
                    <a:pt x="635454" y="830579"/>
                  </a:lnTo>
                  <a:lnTo>
                    <a:pt x="532584" y="560832"/>
                  </a:lnTo>
                  <a:lnTo>
                    <a:pt x="512518" y="560832"/>
                  </a:lnTo>
                  <a:lnTo>
                    <a:pt x="642312" y="1083564"/>
                  </a:lnTo>
                  <a:lnTo>
                    <a:pt x="514042" y="1083564"/>
                  </a:lnTo>
                  <a:lnTo>
                    <a:pt x="514042" y="1494282"/>
                  </a:lnTo>
                  <a:lnTo>
                    <a:pt x="508827" y="1520070"/>
                  </a:lnTo>
                  <a:lnTo>
                    <a:pt x="494611" y="1541145"/>
                  </a:lnTo>
                  <a:lnTo>
                    <a:pt x="473537" y="1555361"/>
                  </a:lnTo>
                  <a:lnTo>
                    <a:pt x="447748" y="1560576"/>
                  </a:lnTo>
                  <a:lnTo>
                    <a:pt x="421886" y="1555361"/>
                  </a:lnTo>
                  <a:lnTo>
                    <a:pt x="400774" y="1541145"/>
                  </a:lnTo>
                  <a:lnTo>
                    <a:pt x="386544" y="1520070"/>
                  </a:lnTo>
                  <a:lnTo>
                    <a:pt x="381327" y="1494282"/>
                  </a:lnTo>
                  <a:lnTo>
                    <a:pt x="381327" y="1083564"/>
                  </a:lnTo>
                  <a:lnTo>
                    <a:pt x="349958" y="1083564"/>
                  </a:lnTo>
                  <a:lnTo>
                    <a:pt x="349958" y="1494282"/>
                  </a:lnTo>
                  <a:lnTo>
                    <a:pt x="344743" y="1520070"/>
                  </a:lnTo>
                  <a:lnTo>
                    <a:pt x="330527" y="1541145"/>
                  </a:lnTo>
                  <a:lnTo>
                    <a:pt x="309453" y="1555361"/>
                  </a:lnTo>
                  <a:lnTo>
                    <a:pt x="283664" y="1560576"/>
                  </a:lnTo>
                  <a:lnTo>
                    <a:pt x="257821" y="1555361"/>
                  </a:lnTo>
                  <a:lnTo>
                    <a:pt x="236753" y="1541145"/>
                  </a:lnTo>
                  <a:lnTo>
                    <a:pt x="222567" y="1520070"/>
                  </a:lnTo>
                  <a:lnTo>
                    <a:pt x="217370" y="1494282"/>
                  </a:lnTo>
                  <a:lnTo>
                    <a:pt x="217370" y="1083564"/>
                  </a:lnTo>
                  <a:lnTo>
                    <a:pt x="88465" y="1083564"/>
                  </a:lnTo>
                  <a:lnTo>
                    <a:pt x="218259" y="560832"/>
                  </a:lnTo>
                  <a:lnTo>
                    <a:pt x="198828" y="560832"/>
                  </a:lnTo>
                  <a:lnTo>
                    <a:pt x="95958" y="830579"/>
                  </a:lnTo>
                  <a:lnTo>
                    <a:pt x="85439" y="847262"/>
                  </a:lnTo>
                  <a:lnTo>
                    <a:pt x="69907" y="858218"/>
                  </a:lnTo>
                  <a:lnTo>
                    <a:pt x="51399" y="862530"/>
                  </a:lnTo>
                  <a:lnTo>
                    <a:pt x="31950" y="859282"/>
                  </a:lnTo>
                  <a:lnTo>
                    <a:pt x="15267" y="848744"/>
                  </a:lnTo>
                  <a:lnTo>
                    <a:pt x="4312" y="833183"/>
                  </a:lnTo>
                  <a:lnTo>
                    <a:pt x="0" y="814669"/>
                  </a:lnTo>
                  <a:lnTo>
                    <a:pt x="3248" y="795274"/>
                  </a:lnTo>
                  <a:lnTo>
                    <a:pt x="183842" y="321437"/>
                  </a:lnTo>
                  <a:lnTo>
                    <a:pt x="193424" y="304252"/>
                  </a:lnTo>
                  <a:lnTo>
                    <a:pt x="202686" y="297307"/>
                  </a:lnTo>
                  <a:lnTo>
                    <a:pt x="218400" y="295505"/>
                  </a:lnTo>
                  <a:lnTo>
                    <a:pt x="247342" y="293750"/>
                  </a:lnTo>
                  <a:close/>
                </a:path>
                <a:path w="731520" h="1560829" extrusionOk="0">
                  <a:moveTo>
                    <a:pt x="366722" y="0"/>
                  </a:moveTo>
                  <a:lnTo>
                    <a:pt x="416401" y="10031"/>
                  </a:lnTo>
                  <a:lnTo>
                    <a:pt x="456971" y="37385"/>
                  </a:lnTo>
                  <a:lnTo>
                    <a:pt x="484326" y="77956"/>
                  </a:lnTo>
                  <a:lnTo>
                    <a:pt x="494357" y="127635"/>
                  </a:lnTo>
                  <a:lnTo>
                    <a:pt x="484326" y="177387"/>
                  </a:lnTo>
                  <a:lnTo>
                    <a:pt x="456971" y="217995"/>
                  </a:lnTo>
                  <a:lnTo>
                    <a:pt x="416401" y="245363"/>
                  </a:lnTo>
                  <a:lnTo>
                    <a:pt x="366722" y="255397"/>
                  </a:lnTo>
                  <a:lnTo>
                    <a:pt x="317043" y="245363"/>
                  </a:lnTo>
                  <a:lnTo>
                    <a:pt x="276473" y="217995"/>
                  </a:lnTo>
                  <a:lnTo>
                    <a:pt x="249118" y="177387"/>
                  </a:lnTo>
                  <a:lnTo>
                    <a:pt x="239087" y="127635"/>
                  </a:lnTo>
                  <a:lnTo>
                    <a:pt x="249118" y="77956"/>
                  </a:lnTo>
                  <a:lnTo>
                    <a:pt x="276473" y="37385"/>
                  </a:lnTo>
                  <a:lnTo>
                    <a:pt x="317043" y="10031"/>
                  </a:lnTo>
                  <a:lnTo>
                    <a:pt x="366722" y="0"/>
                  </a:lnTo>
                  <a:close/>
                </a:path>
              </a:pathLst>
            </a:custGeom>
            <a:noFill/>
            <a:ln w="39600" cap="flat" cmpd="sng">
              <a:solidFill>
                <a:srgbClr val="252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7491983" y="1420368"/>
              <a:ext cx="649605" cy="597535"/>
            </a:xfrm>
            <a:custGeom>
              <a:avLst/>
              <a:gdLst/>
              <a:ahLst/>
              <a:cxnLst/>
              <a:rect l="l" t="t" r="r" b="b"/>
              <a:pathLst>
                <a:path w="649604" h="597535" extrusionOk="0">
                  <a:moveTo>
                    <a:pt x="129794" y="337947"/>
                  </a:moveTo>
                  <a:lnTo>
                    <a:pt x="129794" y="470789"/>
                  </a:lnTo>
                  <a:lnTo>
                    <a:pt x="324612" y="597408"/>
                  </a:lnTo>
                  <a:lnTo>
                    <a:pt x="519430" y="470789"/>
                  </a:lnTo>
                  <a:lnTo>
                    <a:pt x="519430" y="464566"/>
                  </a:lnTo>
                  <a:lnTo>
                    <a:pt x="324612" y="464566"/>
                  </a:lnTo>
                  <a:lnTo>
                    <a:pt x="129794" y="337947"/>
                  </a:lnTo>
                  <a:close/>
                </a:path>
                <a:path w="649604" h="597535" extrusionOk="0">
                  <a:moveTo>
                    <a:pt x="609854" y="256032"/>
                  </a:moveTo>
                  <a:lnTo>
                    <a:pt x="588264" y="256032"/>
                  </a:lnTo>
                  <a:lnTo>
                    <a:pt x="588264" y="375793"/>
                  </a:lnTo>
                  <a:lnTo>
                    <a:pt x="580999" y="380031"/>
                  </a:lnTo>
                  <a:lnTo>
                    <a:pt x="575294" y="386175"/>
                  </a:lnTo>
                  <a:lnTo>
                    <a:pt x="571565" y="393795"/>
                  </a:lnTo>
                  <a:lnTo>
                    <a:pt x="570230" y="402463"/>
                  </a:lnTo>
                  <a:lnTo>
                    <a:pt x="571261" y="410077"/>
                  </a:lnTo>
                  <a:lnTo>
                    <a:pt x="574198" y="416893"/>
                  </a:lnTo>
                  <a:lnTo>
                    <a:pt x="578802" y="422590"/>
                  </a:lnTo>
                  <a:lnTo>
                    <a:pt x="584835" y="426847"/>
                  </a:lnTo>
                  <a:lnTo>
                    <a:pt x="562991" y="537083"/>
                  </a:lnTo>
                  <a:lnTo>
                    <a:pt x="635126" y="537083"/>
                  </a:lnTo>
                  <a:lnTo>
                    <a:pt x="613410" y="426847"/>
                  </a:lnTo>
                  <a:lnTo>
                    <a:pt x="619369" y="422590"/>
                  </a:lnTo>
                  <a:lnTo>
                    <a:pt x="623935" y="416893"/>
                  </a:lnTo>
                  <a:lnTo>
                    <a:pt x="626858" y="410077"/>
                  </a:lnTo>
                  <a:lnTo>
                    <a:pt x="627888" y="402463"/>
                  </a:lnTo>
                  <a:lnTo>
                    <a:pt x="626570" y="393795"/>
                  </a:lnTo>
                  <a:lnTo>
                    <a:pt x="622871" y="386175"/>
                  </a:lnTo>
                  <a:lnTo>
                    <a:pt x="617172" y="380031"/>
                  </a:lnTo>
                  <a:lnTo>
                    <a:pt x="609854" y="375793"/>
                  </a:lnTo>
                  <a:lnTo>
                    <a:pt x="609854" y="256032"/>
                  </a:lnTo>
                  <a:close/>
                </a:path>
                <a:path w="649604" h="597535" extrusionOk="0">
                  <a:moveTo>
                    <a:pt x="519430" y="337947"/>
                  </a:moveTo>
                  <a:lnTo>
                    <a:pt x="324612" y="464566"/>
                  </a:lnTo>
                  <a:lnTo>
                    <a:pt x="519430" y="464566"/>
                  </a:lnTo>
                  <a:lnTo>
                    <a:pt x="519430" y="337947"/>
                  </a:lnTo>
                  <a:close/>
                </a:path>
                <a:path w="649604" h="597535" extrusionOk="0">
                  <a:moveTo>
                    <a:pt x="324612" y="0"/>
                  </a:moveTo>
                  <a:lnTo>
                    <a:pt x="0" y="215519"/>
                  </a:lnTo>
                  <a:lnTo>
                    <a:pt x="324612" y="431165"/>
                  </a:lnTo>
                  <a:lnTo>
                    <a:pt x="588264" y="256032"/>
                  </a:lnTo>
                  <a:lnTo>
                    <a:pt x="609854" y="256032"/>
                  </a:lnTo>
                  <a:lnTo>
                    <a:pt x="609854" y="241681"/>
                  </a:lnTo>
                  <a:lnTo>
                    <a:pt x="649224" y="215519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20" name="Google Shape;1420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71872" y="2755442"/>
              <a:ext cx="1022426" cy="8121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1" name="Google Shape;1421;p36"/>
            <p:cNvSpPr/>
            <p:nvPr/>
          </p:nvSpPr>
          <p:spPr>
            <a:xfrm>
              <a:off x="5154168" y="2782823"/>
              <a:ext cx="917575" cy="707390"/>
            </a:xfrm>
            <a:custGeom>
              <a:avLst/>
              <a:gdLst/>
              <a:ahLst/>
              <a:cxnLst/>
              <a:rect l="l" t="t" r="r" b="b"/>
              <a:pathLst>
                <a:path w="917575" h="707389" extrusionOk="0">
                  <a:moveTo>
                    <a:pt x="564007" y="0"/>
                  </a:moveTo>
                  <a:lnTo>
                    <a:pt x="564007" y="176784"/>
                  </a:lnTo>
                  <a:lnTo>
                    <a:pt x="0" y="176784"/>
                  </a:lnTo>
                  <a:lnTo>
                    <a:pt x="244348" y="530351"/>
                  </a:lnTo>
                  <a:lnTo>
                    <a:pt x="564007" y="530351"/>
                  </a:lnTo>
                  <a:lnTo>
                    <a:pt x="564007" y="707136"/>
                  </a:lnTo>
                  <a:lnTo>
                    <a:pt x="917448" y="353567"/>
                  </a:lnTo>
                  <a:lnTo>
                    <a:pt x="56400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9339072" y="3541776"/>
              <a:ext cx="2676525" cy="307975"/>
            </a:xfrm>
            <a:custGeom>
              <a:avLst/>
              <a:gdLst/>
              <a:ahLst/>
              <a:cxnLst/>
              <a:rect l="l" t="t" r="r" b="b"/>
              <a:pathLst>
                <a:path w="2676525" h="307975" extrusionOk="0">
                  <a:moveTo>
                    <a:pt x="267614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676144" y="307848"/>
                  </a:lnTo>
                  <a:lnTo>
                    <a:pt x="2676144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3" name="Google Shape;1423;p36"/>
          <p:cNvSpPr txBox="1"/>
          <p:nvPr/>
        </p:nvSpPr>
        <p:spPr>
          <a:xfrm>
            <a:off x="12682474" y="7126153"/>
            <a:ext cx="5016463" cy="519221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txBody>
          <a:bodyPr spcFirstLastPara="1" wrap="square" lIns="0" tIns="87600" rIns="0" bIns="0" anchor="t" anchorCtr="0">
            <a:spAutoFit/>
          </a:bodyPr>
          <a:lstStyle/>
          <a:p>
            <a:pPr marL="18664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Golru III/a – III/b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24" name="Google Shape;1424;p36"/>
          <p:cNvSpPr txBox="1"/>
          <p:nvPr/>
        </p:nvSpPr>
        <p:spPr>
          <a:xfrm>
            <a:off x="12400860" y="9494567"/>
            <a:ext cx="3875031" cy="4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dan lulus uji kompetensi.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25" name="Google Shape;1425;p36"/>
          <p:cNvSpPr txBox="1"/>
          <p:nvPr/>
        </p:nvSpPr>
        <p:spPr>
          <a:xfrm>
            <a:off x="12301062" y="10125447"/>
            <a:ext cx="5358004" cy="520504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txBody>
          <a:bodyPr spcFirstLastPara="1" wrap="square" lIns="0" tIns="88875" rIns="0" bIns="0" anchor="t" anchorCtr="0">
            <a:spAutoFit/>
          </a:bodyPr>
          <a:lstStyle/>
          <a:p>
            <a:pPr marL="18791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Golru III/c – III/d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26" name="Google Shape;1426;p36"/>
          <p:cNvSpPr txBox="1"/>
          <p:nvPr/>
        </p:nvSpPr>
        <p:spPr>
          <a:xfrm>
            <a:off x="12514087" y="10916362"/>
            <a:ext cx="5041857" cy="260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1015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Pejabat fungsional kategori  keterampilan yang memiliki  golongan ruang III/c dan III/d  dapat diangkat ke dalam </a:t>
            </a:r>
            <a:r>
              <a:rPr lang="en-US" sz="2799" b="1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JF Ahli  Muda 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setelah mengikuti dan  lulus uji kompetensi.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27" name="Google Shape;1427;p36"/>
          <p:cNvSpPr txBox="1"/>
          <p:nvPr/>
        </p:nvSpPr>
        <p:spPr>
          <a:xfrm>
            <a:off x="18833765" y="6934940"/>
            <a:ext cx="4686349" cy="45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Penghitungan dan Penetapan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28" name="Google Shape;1428;p36"/>
          <p:cNvSpPr txBox="1"/>
          <p:nvPr/>
        </p:nvSpPr>
        <p:spPr>
          <a:xfrm>
            <a:off x="18833765" y="7362311"/>
            <a:ext cx="492630" cy="45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AK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29" name="Google Shape;1429;p36"/>
          <p:cNvSpPr txBox="1"/>
          <p:nvPr/>
        </p:nvSpPr>
        <p:spPr>
          <a:xfrm>
            <a:off x="12375466" y="7788819"/>
            <a:ext cx="11147696" cy="174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1015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Pejabat Fungsional kategori	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Diberikan AK dari konversi  </a:t>
            </a:r>
            <a:r>
              <a:rPr lang="en-US" sz="27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keterampilan yang memiliki golongan	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Predikat kinerja dan AK Dasar  </a:t>
            </a:r>
            <a:r>
              <a:rPr lang="en-US" sz="27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ruang III/a dan III/b dapat diangkat	</a:t>
            </a:r>
            <a:r>
              <a:rPr lang="en-US" sz="2799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dalam jenjang jabatannya.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 </a:t>
            </a:r>
            <a:r>
              <a:rPr lang="en-US" sz="2799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JF Ahli Pertama </a:t>
            </a:r>
            <a:r>
              <a:rPr lang="en-US" sz="2799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setelah mengikuti</a:t>
            </a:r>
            <a:endParaRPr sz="2799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430" name="Google Shape;1430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3302" y="1786"/>
            <a:ext cx="2681542" cy="1572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024689" y="13068202"/>
            <a:ext cx="1157938" cy="50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704201" y="13049919"/>
            <a:ext cx="1559202" cy="603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3215600" cy="125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10157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98"/>
              <a:buFont typeface="Century Gothic"/>
              <a:buNone/>
            </a:pPr>
            <a:r>
              <a:rPr lang="en-US" sz="7998">
                <a:solidFill>
                  <a:srgbClr val="FFFFFF"/>
                </a:solidFill>
              </a:rPr>
              <a:t>Penyesuaian AK  Kumulatif Konvensional - Integrasi</a:t>
            </a:r>
            <a:endParaRPr sz="7998"/>
          </a:p>
        </p:txBody>
      </p:sp>
      <p:sp>
        <p:nvSpPr>
          <p:cNvPr id="1546" name="Google Shape;1546;p41"/>
          <p:cNvSpPr txBox="1">
            <a:spLocks noGrp="1"/>
          </p:cNvSpPr>
          <p:nvPr>
            <p:ph type="body" idx="1"/>
          </p:nvPr>
        </p:nvSpPr>
        <p:spPr>
          <a:xfrm>
            <a:off x="797327" y="3636658"/>
            <a:ext cx="8004514" cy="266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20"/>
              <a:buNone/>
            </a:pPr>
            <a:r>
              <a:rPr lang="en-US"/>
              <a:t>Kurangi angka kredit kumulatif konvensional dengan Nilai Dasar sesuai dengan jenjang jabatan</a:t>
            </a:r>
            <a:endParaRPr/>
          </a:p>
        </p:txBody>
      </p:sp>
      <p:sp>
        <p:nvSpPr>
          <p:cNvPr id="1547" name="Google Shape;1547;p41"/>
          <p:cNvSpPr txBox="1"/>
          <p:nvPr/>
        </p:nvSpPr>
        <p:spPr>
          <a:xfrm>
            <a:off x="2220976" y="1917538"/>
            <a:ext cx="5157216" cy="125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10157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98"/>
              <a:buFont typeface="Arial"/>
              <a:buNone/>
            </a:pPr>
            <a:r>
              <a:rPr lang="en-US" sz="7998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LANGKAH 1</a:t>
            </a:r>
            <a:endParaRPr sz="7998" b="0" i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48" name="Google Shape;1548;p41"/>
          <p:cNvGraphicFramePr/>
          <p:nvPr/>
        </p:nvGraphicFramePr>
        <p:xfrm>
          <a:off x="797327" y="6728712"/>
          <a:ext cx="9348275" cy="6948143"/>
        </p:xfrm>
        <a:graphic>
          <a:graphicData uri="http://schemas.openxmlformats.org/drawingml/2006/table">
            <a:tbl>
              <a:tblPr firstRow="1" bandRow="1">
                <a:noFill/>
                <a:tableStyleId>{821A5457-9001-4FDD-8909-6ECF417CA73C}</a:tableStyleId>
              </a:tblPr>
              <a:tblGrid>
                <a:gridCol w="9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 u="none" strike="noStrike" cap="none"/>
                        <a:t>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JENJANG JABATAN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GOLRU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NILAI DASAR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AHLI PERTAMA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III/a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100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III/b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100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AHLI MUDA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III/c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200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III/d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200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AHLI MADYA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IV/a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400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IV/b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400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IV/c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400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AHLI UTAMA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IV/d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850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IV/e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850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549" name="Google Shape;154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8472" y="1255146"/>
            <a:ext cx="8004513" cy="12421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41"/>
          <p:cNvSpPr txBox="1"/>
          <p:nvPr/>
        </p:nvSpPr>
        <p:spPr>
          <a:xfrm>
            <a:off x="10769600" y="4454422"/>
            <a:ext cx="5628874" cy="39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ts val="4800"/>
              <a:buFont typeface="Noto Sans Symbols"/>
              <a:buNone/>
            </a:pPr>
            <a:endParaRPr sz="6000" b="0" i="0">
              <a:solidFill>
                <a:srgbClr val="7030A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4800"/>
              <a:buFont typeface="Noto Sans Symbols"/>
              <a:buNone/>
            </a:pPr>
            <a:r>
              <a:rPr lang="en-US" sz="6000" b="0" i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401,888 – 200 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4800"/>
              <a:buFont typeface="Noto Sans Symbols"/>
              <a:buNone/>
            </a:pPr>
            <a:r>
              <a:rPr lang="en-US" sz="6000" b="0" i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= 201,888</a:t>
            </a:r>
            <a:endParaRPr/>
          </a:p>
        </p:txBody>
      </p:sp>
      <p:sp>
        <p:nvSpPr>
          <p:cNvPr id="1551" name="Google Shape;1551;p41"/>
          <p:cNvSpPr txBox="1"/>
          <p:nvPr/>
        </p:nvSpPr>
        <p:spPr>
          <a:xfrm>
            <a:off x="20797178" y="3821779"/>
            <a:ext cx="2050588" cy="522728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FAIZ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3999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2" name="Google Shape;1552;p41"/>
          <p:cNvSpPr txBox="1"/>
          <p:nvPr/>
        </p:nvSpPr>
        <p:spPr>
          <a:xfrm>
            <a:off x="20805645" y="4454422"/>
            <a:ext cx="2443401" cy="314746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Penata TK. I / III/d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42"/>
          <p:cNvSpPr txBox="1">
            <a:spLocks noGrp="1"/>
          </p:cNvSpPr>
          <p:nvPr>
            <p:ph type="body" idx="1"/>
          </p:nvPr>
        </p:nvSpPr>
        <p:spPr>
          <a:xfrm>
            <a:off x="1058912" y="2997200"/>
            <a:ext cx="7881888" cy="3827928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20"/>
              <a:buNone/>
            </a:pPr>
            <a:r>
              <a:rPr lang="en-US">
                <a:solidFill>
                  <a:schemeClr val="dk1"/>
                </a:solidFill>
              </a:rPr>
              <a:t>Tuangkan Angka Kredit Integrasi Hasil Konversi ke dalam Formulir Perhitungan dan Akumulasi Angka Kredit pada penilaian integrasi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58" name="Google Shape;1558;p42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1559" name="Google Shape;1559;p42"/>
          <p:cNvSpPr txBox="1">
            <a:spLocks noGrp="1"/>
          </p:cNvSpPr>
          <p:nvPr>
            <p:ph type="title"/>
          </p:nvPr>
        </p:nvSpPr>
        <p:spPr>
          <a:xfrm>
            <a:off x="1291886" y="905436"/>
            <a:ext cx="7140914" cy="209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300"/>
              <a:buFont typeface="Century Gothic"/>
              <a:buNone/>
            </a:pPr>
            <a:r>
              <a:rPr lang="en-US"/>
              <a:t>LANGKAH 2</a:t>
            </a:r>
            <a:endParaRPr/>
          </a:p>
        </p:txBody>
      </p:sp>
      <p:pic>
        <p:nvPicPr>
          <p:cNvPr id="1560" name="Google Shape;156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0" y="905435"/>
            <a:ext cx="15290800" cy="12219105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42"/>
          <p:cNvSpPr txBox="1"/>
          <p:nvPr/>
        </p:nvSpPr>
        <p:spPr>
          <a:xfrm>
            <a:off x="13592184" y="11429786"/>
            <a:ext cx="2050588" cy="522728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401,888</a:t>
            </a:r>
            <a:endParaRPr/>
          </a:p>
        </p:txBody>
      </p:sp>
      <p:sp>
        <p:nvSpPr>
          <p:cNvPr id="1562" name="Google Shape;1562;p42"/>
          <p:cNvSpPr txBox="1"/>
          <p:nvPr/>
        </p:nvSpPr>
        <p:spPr>
          <a:xfrm>
            <a:off x="17177656" y="11418686"/>
            <a:ext cx="1531703" cy="522728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</a:t>
            </a:r>
            <a:endParaRPr/>
          </a:p>
        </p:txBody>
      </p:sp>
      <p:sp>
        <p:nvSpPr>
          <p:cNvPr id="1563" name="Google Shape;1563;p42"/>
          <p:cNvSpPr txBox="1"/>
          <p:nvPr/>
        </p:nvSpPr>
        <p:spPr>
          <a:xfrm>
            <a:off x="19218949" y="11418686"/>
            <a:ext cx="2050588" cy="522728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201,888</a:t>
            </a:r>
            <a:endParaRPr/>
          </a:p>
        </p:txBody>
      </p:sp>
      <p:sp>
        <p:nvSpPr>
          <p:cNvPr id="1564" name="Google Shape;1564;p42"/>
          <p:cNvSpPr txBox="1"/>
          <p:nvPr/>
        </p:nvSpPr>
        <p:spPr>
          <a:xfrm>
            <a:off x="16658771" y="2735836"/>
            <a:ext cx="2050588" cy="522728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FAIZ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3999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5" name="Google Shape;1565;p42"/>
          <p:cNvSpPr txBox="1"/>
          <p:nvPr/>
        </p:nvSpPr>
        <p:spPr>
          <a:xfrm>
            <a:off x="16658770" y="4827601"/>
            <a:ext cx="5058229" cy="522728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Penata TK. I / III/d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43"/>
          <p:cNvSpPr/>
          <p:nvPr/>
        </p:nvSpPr>
        <p:spPr>
          <a:xfrm rot="10800000">
            <a:off x="387003" y="4020473"/>
            <a:ext cx="6088922" cy="80388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 cap="rnd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1" name="Google Shape;1571;p43"/>
          <p:cNvSpPr/>
          <p:nvPr/>
        </p:nvSpPr>
        <p:spPr>
          <a:xfrm>
            <a:off x="8714426" y="591459"/>
            <a:ext cx="14371337" cy="545536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2" name="Google Shape;1572;p43"/>
          <p:cNvSpPr txBox="1">
            <a:spLocks noGrp="1"/>
          </p:cNvSpPr>
          <p:nvPr>
            <p:ph type="title"/>
          </p:nvPr>
        </p:nvSpPr>
        <p:spPr>
          <a:xfrm>
            <a:off x="1291886" y="905436"/>
            <a:ext cx="18804548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300"/>
              <a:buFont typeface="Century Gothic"/>
              <a:buNone/>
            </a:pPr>
            <a:r>
              <a:rPr lang="en-US"/>
              <a:t>LANGKAH 3</a:t>
            </a:r>
            <a:endParaRPr/>
          </a:p>
        </p:txBody>
      </p:sp>
      <p:sp>
        <p:nvSpPr>
          <p:cNvPr id="1573" name="Google Shape;1573;p43"/>
          <p:cNvSpPr txBox="1">
            <a:spLocks noGrp="1"/>
          </p:cNvSpPr>
          <p:nvPr>
            <p:ph type="body" idx="1"/>
          </p:nvPr>
        </p:nvSpPr>
        <p:spPr>
          <a:xfrm>
            <a:off x="688630" y="4726600"/>
            <a:ext cx="5485667" cy="839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20"/>
              <a:buNone/>
            </a:pPr>
            <a:r>
              <a:rPr lang="en-US">
                <a:solidFill>
                  <a:schemeClr val="dk1"/>
                </a:solidFill>
              </a:rPr>
              <a:t>Bagi Angka Kredit Integrasi Hasil Konversi ke dalam 3 Jenis</a:t>
            </a:r>
            <a:endParaRPr>
              <a:solidFill>
                <a:schemeClr val="dk1"/>
              </a:solidFill>
            </a:endParaRPr>
          </a:p>
          <a:p>
            <a:pPr marL="742950" lvl="0" indent="-742950" algn="l" rtl="0">
              <a:spcBef>
                <a:spcPts val="2000"/>
              </a:spcBef>
              <a:spcAft>
                <a:spcPts val="0"/>
              </a:spcAft>
              <a:buSzPts val="3120"/>
              <a:buAutoNum type="arabicPeriod"/>
            </a:pPr>
            <a:r>
              <a:rPr lang="en-US">
                <a:solidFill>
                  <a:schemeClr val="dk1"/>
                </a:solidFill>
              </a:rPr>
              <a:t>Tugas Jabatan</a:t>
            </a:r>
            <a:endParaRPr>
              <a:solidFill>
                <a:schemeClr val="dk1"/>
              </a:solidFill>
            </a:endParaRPr>
          </a:p>
          <a:p>
            <a:pPr marL="742950" lvl="0" indent="-742950" algn="l" rtl="0">
              <a:spcBef>
                <a:spcPts val="2000"/>
              </a:spcBef>
              <a:spcAft>
                <a:spcPts val="0"/>
              </a:spcAft>
              <a:buSzPts val="3120"/>
              <a:buAutoNum type="arabicPeriod"/>
            </a:pPr>
            <a:r>
              <a:rPr lang="en-US">
                <a:solidFill>
                  <a:schemeClr val="dk1"/>
                </a:solidFill>
              </a:rPr>
              <a:t>Pengembangan Profesi</a:t>
            </a:r>
            <a:endParaRPr>
              <a:solidFill>
                <a:schemeClr val="dk1"/>
              </a:solidFill>
            </a:endParaRPr>
          </a:p>
          <a:p>
            <a:pPr marL="742950" lvl="0" indent="-742950" algn="l" rtl="0">
              <a:spcBef>
                <a:spcPts val="2000"/>
              </a:spcBef>
              <a:spcAft>
                <a:spcPts val="0"/>
              </a:spcAft>
              <a:buSzPts val="3120"/>
              <a:buAutoNum type="arabicPeriod"/>
            </a:pPr>
            <a:r>
              <a:rPr lang="en-US">
                <a:solidFill>
                  <a:schemeClr val="dk1"/>
                </a:solidFill>
              </a:rPr>
              <a:t>Kegiatan Penunjang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4" name="Google Shape;1574;p43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sp>
        <p:nvSpPr>
          <p:cNvPr id="1575" name="Google Shape;1575;p43"/>
          <p:cNvSpPr txBox="1"/>
          <p:nvPr/>
        </p:nvSpPr>
        <p:spPr>
          <a:xfrm>
            <a:off x="8941584" y="1282490"/>
            <a:ext cx="15436066" cy="466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PENGEMBANGAN PROFESI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Syarat AK Pengembangan Profesi Untuk naik Jenjang</a:t>
            </a:r>
            <a:endParaRPr sz="3999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Pertama ke Muda = 0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Muda Ke Madya = 6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Madya ke Utama = 12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Angka Kredit Integrasi Pengembangan Profesi dialokasikan sejumlah kebutuhan minimal untuk naik Jenjang </a:t>
            </a:r>
            <a:endParaRPr/>
          </a:p>
        </p:txBody>
      </p:sp>
      <p:sp>
        <p:nvSpPr>
          <p:cNvPr id="1576" name="Google Shape;1576;p43"/>
          <p:cNvSpPr txBox="1"/>
          <p:nvPr/>
        </p:nvSpPr>
        <p:spPr>
          <a:xfrm>
            <a:off x="8252953" y="6760387"/>
            <a:ext cx="13683490" cy="707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ts val="3199"/>
              <a:buFont typeface="Noto Sans Symbols"/>
              <a:buNone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KEGIATAN PENUNJANG</a:t>
            </a:r>
            <a:endParaRPr/>
          </a:p>
          <a:p>
            <a:pPr marL="742950" marR="0" lvl="0" indent="-74295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3199"/>
              <a:buFont typeface="Noto Sans Symbols"/>
              <a:buAutoNum type="arabicPeriod"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Jika Angka Kredit Integrasi setelah dikurangi AK Pengembangan profesi, jumlahnya kurang dari kebutuhan AK untuk naik jenjang , maka angka kredit kegiatan penunjang = 0</a:t>
            </a:r>
            <a:endParaRPr/>
          </a:p>
          <a:p>
            <a:pPr marL="742950" marR="0" lvl="0" indent="-74295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3199"/>
              <a:buFont typeface="Noto Sans Symbols"/>
              <a:buAutoNum type="arabicPeriod"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Jika Jumlahnya melebihi dari kebutuhan AK untuk naik jenjang, maka AK Kegiatan Penunjang dialokasikan 20% dari kebutuhan AK untuk naik pangkat</a:t>
            </a:r>
            <a:endParaRPr sz="3999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"/>
          <p:cNvPicPr preferRelativeResize="0"/>
          <p:nvPr/>
        </p:nvPicPr>
        <p:blipFill rotWithShape="1">
          <a:blip r:embed="rId3">
            <a:alphaModFix/>
          </a:blip>
          <a:srcRect l="8473" t="22574" r="43234" b="28862"/>
          <a:stretch/>
        </p:blipFill>
        <p:spPr>
          <a:xfrm>
            <a:off x="1538867" y="892098"/>
            <a:ext cx="21053503" cy="1157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44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graphicFrame>
        <p:nvGraphicFramePr>
          <p:cNvPr id="1582" name="Google Shape;1582;p44"/>
          <p:cNvGraphicFramePr/>
          <p:nvPr/>
        </p:nvGraphicFramePr>
        <p:xfrm>
          <a:off x="969495" y="2666725"/>
          <a:ext cx="9546100" cy="5302417"/>
        </p:xfrm>
        <a:graphic>
          <a:graphicData uri="http://schemas.openxmlformats.org/drawingml/2006/table">
            <a:tbl>
              <a:tblPr firstRow="1" bandRow="1">
                <a:noFill/>
                <a:tableStyleId>{821A5457-9001-4FDD-8909-6ECF417CA73C}</a:tableStyleId>
              </a:tblPr>
              <a:tblGrid>
                <a:gridCol w="126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JENJANG JABATAN AWAL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JENJANG JABATAN BARU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KEBUTUHAN AK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AHLI PERTAMA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AHLI MUDA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100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AHLI MUDA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AHLI MADYA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200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AHLI MADYA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AHLI UTAMA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450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83" name="Google Shape;1583;p44"/>
          <p:cNvSpPr txBox="1">
            <a:spLocks noGrp="1"/>
          </p:cNvSpPr>
          <p:nvPr>
            <p:ph type="title"/>
          </p:nvPr>
        </p:nvSpPr>
        <p:spPr>
          <a:xfrm>
            <a:off x="969495" y="1046586"/>
            <a:ext cx="11778316" cy="10802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>
                <a:solidFill>
                  <a:schemeClr val="dk1"/>
                </a:solidFill>
              </a:rPr>
              <a:t>KEBUTUHAN ANGKA KREDIT INTEGRASI UNTUK NAIK JENJANG JABFUNG KEAHLIAN</a:t>
            </a:r>
            <a:endParaRPr/>
          </a:p>
        </p:txBody>
      </p:sp>
      <p:sp>
        <p:nvSpPr>
          <p:cNvPr id="1584" name="Google Shape;1584;p44"/>
          <p:cNvSpPr txBox="1"/>
          <p:nvPr/>
        </p:nvSpPr>
        <p:spPr>
          <a:xfrm>
            <a:off x="410509" y="8540269"/>
            <a:ext cx="11778316" cy="501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KEGIATAN PENUNJANG</a:t>
            </a:r>
            <a:endParaRPr/>
          </a:p>
          <a:p>
            <a:pPr marL="742950" marR="0" lvl="0" indent="-742953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AutoNum type="arabicPeriod"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Jika Angka Kredit Integrasi setelah dikurangi AK Pengembangan profesi, jumlahnya kurang dari kebutuhan AK untuk naik jenjang , maka angka kredit kegiatan penunjang = 0</a:t>
            </a:r>
            <a:endParaRPr/>
          </a:p>
          <a:p>
            <a:pPr marL="742950" marR="0" lvl="0" indent="-742953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AutoNum type="arabicPeriod"/>
            </a:pPr>
            <a:r>
              <a:rPr lang="en-US" sz="3999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Jika Jumlahnya melebihi dari kebutuhan AK untuk naik jenjang, maka AK Kegiatan Penunjang dialokasikan 20% dari kebutuhan AK untuk naik pangkat</a:t>
            </a:r>
            <a:endParaRPr sz="3999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5" name="Google Shape;1585;p44"/>
          <p:cNvSpPr txBox="1"/>
          <p:nvPr/>
        </p:nvSpPr>
        <p:spPr>
          <a:xfrm>
            <a:off x="12188825" y="4015332"/>
            <a:ext cx="10582425" cy="530237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7421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 sz="36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ANGKA KREDIT INTEGRASI = </a:t>
            </a:r>
            <a:r>
              <a:rPr lang="en-US" sz="44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201,888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ANGKA KREDIT PENGEMBANGAN PROFESI = </a:t>
            </a:r>
            <a:r>
              <a:rPr lang="en-US" sz="48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 sz="36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201,888  -  6  =  195,888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195,888 </a:t>
            </a:r>
            <a:r>
              <a:rPr lang="en-US" sz="3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kurang dari  </a:t>
            </a: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 sz="36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Angka Kredit Kegiatan Penunjang = </a:t>
            </a:r>
            <a:r>
              <a:rPr lang="en-US" sz="48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45"/>
          <p:cNvSpPr txBox="1">
            <a:spLocks noGrp="1"/>
          </p:cNvSpPr>
          <p:nvPr>
            <p:ph type="title"/>
          </p:nvPr>
        </p:nvSpPr>
        <p:spPr>
          <a:xfrm>
            <a:off x="925891" y="552015"/>
            <a:ext cx="6998909" cy="121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300"/>
              <a:buFont typeface="Century Gothic"/>
              <a:buNone/>
            </a:pPr>
            <a:r>
              <a:rPr lang="en-US"/>
              <a:t>LANGKAH 4</a:t>
            </a:r>
            <a:endParaRPr/>
          </a:p>
        </p:txBody>
      </p:sp>
      <p:sp>
        <p:nvSpPr>
          <p:cNvPr id="1591" name="Google Shape;1591;p45"/>
          <p:cNvSpPr txBox="1">
            <a:spLocks noGrp="1"/>
          </p:cNvSpPr>
          <p:nvPr>
            <p:ph type="body" idx="1"/>
          </p:nvPr>
        </p:nvSpPr>
        <p:spPr>
          <a:xfrm>
            <a:off x="7924800" y="295729"/>
            <a:ext cx="14450850" cy="212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20"/>
              <a:buNone/>
            </a:pPr>
            <a:r>
              <a:rPr lang="en-US"/>
              <a:t>Tuangkan hasil pembagian tersebut ke dalam Formulir Perhitungan Kebutuhan kekurangan angka kredit</a:t>
            </a:r>
            <a:endParaRPr/>
          </a:p>
        </p:txBody>
      </p:sp>
      <p:sp>
        <p:nvSpPr>
          <p:cNvPr id="1592" name="Google Shape;1592;p45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pic>
        <p:nvPicPr>
          <p:cNvPr id="1593" name="Google Shape;159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2671" y="2204042"/>
            <a:ext cx="14158595" cy="118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4" name="Google Shape;159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73137" y="1767840"/>
            <a:ext cx="8004513" cy="12421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95" name="Google Shape;1595;p45"/>
          <p:cNvSpPr txBox="1"/>
          <p:nvPr/>
        </p:nvSpPr>
        <p:spPr>
          <a:xfrm>
            <a:off x="20789742" y="4298953"/>
            <a:ext cx="2050588" cy="522728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FAIZ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3999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6" name="Google Shape;1596;p45"/>
          <p:cNvSpPr txBox="1"/>
          <p:nvPr/>
        </p:nvSpPr>
        <p:spPr>
          <a:xfrm>
            <a:off x="20870878" y="4941298"/>
            <a:ext cx="2443401" cy="314746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Penata TK. I / III/d</a:t>
            </a:r>
            <a:endParaRPr/>
          </a:p>
        </p:txBody>
      </p:sp>
      <p:sp>
        <p:nvSpPr>
          <p:cNvPr id="1597" name="Google Shape;1597;p45"/>
          <p:cNvSpPr txBox="1"/>
          <p:nvPr/>
        </p:nvSpPr>
        <p:spPr>
          <a:xfrm>
            <a:off x="5906630" y="10562712"/>
            <a:ext cx="1330094" cy="2396142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118,000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226,438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22,700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34,750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401,888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endParaRPr sz="24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3199"/>
              <a:buFont typeface="Noto Sans Symbols"/>
              <a:buNone/>
            </a:pPr>
            <a:endParaRPr sz="3999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8" name="Google Shape;1598;p45"/>
          <p:cNvSpPr txBox="1"/>
          <p:nvPr/>
        </p:nvSpPr>
        <p:spPr>
          <a:xfrm>
            <a:off x="9591277" y="10562712"/>
            <a:ext cx="1330094" cy="2396142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195,888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endParaRPr sz="24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6,000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0,000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201,888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endParaRPr sz="24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3199"/>
              <a:buFont typeface="Noto Sans Symbols"/>
              <a:buNone/>
            </a:pPr>
            <a:endParaRPr sz="3999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9" name="Google Shape;1599;p45"/>
          <p:cNvSpPr txBox="1"/>
          <p:nvPr/>
        </p:nvSpPr>
        <p:spPr>
          <a:xfrm>
            <a:off x="5804608" y="5703619"/>
            <a:ext cx="4923187" cy="518160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Penata TK. I / III/d</a:t>
            </a:r>
            <a:endParaRPr/>
          </a:p>
        </p:txBody>
      </p:sp>
      <p:sp>
        <p:nvSpPr>
          <p:cNvPr id="1600" name="Google Shape;1600;p45"/>
          <p:cNvSpPr txBox="1"/>
          <p:nvPr/>
        </p:nvSpPr>
        <p:spPr>
          <a:xfrm>
            <a:off x="11663800" y="2123216"/>
            <a:ext cx="5226249" cy="7932828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7421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 sz="36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ANGKA KREDIT INTEGRASI = </a:t>
            </a:r>
            <a:r>
              <a:rPr lang="en-US" sz="44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201,888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ANGKA KREDIT PENGEMBANGAN PROFESI = </a:t>
            </a:r>
            <a:r>
              <a:rPr lang="en-US" sz="48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 sz="36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201,888  -  6  =  195,888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195,888 </a:t>
            </a:r>
            <a:r>
              <a:rPr lang="en-US" sz="3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kurang dari  </a:t>
            </a: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 sz="36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Angka Kredit Kegiatan Penunjang = </a:t>
            </a:r>
            <a:r>
              <a:rPr lang="en-US" sz="48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46"/>
          <p:cNvSpPr txBox="1">
            <a:spLocks noGrp="1"/>
          </p:cNvSpPr>
          <p:nvPr>
            <p:ph type="title"/>
          </p:nvPr>
        </p:nvSpPr>
        <p:spPr>
          <a:xfrm>
            <a:off x="944880" y="591459"/>
            <a:ext cx="6553200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300"/>
              <a:buFont typeface="Century Gothic"/>
              <a:buNone/>
            </a:pPr>
            <a:r>
              <a:rPr lang="en-US"/>
              <a:t>LANGKAH 5</a:t>
            </a:r>
            <a:endParaRPr/>
          </a:p>
        </p:txBody>
      </p:sp>
      <p:sp>
        <p:nvSpPr>
          <p:cNvPr id="1607" name="Google Shape;1607;p46"/>
          <p:cNvSpPr txBox="1">
            <a:spLocks noGrp="1"/>
          </p:cNvSpPr>
          <p:nvPr>
            <p:ph type="body" idx="1"/>
          </p:nvPr>
        </p:nvSpPr>
        <p:spPr>
          <a:xfrm>
            <a:off x="8321039" y="885858"/>
            <a:ext cx="10942321" cy="946576"/>
          </a:xfrm>
          <a:prstGeom prst="rect">
            <a:avLst/>
          </a:prstGeom>
          <a:solidFill>
            <a:srgbClr val="EF8B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en-US" sz="4800"/>
              <a:t>Membuat Penetapan PAK Integrasi</a:t>
            </a:r>
            <a:endParaRPr/>
          </a:p>
        </p:txBody>
      </p:sp>
      <p:sp>
        <p:nvSpPr>
          <p:cNvPr id="1608" name="Google Shape;1608;p46"/>
          <p:cNvSpPr txBox="1">
            <a:spLocks noGrp="1"/>
          </p:cNvSpPr>
          <p:nvPr>
            <p:ph type="sldNum" idx="12"/>
          </p:nvPr>
        </p:nvSpPr>
        <p:spPr>
          <a:xfrm>
            <a:off x="20699689" y="591459"/>
            <a:ext cx="1675961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pic>
        <p:nvPicPr>
          <p:cNvPr id="1609" name="Google Shape;160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98883" y="638634"/>
            <a:ext cx="10060066" cy="1511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0" name="Google Shape;161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82671" y="2204042"/>
            <a:ext cx="14158595" cy="12121558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46"/>
          <p:cNvSpPr txBox="1"/>
          <p:nvPr/>
        </p:nvSpPr>
        <p:spPr>
          <a:xfrm>
            <a:off x="5804608" y="5703619"/>
            <a:ext cx="4923187" cy="518160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Penata TK. I / III/d</a:t>
            </a:r>
            <a:endParaRPr/>
          </a:p>
        </p:txBody>
      </p:sp>
      <p:sp>
        <p:nvSpPr>
          <p:cNvPr id="1612" name="Google Shape;1612;p46"/>
          <p:cNvSpPr txBox="1"/>
          <p:nvPr/>
        </p:nvSpPr>
        <p:spPr>
          <a:xfrm>
            <a:off x="5804608" y="10728399"/>
            <a:ext cx="1330094" cy="2396142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118,000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226,438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22,700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34,750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401,888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endParaRPr sz="24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3199"/>
              <a:buFont typeface="Noto Sans Symbols"/>
              <a:buNone/>
            </a:pPr>
            <a:endParaRPr sz="3999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3" name="Google Shape;1613;p46"/>
          <p:cNvSpPr txBox="1"/>
          <p:nvPr/>
        </p:nvSpPr>
        <p:spPr>
          <a:xfrm>
            <a:off x="9540266" y="10728399"/>
            <a:ext cx="1330094" cy="2396142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195,888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endParaRPr sz="24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6,000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0,000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201,888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1920"/>
              <a:buFont typeface="Noto Sans Symbols"/>
              <a:buNone/>
            </a:pPr>
            <a:endParaRPr sz="24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ts val="3199"/>
              <a:buFont typeface="Noto Sans Symbols"/>
              <a:buNone/>
            </a:pPr>
            <a:endParaRPr sz="3999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4" name="Google Shape;1614;p46"/>
          <p:cNvSpPr txBox="1"/>
          <p:nvPr/>
        </p:nvSpPr>
        <p:spPr>
          <a:xfrm>
            <a:off x="18851433" y="3314956"/>
            <a:ext cx="2050588" cy="522728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FAIZ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3999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5" name="Google Shape;1615;p46"/>
          <p:cNvSpPr txBox="1"/>
          <p:nvPr/>
        </p:nvSpPr>
        <p:spPr>
          <a:xfrm>
            <a:off x="18851433" y="4544075"/>
            <a:ext cx="4923187" cy="518160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Penata TK. I / III/d</a:t>
            </a:r>
            <a:endParaRPr/>
          </a:p>
        </p:txBody>
      </p:sp>
      <p:sp>
        <p:nvSpPr>
          <p:cNvPr id="1616" name="Google Shape;1616;p46"/>
          <p:cNvSpPr txBox="1"/>
          <p:nvPr/>
        </p:nvSpPr>
        <p:spPr>
          <a:xfrm>
            <a:off x="18868323" y="8016240"/>
            <a:ext cx="905032" cy="2987040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45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45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45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45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45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45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</p:txBody>
      </p:sp>
      <p:sp>
        <p:nvSpPr>
          <p:cNvPr id="1617" name="Google Shape;1617;p46"/>
          <p:cNvSpPr txBox="1"/>
          <p:nvPr/>
        </p:nvSpPr>
        <p:spPr>
          <a:xfrm>
            <a:off x="19963202" y="8016240"/>
            <a:ext cx="1215247" cy="2987040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45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45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195,888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24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24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22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22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79999"/>
              <a:buFont typeface="Noto Sans Symbols"/>
              <a:buNone/>
            </a:pPr>
            <a:r>
              <a:rPr lang="en-US" sz="2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201,888</a:t>
            </a:r>
            <a:endParaRPr/>
          </a:p>
        </p:txBody>
      </p:sp>
      <p:sp>
        <p:nvSpPr>
          <p:cNvPr id="1618" name="Google Shape;1618;p46"/>
          <p:cNvSpPr txBox="1"/>
          <p:nvPr/>
        </p:nvSpPr>
        <p:spPr>
          <a:xfrm>
            <a:off x="21291649" y="8016240"/>
            <a:ext cx="1215247" cy="2987040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45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45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195,888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24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2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24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22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22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79999"/>
              <a:buFont typeface="Noto Sans Symbols"/>
              <a:buNone/>
            </a:pPr>
            <a:r>
              <a:rPr lang="en-US" sz="2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201,888</a:t>
            </a:r>
            <a:endParaRPr/>
          </a:p>
        </p:txBody>
      </p:sp>
      <p:sp>
        <p:nvSpPr>
          <p:cNvPr id="1619" name="Google Shape;1619;p46"/>
          <p:cNvSpPr txBox="1"/>
          <p:nvPr/>
        </p:nvSpPr>
        <p:spPr>
          <a:xfrm>
            <a:off x="19876728" y="11926469"/>
            <a:ext cx="1025294" cy="903705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200,000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1,888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3999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0" name="Google Shape;1620;p46"/>
          <p:cNvSpPr txBox="1"/>
          <p:nvPr/>
        </p:nvSpPr>
        <p:spPr>
          <a:xfrm>
            <a:off x="21025022" y="11889538"/>
            <a:ext cx="1025294" cy="903705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200,000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1,888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3999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1" name="Google Shape;1621;p46"/>
          <p:cNvSpPr txBox="1"/>
          <p:nvPr/>
        </p:nvSpPr>
        <p:spPr>
          <a:xfrm>
            <a:off x="22635960" y="11926469"/>
            <a:ext cx="1025294" cy="903705"/>
          </a:xfrm>
          <a:prstGeom prst="rect">
            <a:avLst/>
          </a:prstGeom>
          <a:solidFill>
            <a:srgbClr val="F4B19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6,000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r>
              <a:rPr lang="en-US" sz="3999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0,000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C3C0C0"/>
              </a:buClr>
              <a:buSzPct val="80000"/>
              <a:buFont typeface="Noto Sans Symbols"/>
              <a:buNone/>
            </a:pPr>
            <a:endParaRPr sz="3999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7" name="Google Shape;162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45072"/>
            <a:ext cx="4138106" cy="11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628" name="Google Shape;1628;p47"/>
          <p:cNvSpPr/>
          <p:nvPr/>
        </p:nvSpPr>
        <p:spPr>
          <a:xfrm>
            <a:off x="14449850" y="11812755"/>
            <a:ext cx="9928814" cy="1183332"/>
          </a:xfrm>
          <a:custGeom>
            <a:avLst/>
            <a:gdLst/>
            <a:ahLst/>
            <a:cxnLst/>
            <a:rect l="l" t="t" r="r" b="b"/>
            <a:pathLst>
              <a:path w="4965700" h="591820" extrusionOk="0">
                <a:moveTo>
                  <a:pt x="4965192" y="0"/>
                </a:moveTo>
                <a:lnTo>
                  <a:pt x="0" y="0"/>
                </a:lnTo>
                <a:lnTo>
                  <a:pt x="212851" y="591311"/>
                </a:lnTo>
                <a:lnTo>
                  <a:pt x="4965192" y="591311"/>
                </a:lnTo>
                <a:lnTo>
                  <a:pt x="4965192" y="0"/>
                </a:lnTo>
                <a:close/>
              </a:path>
            </a:pathLst>
          </a:custGeom>
          <a:solidFill>
            <a:srgbClr val="1F487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9" name="Google Shape;162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8832" y="9064177"/>
            <a:ext cx="2480426" cy="1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Google Shape;1630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33201" y="1786"/>
            <a:ext cx="10744449" cy="8062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47"/>
          <p:cNvSpPr txBox="1">
            <a:spLocks noGrp="1"/>
          </p:cNvSpPr>
          <p:nvPr>
            <p:ph type="title"/>
          </p:nvPr>
        </p:nvSpPr>
        <p:spPr>
          <a:xfrm>
            <a:off x="3059647" y="377881"/>
            <a:ext cx="8590582" cy="285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10157" lvl="0" indent="1523619" algn="l" rtl="0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8" b="0">
                <a:solidFill>
                  <a:srgbClr val="1B181F"/>
                </a:solidFill>
                <a:latin typeface="Courier New"/>
                <a:ea typeface="Courier New"/>
                <a:cs typeface="Courier New"/>
                <a:sym typeface="Courier New"/>
              </a:rPr>
              <a:t>TATA CARA  PENYESUAIAN AK</a:t>
            </a:r>
            <a:endParaRPr sz="7998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2" name="Google Shape;1632;p47"/>
          <p:cNvSpPr/>
          <p:nvPr/>
        </p:nvSpPr>
        <p:spPr>
          <a:xfrm>
            <a:off x="1405678" y="6004260"/>
            <a:ext cx="8738448" cy="1307784"/>
          </a:xfrm>
          <a:custGeom>
            <a:avLst/>
            <a:gdLst/>
            <a:ahLst/>
            <a:cxnLst/>
            <a:rect l="l" t="t" r="r" b="b"/>
            <a:pathLst>
              <a:path w="4474845" h="1030604" extrusionOk="0">
                <a:moveTo>
                  <a:pt x="4474464" y="0"/>
                </a:moveTo>
                <a:lnTo>
                  <a:pt x="0" y="0"/>
                </a:lnTo>
                <a:lnTo>
                  <a:pt x="257047" y="515112"/>
                </a:lnTo>
                <a:lnTo>
                  <a:pt x="0" y="1030224"/>
                </a:lnTo>
                <a:lnTo>
                  <a:pt x="4474464" y="1030224"/>
                </a:lnTo>
                <a:lnTo>
                  <a:pt x="4217416" y="515112"/>
                </a:lnTo>
                <a:lnTo>
                  <a:pt x="4474464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https://dispakati.bkn.go.id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3" name="Google Shape;1633;p47"/>
          <p:cNvGrpSpPr/>
          <p:nvPr/>
        </p:nvGrpSpPr>
        <p:grpSpPr>
          <a:xfrm>
            <a:off x="0" y="1786"/>
            <a:ext cx="24377648" cy="4540337"/>
            <a:chOff x="0" y="0"/>
            <a:chExt cx="12191999" cy="2270760"/>
          </a:xfrm>
        </p:grpSpPr>
        <p:sp>
          <p:nvSpPr>
            <p:cNvPr id="1634" name="Google Shape;1634;p47"/>
            <p:cNvSpPr/>
            <p:nvPr/>
          </p:nvSpPr>
          <p:spPr>
            <a:xfrm>
              <a:off x="0" y="0"/>
              <a:ext cx="1034415" cy="2270760"/>
            </a:xfrm>
            <a:custGeom>
              <a:avLst/>
              <a:gdLst/>
              <a:ahLst/>
              <a:cxnLst/>
              <a:rect l="l" t="t" r="r" b="b"/>
              <a:pathLst>
                <a:path w="1034415" h="2270760" extrusionOk="0">
                  <a:moveTo>
                    <a:pt x="1034267" y="0"/>
                  </a:moveTo>
                  <a:lnTo>
                    <a:pt x="0" y="0"/>
                  </a:lnTo>
                  <a:lnTo>
                    <a:pt x="0" y="2270760"/>
                  </a:lnTo>
                  <a:lnTo>
                    <a:pt x="277037" y="2270760"/>
                  </a:lnTo>
                  <a:lnTo>
                    <a:pt x="1034267" y="0"/>
                  </a:lnTo>
                  <a:close/>
                </a:path>
              </a:pathLst>
            </a:custGeom>
            <a:solidFill>
              <a:srgbClr val="DD7A0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47"/>
            <p:cNvSpPr/>
            <p:nvPr/>
          </p:nvSpPr>
          <p:spPr>
            <a:xfrm>
              <a:off x="0" y="1118616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69" h="814069" extrusionOk="0">
                  <a:moveTo>
                    <a:pt x="813816" y="0"/>
                  </a:moveTo>
                  <a:lnTo>
                    <a:pt x="2286" y="0"/>
                  </a:lnTo>
                  <a:lnTo>
                    <a:pt x="0" y="6877"/>
                  </a:lnTo>
                  <a:lnTo>
                    <a:pt x="0" y="813816"/>
                  </a:lnTo>
                  <a:lnTo>
                    <a:pt x="543306" y="813816"/>
                  </a:lnTo>
                  <a:lnTo>
                    <a:pt x="813816" y="0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6" name="Google Shape;1636;p4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1987296" cy="1277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7" name="Google Shape;1637;p4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11597640" cy="1231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8" name="Google Shape;1638;p4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219688" y="0"/>
              <a:ext cx="972311" cy="8625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9" name="Google Shape;1639;p47"/>
          <p:cNvSpPr txBox="1"/>
          <p:nvPr/>
        </p:nvSpPr>
        <p:spPr>
          <a:xfrm>
            <a:off x="1783938" y="3866149"/>
            <a:ext cx="10074572" cy="157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3426871" marR="10157" lvl="0" indent="-3402749" algn="l" rtl="0">
              <a:lnSpc>
                <a:spcPct val="11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98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DIGITALISASI</a:t>
            </a:r>
            <a:endParaRPr sz="8898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40" name="Google Shape;1640;p47"/>
          <p:cNvSpPr txBox="1"/>
          <p:nvPr/>
        </p:nvSpPr>
        <p:spPr>
          <a:xfrm>
            <a:off x="9044109" y="8783833"/>
            <a:ext cx="5887456" cy="1307784"/>
          </a:xfrm>
          <a:prstGeom prst="rect">
            <a:avLst/>
          </a:prstGeom>
          <a:solidFill>
            <a:srgbClr val="FC2905"/>
          </a:solidFill>
          <a:ln>
            <a:noFill/>
          </a:ln>
        </p:spPr>
        <p:txBody>
          <a:bodyPr spcFirstLastPara="1" wrap="square" lIns="0" tIns="518000" rIns="0" bIns="0" anchor="t" anchorCtr="0">
            <a:spAutoFit/>
          </a:bodyPr>
          <a:lstStyle/>
          <a:p>
            <a:pPr marL="81386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9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 INTEGRASI</a:t>
            </a:r>
            <a:endParaRPr sz="50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1" name="Google Shape;1641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2784" y="10618251"/>
            <a:ext cx="15869850" cy="282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Google Shape;164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27446" y="9173877"/>
            <a:ext cx="2145233" cy="1139655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47"/>
          <p:cNvSpPr txBox="1"/>
          <p:nvPr/>
        </p:nvSpPr>
        <p:spPr>
          <a:xfrm>
            <a:off x="17576285" y="8735079"/>
            <a:ext cx="5887456" cy="12718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482450" rIns="0" bIns="0" anchor="t" anchorCtr="0">
            <a:spAutoFit/>
          </a:bodyPr>
          <a:lstStyle/>
          <a:p>
            <a:pPr marL="69451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9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 KONVERSI</a:t>
            </a:r>
            <a:endParaRPr sz="50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47"/>
          <p:cNvSpPr/>
          <p:nvPr/>
        </p:nvSpPr>
        <p:spPr>
          <a:xfrm>
            <a:off x="182832" y="8735079"/>
            <a:ext cx="5887456" cy="1828324"/>
          </a:xfrm>
          <a:custGeom>
            <a:avLst/>
            <a:gdLst/>
            <a:ahLst/>
            <a:cxnLst/>
            <a:rect l="l" t="t" r="r" b="b"/>
            <a:pathLst>
              <a:path w="2944495" h="914400" extrusionOk="0">
                <a:moveTo>
                  <a:pt x="2944368" y="0"/>
                </a:moveTo>
                <a:lnTo>
                  <a:pt x="0" y="0"/>
                </a:lnTo>
                <a:lnTo>
                  <a:pt x="0" y="914399"/>
                </a:lnTo>
                <a:lnTo>
                  <a:pt x="2944368" y="914399"/>
                </a:lnTo>
                <a:lnTo>
                  <a:pt x="29443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47"/>
          <p:cNvSpPr txBox="1"/>
          <p:nvPr/>
        </p:nvSpPr>
        <p:spPr>
          <a:xfrm>
            <a:off x="860734" y="9167274"/>
            <a:ext cx="4527641" cy="80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9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 KONVERSI</a:t>
            </a:r>
            <a:endParaRPr sz="50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9173F1-8E02-0CC8-85BD-9D9E5AB54F8A}"/>
              </a:ext>
            </a:extLst>
          </p:cNvPr>
          <p:cNvSpPr txBox="1"/>
          <p:nvPr/>
        </p:nvSpPr>
        <p:spPr>
          <a:xfrm>
            <a:off x="5964380" y="530128"/>
            <a:ext cx="13009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Beberapa</a:t>
            </a:r>
            <a:r>
              <a:rPr lang="en-US" sz="6000" b="1" dirty="0"/>
              <a:t> </a:t>
            </a:r>
            <a:r>
              <a:rPr lang="en-US" sz="6000" b="1" dirty="0" err="1"/>
              <a:t>hal</a:t>
            </a:r>
            <a:r>
              <a:rPr lang="en-US" sz="6000" b="1" dirty="0"/>
              <a:t> yang </a:t>
            </a:r>
            <a:r>
              <a:rPr lang="en-US" sz="6000" b="1" dirty="0" err="1"/>
              <a:t>menjadi</a:t>
            </a:r>
            <a:r>
              <a:rPr lang="en-US" sz="6000" b="1" dirty="0"/>
              <a:t> </a:t>
            </a:r>
            <a:r>
              <a:rPr lang="en-US" sz="6000" b="1" dirty="0" err="1"/>
              <a:t>catatan</a:t>
            </a:r>
            <a:endParaRPr lang="en-US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CC608-5F9B-F14F-7A95-D137AED30E93}"/>
              </a:ext>
            </a:extLst>
          </p:cNvPr>
          <p:cNvSpPr txBox="1"/>
          <p:nvPr/>
        </p:nvSpPr>
        <p:spPr>
          <a:xfrm>
            <a:off x="566303" y="1716787"/>
            <a:ext cx="22917151" cy="1109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70510" algn="l"/>
                <a:tab pos="1980565" algn="l"/>
              </a:tabLst>
            </a:pP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PNS yang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Pengangkatan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formasi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Jabatan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Fungsional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ini PNS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diangkat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kembali dalam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jabatan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fungsional</a:t>
            </a:r>
            <a:endParaRPr lang="en-US" sz="4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70510" algn="l"/>
                <a:tab pos="1980565" algn="l"/>
              </a:tabLst>
            </a:pP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Sesuai Peraturan BKN Nomor 3 Tahun 2023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Angka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Kenaikan Pangkat dan Kenaikan Jabatan untuk PAK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konvensional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harus segera di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PAK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Konversi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batas waktu yang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hanya sampai 31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Desember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2023, Karena PAK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digunakan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PNS yang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naik pangkat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naik Jenjang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70510" algn="l"/>
                <a:tab pos="1980565" algn="l"/>
              </a:tabLst>
            </a:pP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Angka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jabatan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fungsional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ini di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dapatkan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hasil SKP Tahunan yang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angka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sesuai dengan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amanat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Peraturan BKN Nomor 3 Tahun 2023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Angka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kenaikan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Pangkat dan Kenaikan Jabatan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70510" algn="l"/>
                <a:tab pos="1980565" algn="l"/>
              </a:tabLst>
            </a:pP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Kab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/Kota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diwajibkan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untuk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Tim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penilai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sesuai dengan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Permenpan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2023, Tim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Penilai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dibentuk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4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Walikota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Tarakan</a:t>
            </a:r>
            <a:endParaRPr lang="en-US" sz="4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70510" algn="l"/>
                <a:tab pos="1980565" algn="l"/>
              </a:tabLst>
            </a:pP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perangkat Daerah yang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pejabat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fungsional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Penilaian angka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yang Penilaian Angka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(PAK)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Konvensional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yang belum di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ke Penilaian Angka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Konversi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melaporkan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ke Instansi Pembina untuk di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70510" algn="l"/>
                <a:tab pos="1980565" algn="l"/>
              </a:tabLst>
            </a:pP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PNS yang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penyesuain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ijazah dan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mengisi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formasi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jabatan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fungsional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setelah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diangkat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dilantik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diangkat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pejabat</a:t>
            </a: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fungsional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4490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428" y="238539"/>
            <a:ext cx="22553387" cy="1371600"/>
          </a:xfrm>
        </p:spPr>
        <p:txBody>
          <a:bodyPr/>
          <a:lstStyle/>
          <a:p>
            <a:pPr algn="ctr"/>
            <a:r>
              <a:rPr lang="en-US" sz="6000" dirty="0">
                <a:latin typeface="Arial" pitchFamily="34" charset="0"/>
                <a:cs typeface="Arial" pitchFamily="34" charset="0"/>
              </a:rPr>
              <a:t>PEMECAHAN PERMASALAHAN YANG DISAMPAIKAN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1" y="1967948"/>
            <a:ext cx="22515761" cy="9848850"/>
          </a:xfrm>
        </p:spPr>
        <p:txBody>
          <a:bodyPr/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1.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Menginventarisir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pelaksana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dilingkungan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kota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Tarakan,dalam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pengangkatan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diangkat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formasi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   CPNS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jabatan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fungsional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endParaRPr lang="en-US" sz="4000" dirty="0">
              <a:latin typeface="Arial" pitchFamily="34" charset="0"/>
              <a:cs typeface="Arial" pitchFamily="34" charset="0"/>
            </a:endParaRP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Menginformasikan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Perangkat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Daerah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dilingkungan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Kota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Tarakan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pejabat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fungsional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segera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berkoordinasi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Instansi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Pembina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masing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–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masing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guna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menindak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lanjuti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PERBAN 3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2023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khususnya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PAK yang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integrasi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segera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integrasi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batas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31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Desember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2023</a:t>
            </a: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Wajib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membentuk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Tim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Penilai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Kinerja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kab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kota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amanat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Permenpan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2023</a:t>
            </a: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PNS yang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lulus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mengikuti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ujian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penyesuaian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mengisi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formasi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jabatan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fungsional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wajib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diangkat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pejabat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fungsional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32" y="0"/>
            <a:ext cx="22553387" cy="738536"/>
          </a:xfrm>
        </p:spPr>
        <p:txBody>
          <a:bodyPr/>
          <a:lstStyle/>
          <a:p>
            <a:r>
              <a:rPr lang="en-US" dirty="0" err="1"/>
              <a:t>Sambungan</a:t>
            </a:r>
            <a:r>
              <a:rPr lang="en-US" dirty="0"/>
              <a:t>………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1" y="1828799"/>
            <a:ext cx="22197709" cy="6432530"/>
          </a:xfrm>
        </p:spPr>
        <p:txBody>
          <a:bodyPr/>
          <a:lstStyle/>
          <a:p>
            <a:r>
              <a:rPr lang="en-US" sz="4000" u="sng" dirty="0">
                <a:latin typeface="Arial" pitchFamily="34" charset="0"/>
                <a:cs typeface="Arial" pitchFamily="34" charset="0"/>
              </a:rPr>
              <a:t>HAL-HAL Lain yang </a:t>
            </a:r>
            <a:r>
              <a:rPr lang="en-US" sz="4000" u="sng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sz="4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u="sng" dirty="0" err="1">
                <a:latin typeface="Arial" pitchFamily="34" charset="0"/>
                <a:cs typeface="Arial" pitchFamily="34" charset="0"/>
              </a:rPr>
              <a:t>disampaikan</a:t>
            </a:r>
            <a:r>
              <a:rPr lang="en-US" sz="4000" u="sng" dirty="0">
                <a:latin typeface="Arial" pitchFamily="34" charset="0"/>
                <a:cs typeface="Arial" pitchFamily="34" charset="0"/>
              </a:rPr>
              <a:t> :</a:t>
            </a: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971550" indent="-742950"/>
            <a:r>
              <a:rPr lang="en-US" sz="4000" dirty="0">
                <a:latin typeface="Arial" pitchFamily="34" charset="0"/>
                <a:cs typeface="Arial" pitchFamily="34" charset="0"/>
              </a:rPr>
              <a:t>1.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Kenaikan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pangkat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periode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Okt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2023 an.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Saipul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Hamzah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(SATPOL PP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PMK)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peninjauan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ulang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dikarenakan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kesalahan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penghitungan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PAK yang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bersangkutan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971550" indent="-742950"/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971550" indent="-742950"/>
            <a:r>
              <a:rPr lang="en-US" sz="4000" dirty="0">
                <a:latin typeface="Arial" pitchFamily="34" charset="0"/>
                <a:cs typeface="Arial" pitchFamily="34" charset="0"/>
              </a:rPr>
              <a:t>2.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PNS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Pindah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masuk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Kota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Tarakan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khususnya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formasi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awal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pengangkatan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jabatan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fungsional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instansi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asal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pernah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dilantik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diangkat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jabatan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fungsional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tolak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dikarenakan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permasalahan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intansi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penerima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49"/>
          <p:cNvSpPr/>
          <p:nvPr/>
        </p:nvSpPr>
        <p:spPr>
          <a:xfrm flipH="1">
            <a:off x="-1383958" y="-12007724"/>
            <a:ext cx="14100417" cy="27616006"/>
          </a:xfrm>
          <a:custGeom>
            <a:avLst/>
            <a:gdLst/>
            <a:ahLst/>
            <a:cxnLst/>
            <a:rect l="l" t="t" r="r" b="b"/>
            <a:pathLst>
              <a:path w="1674" h="2293" extrusionOk="0">
                <a:moveTo>
                  <a:pt x="1648" y="1188"/>
                </a:moveTo>
                <a:lnTo>
                  <a:pt x="1648" y="1188"/>
                </a:lnTo>
                <a:cubicBezTo>
                  <a:pt x="1633" y="613"/>
                  <a:pt x="1626" y="326"/>
                  <a:pt x="1450" y="216"/>
                </a:cubicBezTo>
                <a:lnTo>
                  <a:pt x="1450" y="216"/>
                </a:lnTo>
                <a:cubicBezTo>
                  <a:pt x="1104" y="0"/>
                  <a:pt x="461" y="543"/>
                  <a:pt x="381" y="612"/>
                </a:cubicBezTo>
                <a:lnTo>
                  <a:pt x="381" y="612"/>
                </a:lnTo>
                <a:cubicBezTo>
                  <a:pt x="182" y="783"/>
                  <a:pt x="0" y="940"/>
                  <a:pt x="1" y="1155"/>
                </a:cubicBezTo>
                <a:lnTo>
                  <a:pt x="1" y="1155"/>
                </a:lnTo>
                <a:cubicBezTo>
                  <a:pt x="2" y="1422"/>
                  <a:pt x="283" y="1604"/>
                  <a:pt x="765" y="1919"/>
                </a:cubicBezTo>
                <a:lnTo>
                  <a:pt x="765" y="1919"/>
                </a:lnTo>
                <a:cubicBezTo>
                  <a:pt x="1147" y="2168"/>
                  <a:pt x="1338" y="2292"/>
                  <a:pt x="1481" y="2221"/>
                </a:cubicBezTo>
                <a:lnTo>
                  <a:pt x="1481" y="2221"/>
                </a:lnTo>
                <a:cubicBezTo>
                  <a:pt x="1673" y="2128"/>
                  <a:pt x="1664" y="1767"/>
                  <a:pt x="1648" y="118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lt1"/>
              </a:solidFill>
              <a:latin typeface="Khand Light"/>
              <a:ea typeface="Khand Light"/>
              <a:cs typeface="Khand Light"/>
              <a:sym typeface="Khand Light"/>
            </a:endParaRPr>
          </a:p>
        </p:txBody>
      </p:sp>
      <p:sp>
        <p:nvSpPr>
          <p:cNvPr id="1658" name="Google Shape;1658;p49"/>
          <p:cNvSpPr txBox="1"/>
          <p:nvPr/>
        </p:nvSpPr>
        <p:spPr>
          <a:xfrm>
            <a:off x="5666250" y="4204172"/>
            <a:ext cx="15330623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 b="1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Terimakasih</a:t>
            </a:r>
            <a:endParaRPr sz="16000" b="1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59" name="Google Shape;1659;p49"/>
          <p:cNvSpPr txBox="1"/>
          <p:nvPr/>
        </p:nvSpPr>
        <p:spPr>
          <a:xfrm>
            <a:off x="16629110" y="7070134"/>
            <a:ext cx="5964580" cy="115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5720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>
                <a:solidFill>
                  <a:schemeClr val="dk1"/>
                </a:solidFill>
                <a:latin typeface="Khand Light"/>
                <a:ea typeface="Khand Light"/>
                <a:cs typeface="Khand Light"/>
                <a:sym typeface="Khand Light"/>
              </a:rPr>
              <a:t>TIM MUTASI DAN SK KANREG 8 BKN</a:t>
            </a:r>
            <a:endParaRPr/>
          </a:p>
        </p:txBody>
      </p:sp>
      <p:grpSp>
        <p:nvGrpSpPr>
          <p:cNvPr id="1660" name="Google Shape;1660;p49"/>
          <p:cNvGrpSpPr/>
          <p:nvPr/>
        </p:nvGrpSpPr>
        <p:grpSpPr>
          <a:xfrm>
            <a:off x="325679" y="439802"/>
            <a:ext cx="3836885" cy="3954659"/>
            <a:chOff x="13921726" y="9604689"/>
            <a:chExt cx="1273199" cy="1312280"/>
          </a:xfrm>
        </p:grpSpPr>
        <p:sp>
          <p:nvSpPr>
            <p:cNvPr id="1661" name="Google Shape;1661;p49"/>
            <p:cNvSpPr/>
            <p:nvPr/>
          </p:nvSpPr>
          <p:spPr>
            <a:xfrm>
              <a:off x="14207012" y="9891322"/>
              <a:ext cx="702627" cy="701627"/>
            </a:xfrm>
            <a:custGeom>
              <a:avLst/>
              <a:gdLst/>
              <a:ahLst/>
              <a:cxnLst/>
              <a:rect l="l" t="t" r="r" b="b"/>
              <a:pathLst>
                <a:path w="565" h="564" extrusionOk="0">
                  <a:moveTo>
                    <a:pt x="565" y="282"/>
                  </a:moveTo>
                  <a:cubicBezTo>
                    <a:pt x="565" y="438"/>
                    <a:pt x="438" y="564"/>
                    <a:pt x="282" y="564"/>
                  </a:cubicBezTo>
                  <a:cubicBezTo>
                    <a:pt x="126" y="564"/>
                    <a:pt x="0" y="438"/>
                    <a:pt x="0" y="282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438" y="0"/>
                    <a:pt x="565" y="127"/>
                    <a:pt x="565" y="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>
                <a:solidFill>
                  <a:schemeClr val="lt1"/>
                </a:solidFill>
                <a:latin typeface="Khand Light"/>
                <a:ea typeface="Khand Light"/>
                <a:cs typeface="Khand Light"/>
                <a:sym typeface="Khand Light"/>
              </a:endParaRPr>
            </a:p>
          </p:txBody>
        </p:sp>
        <p:sp>
          <p:nvSpPr>
            <p:cNvPr id="1662" name="Google Shape;1662;p49"/>
            <p:cNvSpPr/>
            <p:nvPr/>
          </p:nvSpPr>
          <p:spPr>
            <a:xfrm>
              <a:off x="14363982" y="10038374"/>
              <a:ext cx="389933" cy="371376"/>
            </a:xfrm>
            <a:custGeom>
              <a:avLst/>
              <a:gdLst/>
              <a:ahLst/>
              <a:cxnLst/>
              <a:rect l="l" t="t" r="r" b="b"/>
              <a:pathLst>
                <a:path w="314" h="299" extrusionOk="0">
                  <a:moveTo>
                    <a:pt x="168" y="7"/>
                  </a:moveTo>
                  <a:lnTo>
                    <a:pt x="188" y="47"/>
                  </a:lnTo>
                  <a:lnTo>
                    <a:pt x="207" y="86"/>
                  </a:lnTo>
                  <a:cubicBezTo>
                    <a:pt x="208" y="88"/>
                    <a:pt x="209" y="89"/>
                    <a:pt x="211" y="90"/>
                  </a:cubicBezTo>
                  <a:cubicBezTo>
                    <a:pt x="212" y="92"/>
                    <a:pt x="214" y="93"/>
                    <a:pt x="216" y="93"/>
                  </a:cubicBezTo>
                  <a:lnTo>
                    <a:pt x="260" y="99"/>
                  </a:lnTo>
                  <a:lnTo>
                    <a:pt x="304" y="105"/>
                  </a:lnTo>
                  <a:cubicBezTo>
                    <a:pt x="309" y="106"/>
                    <a:pt x="312" y="110"/>
                    <a:pt x="314" y="114"/>
                  </a:cubicBezTo>
                  <a:cubicBezTo>
                    <a:pt x="315" y="117"/>
                    <a:pt x="314" y="122"/>
                    <a:pt x="311" y="125"/>
                  </a:cubicBezTo>
                  <a:lnTo>
                    <a:pt x="279" y="157"/>
                  </a:lnTo>
                  <a:lnTo>
                    <a:pt x="247" y="188"/>
                  </a:lnTo>
                  <a:cubicBezTo>
                    <a:pt x="246" y="189"/>
                    <a:pt x="245" y="191"/>
                    <a:pt x="244" y="193"/>
                  </a:cubicBezTo>
                  <a:cubicBezTo>
                    <a:pt x="243" y="195"/>
                    <a:pt x="243" y="197"/>
                    <a:pt x="243" y="198"/>
                  </a:cubicBezTo>
                  <a:lnTo>
                    <a:pt x="251" y="242"/>
                  </a:lnTo>
                  <a:lnTo>
                    <a:pt x="259" y="286"/>
                  </a:lnTo>
                  <a:cubicBezTo>
                    <a:pt x="259" y="290"/>
                    <a:pt x="258" y="295"/>
                    <a:pt x="254" y="297"/>
                  </a:cubicBezTo>
                  <a:cubicBezTo>
                    <a:pt x="251" y="300"/>
                    <a:pt x="246" y="300"/>
                    <a:pt x="241" y="298"/>
                  </a:cubicBezTo>
                  <a:lnTo>
                    <a:pt x="202" y="278"/>
                  </a:lnTo>
                  <a:lnTo>
                    <a:pt x="162" y="257"/>
                  </a:lnTo>
                  <a:cubicBezTo>
                    <a:pt x="161" y="256"/>
                    <a:pt x="159" y="256"/>
                    <a:pt x="157" y="256"/>
                  </a:cubicBezTo>
                  <a:cubicBezTo>
                    <a:pt x="155" y="256"/>
                    <a:pt x="153" y="256"/>
                    <a:pt x="151" y="257"/>
                  </a:cubicBezTo>
                  <a:lnTo>
                    <a:pt x="112" y="278"/>
                  </a:lnTo>
                  <a:lnTo>
                    <a:pt x="73" y="298"/>
                  </a:lnTo>
                  <a:cubicBezTo>
                    <a:pt x="69" y="300"/>
                    <a:pt x="64" y="300"/>
                    <a:pt x="60" y="297"/>
                  </a:cubicBezTo>
                  <a:cubicBezTo>
                    <a:pt x="57" y="295"/>
                    <a:pt x="55" y="290"/>
                    <a:pt x="56" y="286"/>
                  </a:cubicBezTo>
                  <a:lnTo>
                    <a:pt x="64" y="242"/>
                  </a:lnTo>
                  <a:lnTo>
                    <a:pt x="71" y="198"/>
                  </a:lnTo>
                  <a:cubicBezTo>
                    <a:pt x="71" y="197"/>
                    <a:pt x="71" y="195"/>
                    <a:pt x="70" y="193"/>
                  </a:cubicBezTo>
                  <a:cubicBezTo>
                    <a:pt x="70" y="191"/>
                    <a:pt x="69" y="189"/>
                    <a:pt x="67" y="188"/>
                  </a:cubicBezTo>
                  <a:lnTo>
                    <a:pt x="35" y="157"/>
                  </a:lnTo>
                  <a:lnTo>
                    <a:pt x="4" y="125"/>
                  </a:lnTo>
                  <a:cubicBezTo>
                    <a:pt x="1" y="122"/>
                    <a:pt x="-1" y="117"/>
                    <a:pt x="1" y="114"/>
                  </a:cubicBezTo>
                  <a:cubicBezTo>
                    <a:pt x="2" y="110"/>
                    <a:pt x="5" y="106"/>
                    <a:pt x="10" y="105"/>
                  </a:cubicBezTo>
                  <a:lnTo>
                    <a:pt x="54" y="99"/>
                  </a:lnTo>
                  <a:lnTo>
                    <a:pt x="98" y="93"/>
                  </a:lnTo>
                  <a:cubicBezTo>
                    <a:pt x="100" y="93"/>
                    <a:pt x="102" y="92"/>
                    <a:pt x="103" y="90"/>
                  </a:cubicBezTo>
                  <a:cubicBezTo>
                    <a:pt x="105" y="89"/>
                    <a:pt x="106" y="88"/>
                    <a:pt x="107" y="86"/>
                  </a:cubicBezTo>
                  <a:lnTo>
                    <a:pt x="127" y="47"/>
                  </a:lnTo>
                  <a:lnTo>
                    <a:pt x="147" y="7"/>
                  </a:lnTo>
                  <a:cubicBezTo>
                    <a:pt x="149" y="2"/>
                    <a:pt x="153" y="0"/>
                    <a:pt x="157" y="0"/>
                  </a:cubicBezTo>
                  <a:cubicBezTo>
                    <a:pt x="161" y="0"/>
                    <a:pt x="166" y="2"/>
                    <a:pt x="16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>
                <a:solidFill>
                  <a:schemeClr val="lt1"/>
                </a:solidFill>
                <a:latin typeface="Khand Light"/>
                <a:ea typeface="Khand Light"/>
                <a:cs typeface="Khand Light"/>
                <a:sym typeface="Khand Light"/>
              </a:endParaRPr>
            </a:p>
          </p:txBody>
        </p:sp>
        <p:sp>
          <p:nvSpPr>
            <p:cNvPr id="1663" name="Google Shape;1663;p49"/>
            <p:cNvSpPr/>
            <p:nvPr/>
          </p:nvSpPr>
          <p:spPr>
            <a:xfrm>
              <a:off x="14706575" y="10712587"/>
              <a:ext cx="257879" cy="204382"/>
            </a:xfrm>
            <a:custGeom>
              <a:avLst/>
              <a:gdLst/>
              <a:ahLst/>
              <a:cxnLst/>
              <a:rect l="l" t="t" r="r" b="b"/>
              <a:pathLst>
                <a:path w="208" h="165" extrusionOk="0">
                  <a:moveTo>
                    <a:pt x="208" y="83"/>
                  </a:moveTo>
                  <a:lnTo>
                    <a:pt x="167" y="0"/>
                  </a:lnTo>
                  <a:lnTo>
                    <a:pt x="0" y="81"/>
                  </a:lnTo>
                  <a:lnTo>
                    <a:pt x="41" y="165"/>
                  </a:lnTo>
                  <a:cubicBezTo>
                    <a:pt x="71" y="156"/>
                    <a:pt x="100" y="145"/>
                    <a:pt x="128" y="132"/>
                  </a:cubicBezTo>
                  <a:cubicBezTo>
                    <a:pt x="157" y="118"/>
                    <a:pt x="183" y="102"/>
                    <a:pt x="208" y="83"/>
                  </a:cubicBezTo>
                  <a:close/>
                </a:path>
              </a:pathLst>
            </a:custGeom>
            <a:solidFill>
              <a:srgbClr val="000000">
                <a:alpha val="31764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>
                <a:solidFill>
                  <a:schemeClr val="lt1"/>
                </a:solidFill>
                <a:latin typeface="Khand Light"/>
                <a:ea typeface="Khand Light"/>
                <a:cs typeface="Khand Light"/>
                <a:sym typeface="Khand Light"/>
              </a:endParaRPr>
            </a:p>
          </p:txBody>
        </p:sp>
        <p:sp>
          <p:nvSpPr>
            <p:cNvPr id="1664" name="Google Shape;1664;p49"/>
            <p:cNvSpPr/>
            <p:nvPr/>
          </p:nvSpPr>
          <p:spPr>
            <a:xfrm>
              <a:off x="13921726" y="9604689"/>
              <a:ext cx="1273199" cy="1273646"/>
            </a:xfrm>
            <a:custGeom>
              <a:avLst/>
              <a:gdLst/>
              <a:ahLst/>
              <a:cxnLst/>
              <a:rect l="l" t="t" r="r" b="b"/>
              <a:pathLst>
                <a:path w="1023" h="1023" extrusionOk="0">
                  <a:moveTo>
                    <a:pt x="695" y="889"/>
                  </a:moveTo>
                  <a:cubicBezTo>
                    <a:pt x="487" y="991"/>
                    <a:pt x="235" y="904"/>
                    <a:pt x="133" y="695"/>
                  </a:cubicBezTo>
                  <a:cubicBezTo>
                    <a:pt x="32" y="486"/>
                    <a:pt x="120" y="235"/>
                    <a:pt x="328" y="133"/>
                  </a:cubicBezTo>
                  <a:cubicBezTo>
                    <a:pt x="537" y="32"/>
                    <a:pt x="788" y="119"/>
                    <a:pt x="890" y="328"/>
                  </a:cubicBezTo>
                  <a:cubicBezTo>
                    <a:pt x="991" y="536"/>
                    <a:pt x="904" y="788"/>
                    <a:pt x="695" y="889"/>
                  </a:cubicBezTo>
                  <a:close/>
                  <a:moveTo>
                    <a:pt x="288" y="51"/>
                  </a:moveTo>
                  <a:cubicBezTo>
                    <a:pt x="34" y="175"/>
                    <a:pt x="-72" y="481"/>
                    <a:pt x="52" y="735"/>
                  </a:cubicBezTo>
                  <a:cubicBezTo>
                    <a:pt x="175" y="989"/>
                    <a:pt x="482" y="1095"/>
                    <a:pt x="735" y="971"/>
                  </a:cubicBezTo>
                  <a:cubicBezTo>
                    <a:pt x="989" y="848"/>
                    <a:pt x="1095" y="542"/>
                    <a:pt x="972" y="288"/>
                  </a:cubicBezTo>
                  <a:cubicBezTo>
                    <a:pt x="849" y="34"/>
                    <a:pt x="542" y="-72"/>
                    <a:pt x="288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>
                <a:solidFill>
                  <a:schemeClr val="lt1"/>
                </a:solidFill>
                <a:latin typeface="Khand Light"/>
                <a:ea typeface="Khand Light"/>
                <a:cs typeface="Khand Light"/>
                <a:sym typeface="Khand Light"/>
              </a:endParaRPr>
            </a:p>
          </p:txBody>
        </p:sp>
        <p:sp>
          <p:nvSpPr>
            <p:cNvPr id="1665" name="Google Shape;1665;p49"/>
            <p:cNvSpPr/>
            <p:nvPr/>
          </p:nvSpPr>
          <p:spPr>
            <a:xfrm>
              <a:off x="14158426" y="9719339"/>
              <a:ext cx="515758" cy="979536"/>
            </a:xfrm>
            <a:custGeom>
              <a:avLst/>
              <a:gdLst/>
              <a:ahLst/>
              <a:cxnLst/>
              <a:rect l="l" t="t" r="r" b="b"/>
              <a:pathLst>
                <a:path w="415" h="787" extrusionOk="0">
                  <a:moveTo>
                    <a:pt x="0" y="692"/>
                  </a:moveTo>
                  <a:cubicBezTo>
                    <a:pt x="33" y="731"/>
                    <a:pt x="72" y="763"/>
                    <a:pt x="116" y="787"/>
                  </a:cubicBezTo>
                  <a:lnTo>
                    <a:pt x="415" y="11"/>
                  </a:lnTo>
                  <a:cubicBezTo>
                    <a:pt x="366" y="0"/>
                    <a:pt x="315" y="-3"/>
                    <a:pt x="265" y="4"/>
                  </a:cubicBezTo>
                  <a:close/>
                </a:path>
              </a:pathLst>
            </a:custGeom>
            <a:solidFill>
              <a:schemeClr val="dk1">
                <a:alpha val="27843"/>
              </a:scheme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>
                <a:solidFill>
                  <a:schemeClr val="lt1"/>
                </a:solidFill>
                <a:latin typeface="Khand Light"/>
                <a:ea typeface="Khand Light"/>
                <a:cs typeface="Khand Light"/>
                <a:sym typeface="Khand Light"/>
              </a:endParaRPr>
            </a:p>
          </p:txBody>
        </p:sp>
        <p:sp>
          <p:nvSpPr>
            <p:cNvPr id="1666" name="Google Shape;1666;p49"/>
            <p:cNvSpPr/>
            <p:nvPr/>
          </p:nvSpPr>
          <p:spPr>
            <a:xfrm>
              <a:off x="14492295" y="9812810"/>
              <a:ext cx="436027" cy="952119"/>
            </a:xfrm>
            <a:custGeom>
              <a:avLst/>
              <a:gdLst/>
              <a:ahLst/>
              <a:cxnLst/>
              <a:rect l="l" t="t" r="r" b="b"/>
              <a:pathLst>
                <a:path w="351" h="765" extrusionOk="0">
                  <a:moveTo>
                    <a:pt x="75" y="764"/>
                  </a:moveTo>
                  <a:lnTo>
                    <a:pt x="351" y="48"/>
                  </a:lnTo>
                  <a:cubicBezTo>
                    <a:pt x="333" y="31"/>
                    <a:pt x="314" y="14"/>
                    <a:pt x="293" y="0"/>
                  </a:cubicBezTo>
                  <a:lnTo>
                    <a:pt x="0" y="762"/>
                  </a:lnTo>
                  <a:cubicBezTo>
                    <a:pt x="25" y="764"/>
                    <a:pt x="50" y="766"/>
                    <a:pt x="75" y="764"/>
                  </a:cubicBezTo>
                  <a:close/>
                </a:path>
              </a:pathLst>
            </a:custGeom>
            <a:solidFill>
              <a:schemeClr val="dk1">
                <a:alpha val="27843"/>
              </a:scheme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>
                <a:solidFill>
                  <a:schemeClr val="lt1"/>
                </a:solidFill>
                <a:latin typeface="Khand Light"/>
                <a:ea typeface="Khand Light"/>
                <a:cs typeface="Khand Light"/>
                <a:sym typeface="Khand Light"/>
              </a:endParaRPr>
            </a:p>
          </p:txBody>
        </p:sp>
      </p:grpSp>
      <p:pic>
        <p:nvPicPr>
          <p:cNvPr id="1667" name="Google Shape;1667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90347" y="628442"/>
            <a:ext cx="2898035" cy="111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8" name="Google Shape;166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4233" y="11675908"/>
            <a:ext cx="3688969" cy="194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6"/>
          <p:cNvPicPr preferRelativeResize="0"/>
          <p:nvPr/>
        </p:nvPicPr>
        <p:blipFill rotWithShape="1">
          <a:blip r:embed="rId3">
            <a:alphaModFix/>
          </a:blip>
          <a:srcRect l="6765" t="22792" r="42868" b="24309"/>
          <a:stretch/>
        </p:blipFill>
        <p:spPr>
          <a:xfrm>
            <a:off x="2029521" y="1182029"/>
            <a:ext cx="20585151" cy="1137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"/>
          <p:cNvSpPr txBox="1">
            <a:spLocks noGrp="1"/>
          </p:cNvSpPr>
          <p:nvPr>
            <p:ph type="title"/>
          </p:nvPr>
        </p:nvSpPr>
        <p:spPr>
          <a:xfrm>
            <a:off x="1621747" y="393123"/>
            <a:ext cx="21024453" cy="88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25394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9"/>
              <a:t>AK KEBUTUHAN KENAIKAN PANGKAT/JABATAN MODEL KONVERSI</a:t>
            </a:r>
            <a:endParaRPr sz="5599"/>
          </a:p>
        </p:txBody>
      </p:sp>
      <p:graphicFrame>
        <p:nvGraphicFramePr>
          <p:cNvPr id="441" name="Google Shape;441;p7"/>
          <p:cNvGraphicFramePr/>
          <p:nvPr/>
        </p:nvGraphicFramePr>
        <p:xfrm>
          <a:off x="1138002" y="1309643"/>
          <a:ext cx="21991950" cy="11615800"/>
        </p:xfrm>
        <a:graphic>
          <a:graphicData uri="http://schemas.openxmlformats.org/drawingml/2006/table">
            <a:tbl>
              <a:tblPr firstRow="1" bandRow="1">
                <a:noFill/>
                <a:tableStyleId>{C1A461A0-A120-4FA0-9B76-3749C4733471}</a:tableStyleId>
              </a:tblPr>
              <a:tblGrid>
                <a:gridCol w="40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5825">
                <a:tc>
                  <a:txBody>
                    <a:bodyPr/>
                    <a:lstStyle/>
                    <a:p>
                      <a:pPr marL="20193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 b="1" u="none" strike="noStrike" cap="none">
                          <a:solidFill>
                            <a:srgbClr val="FFFFFF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KATEGORI</a:t>
                      </a:r>
                      <a:endParaRPr sz="56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375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 b="1" u="none" strike="noStrike" cap="none">
                          <a:solidFill>
                            <a:srgbClr val="FFFFFF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JENJANG</a:t>
                      </a:r>
                      <a:endParaRPr sz="56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24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 b="1" u="none" strike="noStrike" cap="none">
                          <a:solidFill>
                            <a:srgbClr val="FFFFFF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PANGKAT</a:t>
                      </a:r>
                      <a:endParaRPr sz="56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25252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9319" marR="742315" lvl="0" indent="-3505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 b="1" u="none" strike="noStrike" cap="none">
                          <a:solidFill>
                            <a:srgbClr val="FFFFFF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AK KUMULATIF  KENAIKAN</a:t>
                      </a:r>
                      <a:endParaRPr sz="56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2525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669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 u="none" strike="noStrike" cap="none">
                          <a:solidFill>
                            <a:srgbClr val="FFFFFF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PANGKAT</a:t>
                      </a:r>
                      <a:endParaRPr sz="56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10285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635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 u="none" strike="noStrike" cap="none">
                          <a:solidFill>
                            <a:srgbClr val="FFFFFF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JENJANG</a:t>
                      </a:r>
                      <a:endParaRPr sz="56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10285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125">
                <a:tc rowSpan="4">
                  <a:txBody>
                    <a:bodyPr/>
                    <a:lstStyle/>
                    <a:p>
                      <a:pPr marL="34163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Keahlian</a:t>
                      </a:r>
                      <a:endParaRPr sz="56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FD3C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Ahli Utama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478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IV/d – IV/e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0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635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Ahli Madya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478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IV/a – IV/b – IV/c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36854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953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450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D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Ahli Muda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III/c – III/d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0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635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6175" marB="0"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Ahli Pertama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732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III/a – III/b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0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953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D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5875">
                <a:tc rowSpan="4">
                  <a:txBody>
                    <a:bodyPr/>
                    <a:lstStyle/>
                    <a:p>
                      <a:pPr marL="811530" marR="152400" lvl="0" indent="-6527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Keterampil  an</a:t>
                      </a:r>
                      <a:endParaRPr sz="56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80000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Penyelia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III/c – III/d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0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635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Mahir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68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III/a – III/b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0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953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D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Terampil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II/b – II/c – II/d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0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635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60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7450" marB="0"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Pemula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8725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605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II/a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8725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0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 sz="48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78725" marB="0">
                    <a:solidFill>
                      <a:srgbClr val="FD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635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/>
                    </a:p>
                  </a:txBody>
                  <a:tcPr marL="0" marR="0" marT="78725" marB="0">
                    <a:solidFill>
                      <a:srgbClr val="FD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42" name="Google Shape;4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9771" y="13019447"/>
            <a:ext cx="1499225" cy="65819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"/>
          <p:cNvSpPr/>
          <p:nvPr/>
        </p:nvSpPr>
        <p:spPr>
          <a:xfrm>
            <a:off x="2992609" y="13303169"/>
            <a:ext cx="443115" cy="205686"/>
          </a:xfrm>
          <a:custGeom>
            <a:avLst/>
            <a:gdLst/>
            <a:ahLst/>
            <a:cxnLst/>
            <a:rect l="l" t="t" r="r" b="b"/>
            <a:pathLst>
              <a:path w="221614" h="102870" extrusionOk="0">
                <a:moveTo>
                  <a:pt x="55371" y="26581"/>
                </a:moveTo>
                <a:lnTo>
                  <a:pt x="44196" y="63436"/>
                </a:lnTo>
                <a:lnTo>
                  <a:pt x="66675" y="63436"/>
                </a:lnTo>
                <a:lnTo>
                  <a:pt x="55371" y="26581"/>
                </a:lnTo>
                <a:close/>
              </a:path>
              <a:path w="221614" h="102870" extrusionOk="0">
                <a:moveTo>
                  <a:pt x="123190" y="0"/>
                </a:moveTo>
                <a:lnTo>
                  <a:pt x="152781" y="0"/>
                </a:lnTo>
                <a:lnTo>
                  <a:pt x="191388" y="56730"/>
                </a:lnTo>
                <a:lnTo>
                  <a:pt x="191388" y="0"/>
                </a:lnTo>
                <a:lnTo>
                  <a:pt x="221234" y="0"/>
                </a:lnTo>
                <a:lnTo>
                  <a:pt x="221234" y="102541"/>
                </a:lnTo>
                <a:lnTo>
                  <a:pt x="191388" y="102541"/>
                </a:lnTo>
                <a:lnTo>
                  <a:pt x="153035" y="46240"/>
                </a:lnTo>
                <a:lnTo>
                  <a:pt x="153035" y="102541"/>
                </a:lnTo>
                <a:lnTo>
                  <a:pt x="123190" y="102541"/>
                </a:lnTo>
                <a:lnTo>
                  <a:pt x="123190" y="0"/>
                </a:lnTo>
                <a:close/>
              </a:path>
              <a:path w="221614" h="102870" extrusionOk="0">
                <a:moveTo>
                  <a:pt x="38481" y="0"/>
                </a:moveTo>
                <a:lnTo>
                  <a:pt x="73025" y="0"/>
                </a:lnTo>
                <a:lnTo>
                  <a:pt x="111633" y="102541"/>
                </a:lnTo>
                <a:lnTo>
                  <a:pt x="78359" y="102541"/>
                </a:lnTo>
                <a:lnTo>
                  <a:pt x="73279" y="85613"/>
                </a:lnTo>
                <a:lnTo>
                  <a:pt x="37338" y="85613"/>
                </a:lnTo>
                <a:lnTo>
                  <a:pt x="32258" y="102541"/>
                </a:lnTo>
                <a:lnTo>
                  <a:pt x="0" y="102541"/>
                </a:lnTo>
                <a:lnTo>
                  <a:pt x="38481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7"/>
          <p:cNvSpPr/>
          <p:nvPr/>
        </p:nvSpPr>
        <p:spPr>
          <a:xfrm>
            <a:off x="1862071" y="13303170"/>
            <a:ext cx="891308" cy="209495"/>
          </a:xfrm>
          <a:custGeom>
            <a:avLst/>
            <a:gdLst/>
            <a:ahLst/>
            <a:cxnLst/>
            <a:rect l="l" t="t" r="r" b="b"/>
            <a:pathLst>
              <a:path w="445769" h="104775" extrusionOk="0">
                <a:moveTo>
                  <a:pt x="263271" y="59728"/>
                </a:moveTo>
                <a:lnTo>
                  <a:pt x="263271" y="80506"/>
                </a:lnTo>
                <a:lnTo>
                  <a:pt x="279425" y="80506"/>
                </a:lnTo>
                <a:lnTo>
                  <a:pt x="284886" y="80506"/>
                </a:lnTo>
                <a:lnTo>
                  <a:pt x="288734" y="79538"/>
                </a:lnTo>
                <a:lnTo>
                  <a:pt x="290969" y="77609"/>
                </a:lnTo>
                <a:lnTo>
                  <a:pt x="293204" y="75666"/>
                </a:lnTo>
                <a:lnTo>
                  <a:pt x="294322" y="73063"/>
                </a:lnTo>
                <a:lnTo>
                  <a:pt x="294322" y="69799"/>
                </a:lnTo>
                <a:lnTo>
                  <a:pt x="294322" y="66776"/>
                </a:lnTo>
                <a:lnTo>
                  <a:pt x="293217" y="64338"/>
                </a:lnTo>
                <a:lnTo>
                  <a:pt x="291007" y="62496"/>
                </a:lnTo>
                <a:lnTo>
                  <a:pt x="288785" y="60655"/>
                </a:lnTo>
                <a:lnTo>
                  <a:pt x="284899" y="59728"/>
                </a:lnTo>
                <a:lnTo>
                  <a:pt x="279361" y="59728"/>
                </a:lnTo>
                <a:lnTo>
                  <a:pt x="263271" y="59728"/>
                </a:lnTo>
                <a:close/>
              </a:path>
              <a:path w="445769" h="104775" extrusionOk="0">
                <a:moveTo>
                  <a:pt x="263271" y="20764"/>
                </a:moveTo>
                <a:lnTo>
                  <a:pt x="263271" y="40220"/>
                </a:lnTo>
                <a:lnTo>
                  <a:pt x="277050" y="40220"/>
                </a:lnTo>
                <a:lnTo>
                  <a:pt x="281990" y="40220"/>
                </a:lnTo>
                <a:lnTo>
                  <a:pt x="285432" y="39370"/>
                </a:lnTo>
                <a:lnTo>
                  <a:pt x="287362" y="37668"/>
                </a:lnTo>
                <a:lnTo>
                  <a:pt x="289306" y="35966"/>
                </a:lnTo>
                <a:lnTo>
                  <a:pt x="290271" y="33502"/>
                </a:lnTo>
                <a:lnTo>
                  <a:pt x="290271" y="30289"/>
                </a:lnTo>
                <a:lnTo>
                  <a:pt x="290271" y="27305"/>
                </a:lnTo>
                <a:lnTo>
                  <a:pt x="289306" y="24968"/>
                </a:lnTo>
                <a:lnTo>
                  <a:pt x="287362" y="23291"/>
                </a:lnTo>
                <a:lnTo>
                  <a:pt x="285432" y="21615"/>
                </a:lnTo>
                <a:lnTo>
                  <a:pt x="282054" y="20764"/>
                </a:lnTo>
                <a:lnTo>
                  <a:pt x="277253" y="20764"/>
                </a:lnTo>
                <a:lnTo>
                  <a:pt x="263271" y="20764"/>
                </a:lnTo>
                <a:close/>
              </a:path>
              <a:path w="445769" h="104775" extrusionOk="0">
                <a:moveTo>
                  <a:pt x="389140" y="26581"/>
                </a:moveTo>
                <a:lnTo>
                  <a:pt x="377964" y="63436"/>
                </a:lnTo>
                <a:lnTo>
                  <a:pt x="400443" y="63436"/>
                </a:lnTo>
                <a:lnTo>
                  <a:pt x="389140" y="26581"/>
                </a:lnTo>
                <a:close/>
              </a:path>
              <a:path w="445769" h="104775" extrusionOk="0">
                <a:moveTo>
                  <a:pt x="372249" y="0"/>
                </a:moveTo>
                <a:lnTo>
                  <a:pt x="406793" y="0"/>
                </a:lnTo>
                <a:lnTo>
                  <a:pt x="445401" y="102541"/>
                </a:lnTo>
                <a:lnTo>
                  <a:pt x="412127" y="102541"/>
                </a:lnTo>
                <a:lnTo>
                  <a:pt x="407047" y="85613"/>
                </a:lnTo>
                <a:lnTo>
                  <a:pt x="371106" y="85613"/>
                </a:lnTo>
                <a:lnTo>
                  <a:pt x="366026" y="102541"/>
                </a:lnTo>
                <a:lnTo>
                  <a:pt x="333717" y="102541"/>
                </a:lnTo>
                <a:lnTo>
                  <a:pt x="372249" y="0"/>
                </a:lnTo>
                <a:close/>
              </a:path>
              <a:path w="445769" h="104775" extrusionOk="0">
                <a:moveTo>
                  <a:pt x="231305" y="0"/>
                </a:moveTo>
                <a:lnTo>
                  <a:pt x="290614" y="0"/>
                </a:lnTo>
                <a:lnTo>
                  <a:pt x="300507" y="0"/>
                </a:lnTo>
                <a:lnTo>
                  <a:pt x="308089" y="2438"/>
                </a:lnTo>
                <a:lnTo>
                  <a:pt x="313385" y="7340"/>
                </a:lnTo>
                <a:lnTo>
                  <a:pt x="318681" y="12230"/>
                </a:lnTo>
                <a:lnTo>
                  <a:pt x="321322" y="18300"/>
                </a:lnTo>
                <a:lnTo>
                  <a:pt x="321322" y="25527"/>
                </a:lnTo>
                <a:lnTo>
                  <a:pt x="321322" y="31584"/>
                </a:lnTo>
                <a:lnTo>
                  <a:pt x="319430" y="36791"/>
                </a:lnTo>
                <a:lnTo>
                  <a:pt x="315658" y="41122"/>
                </a:lnTo>
                <a:lnTo>
                  <a:pt x="313143" y="44018"/>
                </a:lnTo>
                <a:lnTo>
                  <a:pt x="309460" y="46304"/>
                </a:lnTo>
                <a:lnTo>
                  <a:pt x="304609" y="47980"/>
                </a:lnTo>
                <a:lnTo>
                  <a:pt x="311975" y="49758"/>
                </a:lnTo>
                <a:lnTo>
                  <a:pt x="317398" y="52793"/>
                </a:lnTo>
                <a:lnTo>
                  <a:pt x="320865" y="57111"/>
                </a:lnTo>
                <a:lnTo>
                  <a:pt x="324345" y="61417"/>
                </a:lnTo>
                <a:lnTo>
                  <a:pt x="326085" y="66840"/>
                </a:lnTo>
                <a:lnTo>
                  <a:pt x="326085" y="73367"/>
                </a:lnTo>
                <a:lnTo>
                  <a:pt x="326085" y="78687"/>
                </a:lnTo>
                <a:lnTo>
                  <a:pt x="324840" y="83468"/>
                </a:lnTo>
                <a:lnTo>
                  <a:pt x="322376" y="87711"/>
                </a:lnTo>
                <a:lnTo>
                  <a:pt x="319900" y="91955"/>
                </a:lnTo>
                <a:lnTo>
                  <a:pt x="316522" y="95312"/>
                </a:lnTo>
                <a:lnTo>
                  <a:pt x="312229" y="97784"/>
                </a:lnTo>
                <a:lnTo>
                  <a:pt x="309575" y="99322"/>
                </a:lnTo>
                <a:lnTo>
                  <a:pt x="305562" y="100443"/>
                </a:lnTo>
                <a:lnTo>
                  <a:pt x="300202" y="101141"/>
                </a:lnTo>
                <a:lnTo>
                  <a:pt x="293065" y="102073"/>
                </a:lnTo>
                <a:lnTo>
                  <a:pt x="288328" y="102541"/>
                </a:lnTo>
                <a:lnTo>
                  <a:pt x="286004" y="102541"/>
                </a:lnTo>
                <a:lnTo>
                  <a:pt x="231305" y="102541"/>
                </a:lnTo>
                <a:lnTo>
                  <a:pt x="231305" y="0"/>
                </a:lnTo>
                <a:close/>
              </a:path>
              <a:path w="445769" h="104775" extrusionOk="0">
                <a:moveTo>
                  <a:pt x="31826" y="20701"/>
                </a:moveTo>
                <a:lnTo>
                  <a:pt x="31826" y="41541"/>
                </a:lnTo>
                <a:lnTo>
                  <a:pt x="45186" y="41541"/>
                </a:lnTo>
                <a:lnTo>
                  <a:pt x="46634" y="41541"/>
                </a:lnTo>
                <a:lnTo>
                  <a:pt x="49428" y="41084"/>
                </a:lnTo>
                <a:lnTo>
                  <a:pt x="53581" y="40144"/>
                </a:lnTo>
                <a:lnTo>
                  <a:pt x="55676" y="39725"/>
                </a:lnTo>
                <a:lnTo>
                  <a:pt x="57391" y="38658"/>
                </a:lnTo>
                <a:lnTo>
                  <a:pt x="58724" y="36931"/>
                </a:lnTo>
                <a:lnTo>
                  <a:pt x="60058" y="35204"/>
                </a:lnTo>
                <a:lnTo>
                  <a:pt x="60718" y="33223"/>
                </a:lnTo>
                <a:lnTo>
                  <a:pt x="60718" y="30988"/>
                </a:lnTo>
                <a:lnTo>
                  <a:pt x="60718" y="27673"/>
                </a:lnTo>
                <a:lnTo>
                  <a:pt x="59664" y="25133"/>
                </a:lnTo>
                <a:lnTo>
                  <a:pt x="57569" y="23355"/>
                </a:lnTo>
                <a:lnTo>
                  <a:pt x="55473" y="21590"/>
                </a:lnTo>
                <a:lnTo>
                  <a:pt x="51536" y="20701"/>
                </a:lnTo>
                <a:lnTo>
                  <a:pt x="45745" y="20701"/>
                </a:lnTo>
                <a:lnTo>
                  <a:pt x="31826" y="20701"/>
                </a:lnTo>
                <a:close/>
              </a:path>
              <a:path w="445769" h="104775" extrusionOk="0">
                <a:moveTo>
                  <a:pt x="112433" y="0"/>
                </a:moveTo>
                <a:lnTo>
                  <a:pt x="144043" y="0"/>
                </a:lnTo>
                <a:lnTo>
                  <a:pt x="144043" y="62547"/>
                </a:lnTo>
                <a:lnTo>
                  <a:pt x="144043" y="68135"/>
                </a:lnTo>
                <a:lnTo>
                  <a:pt x="145592" y="72504"/>
                </a:lnTo>
                <a:lnTo>
                  <a:pt x="148691" y="75653"/>
                </a:lnTo>
                <a:lnTo>
                  <a:pt x="151803" y="78794"/>
                </a:lnTo>
                <a:lnTo>
                  <a:pt x="156095" y="80366"/>
                </a:lnTo>
                <a:lnTo>
                  <a:pt x="161607" y="80366"/>
                </a:lnTo>
                <a:lnTo>
                  <a:pt x="167055" y="80366"/>
                </a:lnTo>
                <a:lnTo>
                  <a:pt x="171335" y="78817"/>
                </a:lnTo>
                <a:lnTo>
                  <a:pt x="174434" y="75717"/>
                </a:lnTo>
                <a:lnTo>
                  <a:pt x="177533" y="72618"/>
                </a:lnTo>
                <a:lnTo>
                  <a:pt x="179095" y="68224"/>
                </a:lnTo>
                <a:lnTo>
                  <a:pt x="179095" y="62547"/>
                </a:lnTo>
                <a:lnTo>
                  <a:pt x="179095" y="0"/>
                </a:lnTo>
                <a:lnTo>
                  <a:pt x="210705" y="0"/>
                </a:lnTo>
                <a:lnTo>
                  <a:pt x="210705" y="61087"/>
                </a:lnTo>
                <a:lnTo>
                  <a:pt x="210705" y="67144"/>
                </a:lnTo>
                <a:lnTo>
                  <a:pt x="209765" y="72872"/>
                </a:lnTo>
                <a:lnTo>
                  <a:pt x="207873" y="78244"/>
                </a:lnTo>
                <a:lnTo>
                  <a:pt x="205981" y="83633"/>
                </a:lnTo>
                <a:lnTo>
                  <a:pt x="186296" y="100864"/>
                </a:lnTo>
                <a:lnTo>
                  <a:pt x="180136" y="103148"/>
                </a:lnTo>
                <a:lnTo>
                  <a:pt x="172745" y="104289"/>
                </a:lnTo>
                <a:lnTo>
                  <a:pt x="164122" y="104289"/>
                </a:lnTo>
                <a:lnTo>
                  <a:pt x="159131" y="104289"/>
                </a:lnTo>
                <a:lnTo>
                  <a:pt x="153682" y="103940"/>
                </a:lnTo>
                <a:lnTo>
                  <a:pt x="147789" y="103240"/>
                </a:lnTo>
                <a:lnTo>
                  <a:pt x="141884" y="102541"/>
                </a:lnTo>
                <a:lnTo>
                  <a:pt x="136956" y="101155"/>
                </a:lnTo>
                <a:lnTo>
                  <a:pt x="132994" y="99081"/>
                </a:lnTo>
                <a:lnTo>
                  <a:pt x="129032" y="97007"/>
                </a:lnTo>
                <a:lnTo>
                  <a:pt x="115366" y="78422"/>
                </a:lnTo>
                <a:lnTo>
                  <a:pt x="113411" y="71907"/>
                </a:lnTo>
                <a:lnTo>
                  <a:pt x="112433" y="66128"/>
                </a:lnTo>
                <a:lnTo>
                  <a:pt x="112433" y="61087"/>
                </a:lnTo>
                <a:lnTo>
                  <a:pt x="112433" y="0"/>
                </a:lnTo>
                <a:close/>
              </a:path>
              <a:path w="445769" h="104775" extrusionOk="0">
                <a:moveTo>
                  <a:pt x="0" y="0"/>
                </a:moveTo>
                <a:lnTo>
                  <a:pt x="52819" y="0"/>
                </a:lnTo>
                <a:lnTo>
                  <a:pt x="62611" y="0"/>
                </a:lnTo>
                <a:lnTo>
                  <a:pt x="70091" y="838"/>
                </a:lnTo>
                <a:lnTo>
                  <a:pt x="75272" y="2514"/>
                </a:lnTo>
                <a:lnTo>
                  <a:pt x="80441" y="4191"/>
                </a:lnTo>
                <a:lnTo>
                  <a:pt x="84620" y="7302"/>
                </a:lnTo>
                <a:lnTo>
                  <a:pt x="87782" y="11849"/>
                </a:lnTo>
                <a:lnTo>
                  <a:pt x="90957" y="16395"/>
                </a:lnTo>
                <a:lnTo>
                  <a:pt x="92544" y="21932"/>
                </a:lnTo>
                <a:lnTo>
                  <a:pt x="92544" y="28460"/>
                </a:lnTo>
                <a:lnTo>
                  <a:pt x="92544" y="34150"/>
                </a:lnTo>
                <a:lnTo>
                  <a:pt x="91325" y="39065"/>
                </a:lnTo>
                <a:lnTo>
                  <a:pt x="88900" y="43192"/>
                </a:lnTo>
                <a:lnTo>
                  <a:pt x="86474" y="47320"/>
                </a:lnTo>
                <a:lnTo>
                  <a:pt x="83146" y="50660"/>
                </a:lnTo>
                <a:lnTo>
                  <a:pt x="78892" y="53225"/>
                </a:lnTo>
                <a:lnTo>
                  <a:pt x="76187" y="54864"/>
                </a:lnTo>
                <a:lnTo>
                  <a:pt x="72478" y="56210"/>
                </a:lnTo>
                <a:lnTo>
                  <a:pt x="67767" y="57289"/>
                </a:lnTo>
                <a:lnTo>
                  <a:pt x="71539" y="58547"/>
                </a:lnTo>
                <a:lnTo>
                  <a:pt x="74295" y="59804"/>
                </a:lnTo>
                <a:lnTo>
                  <a:pt x="76022" y="61061"/>
                </a:lnTo>
                <a:lnTo>
                  <a:pt x="77177" y="61899"/>
                </a:lnTo>
                <a:lnTo>
                  <a:pt x="85521" y="72821"/>
                </a:lnTo>
                <a:lnTo>
                  <a:pt x="100863" y="102541"/>
                </a:lnTo>
                <a:lnTo>
                  <a:pt x="65062" y="102541"/>
                </a:lnTo>
                <a:lnTo>
                  <a:pt x="48133" y="71208"/>
                </a:lnTo>
                <a:lnTo>
                  <a:pt x="45986" y="67144"/>
                </a:lnTo>
                <a:lnTo>
                  <a:pt x="44069" y="64516"/>
                </a:lnTo>
                <a:lnTo>
                  <a:pt x="42392" y="63296"/>
                </a:lnTo>
                <a:lnTo>
                  <a:pt x="40106" y="61709"/>
                </a:lnTo>
                <a:lnTo>
                  <a:pt x="37515" y="60921"/>
                </a:lnTo>
                <a:lnTo>
                  <a:pt x="34632" y="60921"/>
                </a:lnTo>
                <a:lnTo>
                  <a:pt x="31826" y="60921"/>
                </a:lnTo>
                <a:lnTo>
                  <a:pt x="31826" y="102541"/>
                </a:lnTo>
                <a:lnTo>
                  <a:pt x="0" y="102541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7"/>
          <p:cNvGrpSpPr/>
          <p:nvPr/>
        </p:nvGrpSpPr>
        <p:grpSpPr>
          <a:xfrm>
            <a:off x="328082" y="13290524"/>
            <a:ext cx="1293665" cy="230312"/>
            <a:chOff x="164084" y="6646100"/>
            <a:chExt cx="647001" cy="115186"/>
          </a:xfrm>
        </p:grpSpPr>
        <p:pic>
          <p:nvPicPr>
            <p:cNvPr id="446" name="Google Shape;44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4084" y="6646100"/>
              <a:ext cx="94830" cy="115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4584" y="6646100"/>
              <a:ext cx="452996" cy="115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7"/>
            <p:cNvSpPr/>
            <p:nvPr/>
          </p:nvSpPr>
          <p:spPr>
            <a:xfrm>
              <a:off x="723455" y="6652425"/>
              <a:ext cx="87630" cy="102870"/>
            </a:xfrm>
            <a:custGeom>
              <a:avLst/>
              <a:gdLst/>
              <a:ahLst/>
              <a:cxnLst/>
              <a:rect l="l" t="t" r="r" b="b"/>
              <a:pathLst>
                <a:path w="87629" h="102870" extrusionOk="0">
                  <a:moveTo>
                    <a:pt x="31826" y="20840"/>
                  </a:moveTo>
                  <a:lnTo>
                    <a:pt x="31826" y="43713"/>
                  </a:lnTo>
                  <a:lnTo>
                    <a:pt x="39598" y="43713"/>
                  </a:lnTo>
                  <a:lnTo>
                    <a:pt x="45707" y="43713"/>
                  </a:lnTo>
                  <a:lnTo>
                    <a:pt x="49987" y="42659"/>
                  </a:lnTo>
                  <a:lnTo>
                    <a:pt x="52463" y="40525"/>
                  </a:lnTo>
                  <a:lnTo>
                    <a:pt x="54940" y="38404"/>
                  </a:lnTo>
                  <a:lnTo>
                    <a:pt x="56172" y="35687"/>
                  </a:lnTo>
                  <a:lnTo>
                    <a:pt x="56172" y="32385"/>
                  </a:lnTo>
                  <a:lnTo>
                    <a:pt x="56172" y="29159"/>
                  </a:lnTo>
                  <a:lnTo>
                    <a:pt x="55092" y="26441"/>
                  </a:lnTo>
                  <a:lnTo>
                    <a:pt x="52958" y="24193"/>
                  </a:lnTo>
                  <a:lnTo>
                    <a:pt x="50812" y="21958"/>
                  </a:lnTo>
                  <a:lnTo>
                    <a:pt x="46774" y="20840"/>
                  </a:lnTo>
                  <a:lnTo>
                    <a:pt x="40855" y="20840"/>
                  </a:lnTo>
                  <a:lnTo>
                    <a:pt x="31826" y="20840"/>
                  </a:lnTo>
                  <a:close/>
                </a:path>
                <a:path w="87629" h="102870" extrusionOk="0">
                  <a:moveTo>
                    <a:pt x="0" y="0"/>
                  </a:moveTo>
                  <a:lnTo>
                    <a:pt x="52666" y="0"/>
                  </a:lnTo>
                  <a:lnTo>
                    <a:pt x="60734" y="509"/>
                  </a:lnTo>
                  <a:lnTo>
                    <a:pt x="87020" y="21399"/>
                  </a:lnTo>
                  <a:lnTo>
                    <a:pt x="87020" y="31470"/>
                  </a:lnTo>
                  <a:lnTo>
                    <a:pt x="58142" y="63943"/>
                  </a:lnTo>
                  <a:lnTo>
                    <a:pt x="49174" y="64490"/>
                  </a:lnTo>
                  <a:lnTo>
                    <a:pt x="31826" y="64490"/>
                  </a:lnTo>
                  <a:lnTo>
                    <a:pt x="31826" y="102541"/>
                  </a:lnTo>
                  <a:lnTo>
                    <a:pt x="0" y="10254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9" name="Google Shape;44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88216" y="12940220"/>
            <a:ext cx="1834418" cy="7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"/>
          <p:cNvSpPr txBox="1">
            <a:spLocks noGrp="1"/>
          </p:cNvSpPr>
          <p:nvPr>
            <p:ph type="body" idx="1"/>
          </p:nvPr>
        </p:nvSpPr>
        <p:spPr>
          <a:xfrm>
            <a:off x="4330064" y="2510491"/>
            <a:ext cx="15717522" cy="1302132"/>
          </a:xfrm>
          <a:prstGeom prst="rect">
            <a:avLst/>
          </a:prstGeom>
          <a:solidFill>
            <a:srgbClr val="742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8798" b="1"/>
              <a:t>PENGANGKATAN DALAM JABATAN FUNGSIONAL</a:t>
            </a:r>
            <a:endParaRPr/>
          </a:p>
        </p:txBody>
      </p:sp>
      <p:pic>
        <p:nvPicPr>
          <p:cNvPr id="455" name="Google Shape;4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1136" y="687498"/>
            <a:ext cx="2898035" cy="111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280" y="11344276"/>
            <a:ext cx="3688969" cy="1946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8"/>
          <p:cNvGrpSpPr/>
          <p:nvPr/>
        </p:nvGrpSpPr>
        <p:grpSpPr>
          <a:xfrm>
            <a:off x="3805902" y="4976490"/>
            <a:ext cx="18607497" cy="7413214"/>
            <a:chOff x="3805902" y="4976490"/>
            <a:chExt cx="18607497" cy="7413214"/>
          </a:xfrm>
        </p:grpSpPr>
        <p:sp>
          <p:nvSpPr>
            <p:cNvPr id="458" name="Google Shape;458;p8"/>
            <p:cNvSpPr/>
            <p:nvPr/>
          </p:nvSpPr>
          <p:spPr>
            <a:xfrm>
              <a:off x="15374921" y="5048484"/>
              <a:ext cx="2150006" cy="21500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7793389" y="10204001"/>
              <a:ext cx="2150006" cy="21500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7704412" y="4976490"/>
              <a:ext cx="2150006" cy="2150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15374921" y="10239698"/>
              <a:ext cx="2150006" cy="2150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10321136" y="6051493"/>
              <a:ext cx="4450775" cy="4450775"/>
            </a:xfrm>
            <a:prstGeom prst="ellipse">
              <a:avLst/>
            </a:prstGeom>
            <a:solidFill>
              <a:schemeClr val="dk1"/>
            </a:solidFill>
            <a:ln w="114300" cap="flat" cmpd="sng">
              <a:solidFill>
                <a:srgbClr val="BCB4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 rot="3600000">
              <a:off x="12085033" y="7217713"/>
              <a:ext cx="922980" cy="2261609"/>
            </a:xfrm>
            <a:custGeom>
              <a:avLst/>
              <a:gdLst/>
              <a:ahLst/>
              <a:cxnLst/>
              <a:rect l="l" t="t" r="r" b="b"/>
              <a:pathLst>
                <a:path w="1060423" h="2598393" extrusionOk="0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15973117" y="5607378"/>
              <a:ext cx="942888" cy="942888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8459270" y="10734065"/>
              <a:ext cx="942888" cy="942888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8257149" y="5508731"/>
              <a:ext cx="953614" cy="1041535"/>
            </a:xfrm>
            <a:custGeom>
              <a:avLst/>
              <a:gdLst/>
              <a:ahLst/>
              <a:cxnLst/>
              <a:rect l="l" t="t" r="r" b="b"/>
              <a:pathLst>
                <a:path w="1652142" h="1665940" extrusionOk="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CD8E3B"/>
            </a:solidFill>
            <a:ln>
              <a:noFill/>
            </a:ln>
          </p:spPr>
          <p:txBody>
            <a:bodyPr spcFirstLastPara="1" wrap="square"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7" name="Google Shape;467;p8"/>
            <p:cNvSpPr txBox="1"/>
            <p:nvPr/>
          </p:nvSpPr>
          <p:spPr>
            <a:xfrm>
              <a:off x="4455557" y="11344276"/>
              <a:ext cx="36889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PENYESUAIAN</a:t>
              </a:r>
              <a:endParaRPr sz="3200"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8" name="Google Shape;468;p8"/>
            <p:cNvSpPr txBox="1"/>
            <p:nvPr/>
          </p:nvSpPr>
          <p:spPr>
            <a:xfrm>
              <a:off x="3805902" y="5512884"/>
              <a:ext cx="408462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PENGANGKATAN PERTAMA</a:t>
              </a:r>
              <a:endParaRPr sz="3200"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9" name="Google Shape;469;p8"/>
            <p:cNvSpPr txBox="1"/>
            <p:nvPr/>
          </p:nvSpPr>
          <p:spPr>
            <a:xfrm>
              <a:off x="17524927" y="11314701"/>
              <a:ext cx="29693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PROMOSI</a:t>
              </a:r>
              <a:endParaRPr sz="3200"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0" name="Google Shape;470;p8"/>
            <p:cNvSpPr txBox="1"/>
            <p:nvPr/>
          </p:nvSpPr>
          <p:spPr>
            <a:xfrm>
              <a:off x="17681773" y="5676103"/>
              <a:ext cx="473162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PERPINDAHAN DARI JABATAN LAIN</a:t>
              </a:r>
              <a:endParaRPr sz="3200"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15973117" y="10863487"/>
              <a:ext cx="953614" cy="961578"/>
            </a:xfrm>
            <a:custGeom>
              <a:avLst/>
              <a:gdLst/>
              <a:ahLst/>
              <a:cxnLst/>
              <a:rect l="l" t="t" r="r" b="b"/>
              <a:pathLst>
                <a:path w="1652142" h="1665940" extrusionOk="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"/>
          <p:cNvSpPr txBox="1">
            <a:spLocks noGrp="1"/>
          </p:cNvSpPr>
          <p:nvPr>
            <p:ph type="title"/>
          </p:nvPr>
        </p:nvSpPr>
        <p:spPr>
          <a:xfrm>
            <a:off x="1475050" y="611379"/>
            <a:ext cx="21467568" cy="137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8"/>
              <a:t>ANGKA KREDIT PENGANGKATAN PERTAMA</a:t>
            </a:r>
            <a:endParaRPr sz="8798"/>
          </a:p>
        </p:txBody>
      </p:sp>
      <p:grpSp>
        <p:nvGrpSpPr>
          <p:cNvPr id="477" name="Google Shape;477;p9"/>
          <p:cNvGrpSpPr/>
          <p:nvPr/>
        </p:nvGrpSpPr>
        <p:grpSpPr>
          <a:xfrm>
            <a:off x="1144006" y="3554829"/>
            <a:ext cx="4049447" cy="4525863"/>
            <a:chOff x="572152" y="1776984"/>
            <a:chExt cx="2025251" cy="2263521"/>
          </a:xfrm>
        </p:grpSpPr>
        <p:sp>
          <p:nvSpPr>
            <p:cNvPr id="478" name="Google Shape;478;p9"/>
            <p:cNvSpPr/>
            <p:nvPr/>
          </p:nvSpPr>
          <p:spPr>
            <a:xfrm>
              <a:off x="587070" y="2440305"/>
              <a:ext cx="1584960" cy="1600200"/>
            </a:xfrm>
            <a:custGeom>
              <a:avLst/>
              <a:gdLst/>
              <a:ahLst/>
              <a:cxnLst/>
              <a:rect l="l" t="t" r="r" b="b"/>
              <a:pathLst>
                <a:path w="1584960" h="1600200" extrusionOk="0">
                  <a:moveTo>
                    <a:pt x="785037" y="0"/>
                  </a:moveTo>
                  <a:lnTo>
                    <a:pt x="785037" y="176022"/>
                  </a:lnTo>
                  <a:lnTo>
                    <a:pt x="834365" y="177956"/>
                  </a:lnTo>
                  <a:lnTo>
                    <a:pt x="882757" y="183670"/>
                  </a:lnTo>
                  <a:lnTo>
                    <a:pt x="930051" y="193031"/>
                  </a:lnTo>
                  <a:lnTo>
                    <a:pt x="976084" y="205905"/>
                  </a:lnTo>
                  <a:lnTo>
                    <a:pt x="1020696" y="222158"/>
                  </a:lnTo>
                  <a:lnTo>
                    <a:pt x="1063722" y="241657"/>
                  </a:lnTo>
                  <a:lnTo>
                    <a:pt x="1105002" y="264268"/>
                  </a:lnTo>
                  <a:lnTo>
                    <a:pt x="1144374" y="289858"/>
                  </a:lnTo>
                  <a:lnTo>
                    <a:pt x="1181674" y="318293"/>
                  </a:lnTo>
                  <a:lnTo>
                    <a:pt x="1216741" y="349440"/>
                  </a:lnTo>
                  <a:lnTo>
                    <a:pt x="1249414" y="383165"/>
                  </a:lnTo>
                  <a:lnTo>
                    <a:pt x="1279528" y="419335"/>
                  </a:lnTo>
                  <a:lnTo>
                    <a:pt x="1306923" y="457815"/>
                  </a:lnTo>
                  <a:lnTo>
                    <a:pt x="1331437" y="498474"/>
                  </a:lnTo>
                  <a:lnTo>
                    <a:pt x="1352907" y="541176"/>
                  </a:lnTo>
                  <a:lnTo>
                    <a:pt x="1371170" y="585789"/>
                  </a:lnTo>
                  <a:lnTo>
                    <a:pt x="1386066" y="632178"/>
                  </a:lnTo>
                  <a:lnTo>
                    <a:pt x="1397431" y="680212"/>
                  </a:lnTo>
                  <a:lnTo>
                    <a:pt x="1404934" y="728428"/>
                  </a:lnTo>
                  <a:lnTo>
                    <a:pt x="1408646" y="776340"/>
                  </a:lnTo>
                  <a:lnTo>
                    <a:pt x="1408678" y="823784"/>
                  </a:lnTo>
                  <a:lnTo>
                    <a:pt x="1405138" y="870599"/>
                  </a:lnTo>
                  <a:lnTo>
                    <a:pt x="1398136" y="916620"/>
                  </a:lnTo>
                  <a:lnTo>
                    <a:pt x="1387782" y="961686"/>
                  </a:lnTo>
                  <a:lnTo>
                    <a:pt x="1374186" y="1005633"/>
                  </a:lnTo>
                  <a:lnTo>
                    <a:pt x="1357456" y="1048298"/>
                  </a:lnTo>
                  <a:lnTo>
                    <a:pt x="1337702" y="1089519"/>
                  </a:lnTo>
                  <a:lnTo>
                    <a:pt x="1315034" y="1129133"/>
                  </a:lnTo>
                  <a:lnTo>
                    <a:pt x="1289562" y="1166976"/>
                  </a:lnTo>
                  <a:lnTo>
                    <a:pt x="1261394" y="1202887"/>
                  </a:lnTo>
                  <a:lnTo>
                    <a:pt x="1230641" y="1236702"/>
                  </a:lnTo>
                  <a:lnTo>
                    <a:pt x="1197411" y="1268259"/>
                  </a:lnTo>
                  <a:lnTo>
                    <a:pt x="1161815" y="1297394"/>
                  </a:lnTo>
                  <a:lnTo>
                    <a:pt x="1123962" y="1323946"/>
                  </a:lnTo>
                  <a:lnTo>
                    <a:pt x="1083961" y="1347750"/>
                  </a:lnTo>
                  <a:lnTo>
                    <a:pt x="1041922" y="1368644"/>
                  </a:lnTo>
                  <a:lnTo>
                    <a:pt x="997954" y="1386466"/>
                  </a:lnTo>
                  <a:lnTo>
                    <a:pt x="952167" y="1401052"/>
                  </a:lnTo>
                  <a:lnTo>
                    <a:pt x="904671" y="1412240"/>
                  </a:lnTo>
                  <a:lnTo>
                    <a:pt x="856455" y="1419742"/>
                  </a:lnTo>
                  <a:lnTo>
                    <a:pt x="808545" y="1423454"/>
                  </a:lnTo>
                  <a:lnTo>
                    <a:pt x="761103" y="1423486"/>
                  </a:lnTo>
                  <a:lnTo>
                    <a:pt x="714292" y="1419946"/>
                  </a:lnTo>
                  <a:lnTo>
                    <a:pt x="668275" y="1412944"/>
                  </a:lnTo>
                  <a:lnTo>
                    <a:pt x="623214" y="1402590"/>
                  </a:lnTo>
                  <a:lnTo>
                    <a:pt x="579272" y="1388994"/>
                  </a:lnTo>
                  <a:lnTo>
                    <a:pt x="536612" y="1372264"/>
                  </a:lnTo>
                  <a:lnTo>
                    <a:pt x="495397" y="1352510"/>
                  </a:lnTo>
                  <a:lnTo>
                    <a:pt x="455789" y="1329842"/>
                  </a:lnTo>
                  <a:lnTo>
                    <a:pt x="417950" y="1304370"/>
                  </a:lnTo>
                  <a:lnTo>
                    <a:pt x="382045" y="1276202"/>
                  </a:lnTo>
                  <a:lnTo>
                    <a:pt x="348234" y="1245449"/>
                  </a:lnTo>
                  <a:lnTo>
                    <a:pt x="316682" y="1212219"/>
                  </a:lnTo>
                  <a:lnTo>
                    <a:pt x="287550" y="1176623"/>
                  </a:lnTo>
                  <a:lnTo>
                    <a:pt x="261002" y="1138770"/>
                  </a:lnTo>
                  <a:lnTo>
                    <a:pt x="237200" y="1098769"/>
                  </a:lnTo>
                  <a:lnTo>
                    <a:pt x="216307" y="1056730"/>
                  </a:lnTo>
                  <a:lnTo>
                    <a:pt x="198485" y="1012762"/>
                  </a:lnTo>
                  <a:lnTo>
                    <a:pt x="183897" y="966976"/>
                  </a:lnTo>
                  <a:lnTo>
                    <a:pt x="172707" y="919480"/>
                  </a:lnTo>
                  <a:lnTo>
                    <a:pt x="0" y="953262"/>
                  </a:lnTo>
                  <a:lnTo>
                    <a:pt x="11001" y="1001638"/>
                  </a:lnTo>
                  <a:lnTo>
                    <a:pt x="24803" y="1048748"/>
                  </a:lnTo>
                  <a:lnTo>
                    <a:pt x="41306" y="1094507"/>
                  </a:lnTo>
                  <a:lnTo>
                    <a:pt x="60409" y="1138835"/>
                  </a:lnTo>
                  <a:lnTo>
                    <a:pt x="82014" y="1181649"/>
                  </a:lnTo>
                  <a:lnTo>
                    <a:pt x="106021" y="1222867"/>
                  </a:lnTo>
                  <a:lnTo>
                    <a:pt x="132330" y="1262407"/>
                  </a:lnTo>
                  <a:lnTo>
                    <a:pt x="160842" y="1300186"/>
                  </a:lnTo>
                  <a:lnTo>
                    <a:pt x="191456" y="1336123"/>
                  </a:lnTo>
                  <a:lnTo>
                    <a:pt x="224073" y="1370136"/>
                  </a:lnTo>
                  <a:lnTo>
                    <a:pt x="258594" y="1402142"/>
                  </a:lnTo>
                  <a:lnTo>
                    <a:pt x="294919" y="1432060"/>
                  </a:lnTo>
                  <a:lnTo>
                    <a:pt x="332948" y="1459806"/>
                  </a:lnTo>
                  <a:lnTo>
                    <a:pt x="372581" y="1485300"/>
                  </a:lnTo>
                  <a:lnTo>
                    <a:pt x="413719" y="1508459"/>
                  </a:lnTo>
                  <a:lnTo>
                    <a:pt x="456262" y="1529201"/>
                  </a:lnTo>
                  <a:lnTo>
                    <a:pt x="500111" y="1547444"/>
                  </a:lnTo>
                  <a:lnTo>
                    <a:pt x="545165" y="1563105"/>
                  </a:lnTo>
                  <a:lnTo>
                    <a:pt x="591326" y="1576103"/>
                  </a:lnTo>
                  <a:lnTo>
                    <a:pt x="638493" y="1586355"/>
                  </a:lnTo>
                  <a:lnTo>
                    <a:pt x="686567" y="1593780"/>
                  </a:lnTo>
                  <a:lnTo>
                    <a:pt x="735449" y="1598295"/>
                  </a:lnTo>
                  <a:lnTo>
                    <a:pt x="785037" y="1599819"/>
                  </a:lnTo>
                  <a:lnTo>
                    <a:pt x="833771" y="1598359"/>
                  </a:lnTo>
                  <a:lnTo>
                    <a:pt x="881731" y="1594035"/>
                  </a:lnTo>
                  <a:lnTo>
                    <a:pt x="928834" y="1586931"/>
                  </a:lnTo>
                  <a:lnTo>
                    <a:pt x="974997" y="1577130"/>
                  </a:lnTo>
                  <a:lnTo>
                    <a:pt x="1020135" y="1564716"/>
                  </a:lnTo>
                  <a:lnTo>
                    <a:pt x="1064166" y="1549772"/>
                  </a:lnTo>
                  <a:lnTo>
                    <a:pt x="1107005" y="1532384"/>
                  </a:lnTo>
                  <a:lnTo>
                    <a:pt x="1148569" y="1512633"/>
                  </a:lnTo>
                  <a:lnTo>
                    <a:pt x="1188775" y="1490603"/>
                  </a:lnTo>
                  <a:lnTo>
                    <a:pt x="1227539" y="1466379"/>
                  </a:lnTo>
                  <a:lnTo>
                    <a:pt x="1264776" y="1440044"/>
                  </a:lnTo>
                  <a:lnTo>
                    <a:pt x="1300405" y="1411682"/>
                  </a:lnTo>
                  <a:lnTo>
                    <a:pt x="1334341" y="1381375"/>
                  </a:lnTo>
                  <a:lnTo>
                    <a:pt x="1366500" y="1349209"/>
                  </a:lnTo>
                  <a:lnTo>
                    <a:pt x="1396799" y="1315266"/>
                  </a:lnTo>
                  <a:lnTo>
                    <a:pt x="1425155" y="1279631"/>
                  </a:lnTo>
                  <a:lnTo>
                    <a:pt x="1451483" y="1242386"/>
                  </a:lnTo>
                  <a:lnTo>
                    <a:pt x="1475701" y="1203616"/>
                  </a:lnTo>
                  <a:lnTo>
                    <a:pt x="1497724" y="1163404"/>
                  </a:lnTo>
                  <a:lnTo>
                    <a:pt x="1517470" y="1121834"/>
                  </a:lnTo>
                  <a:lnTo>
                    <a:pt x="1534853" y="1078990"/>
                  </a:lnTo>
                  <a:lnTo>
                    <a:pt x="1549792" y="1034955"/>
                  </a:lnTo>
                  <a:lnTo>
                    <a:pt x="1562202" y="989813"/>
                  </a:lnTo>
                  <a:lnTo>
                    <a:pt x="1572000" y="943647"/>
                  </a:lnTo>
                  <a:lnTo>
                    <a:pt x="1579102" y="896541"/>
                  </a:lnTo>
                  <a:lnTo>
                    <a:pt x="1583424" y="848580"/>
                  </a:lnTo>
                  <a:lnTo>
                    <a:pt x="1584883" y="799846"/>
                  </a:lnTo>
                  <a:lnTo>
                    <a:pt x="1583424" y="751125"/>
                  </a:lnTo>
                  <a:lnTo>
                    <a:pt x="1579102" y="703176"/>
                  </a:lnTo>
                  <a:lnTo>
                    <a:pt x="1572000" y="656082"/>
                  </a:lnTo>
                  <a:lnTo>
                    <a:pt x="1562202" y="609927"/>
                  </a:lnTo>
                  <a:lnTo>
                    <a:pt x="1549792" y="564794"/>
                  </a:lnTo>
                  <a:lnTo>
                    <a:pt x="1534853" y="520768"/>
                  </a:lnTo>
                  <a:lnTo>
                    <a:pt x="1517470" y="477932"/>
                  </a:lnTo>
                  <a:lnTo>
                    <a:pt x="1497724" y="436369"/>
                  </a:lnTo>
                  <a:lnTo>
                    <a:pt x="1475701" y="396164"/>
                  </a:lnTo>
                  <a:lnTo>
                    <a:pt x="1451483" y="357400"/>
                  </a:lnTo>
                  <a:lnTo>
                    <a:pt x="1425155" y="320161"/>
                  </a:lnTo>
                  <a:lnTo>
                    <a:pt x="1396799" y="284530"/>
                  </a:lnTo>
                  <a:lnTo>
                    <a:pt x="1366500" y="250591"/>
                  </a:lnTo>
                  <a:lnTo>
                    <a:pt x="1334341" y="218429"/>
                  </a:lnTo>
                  <a:lnTo>
                    <a:pt x="1300405" y="188125"/>
                  </a:lnTo>
                  <a:lnTo>
                    <a:pt x="1264776" y="159765"/>
                  </a:lnTo>
                  <a:lnTo>
                    <a:pt x="1227539" y="133432"/>
                  </a:lnTo>
                  <a:lnTo>
                    <a:pt x="1188775" y="109210"/>
                  </a:lnTo>
                  <a:lnTo>
                    <a:pt x="1148569" y="87182"/>
                  </a:lnTo>
                  <a:lnTo>
                    <a:pt x="1107005" y="67432"/>
                  </a:lnTo>
                  <a:lnTo>
                    <a:pt x="1064166" y="50044"/>
                  </a:lnTo>
                  <a:lnTo>
                    <a:pt x="1020135" y="35101"/>
                  </a:lnTo>
                  <a:lnTo>
                    <a:pt x="974997" y="22688"/>
                  </a:lnTo>
                  <a:lnTo>
                    <a:pt x="928834" y="12887"/>
                  </a:lnTo>
                  <a:lnTo>
                    <a:pt x="881731" y="5783"/>
                  </a:lnTo>
                  <a:lnTo>
                    <a:pt x="833771" y="1459"/>
                  </a:lnTo>
                  <a:lnTo>
                    <a:pt x="78503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72152" y="2440305"/>
              <a:ext cx="800100" cy="953769"/>
            </a:xfrm>
            <a:custGeom>
              <a:avLst/>
              <a:gdLst/>
              <a:ahLst/>
              <a:cxnLst/>
              <a:rect l="l" t="t" r="r" b="b"/>
              <a:pathLst>
                <a:path w="800100" h="953770" extrusionOk="0">
                  <a:moveTo>
                    <a:pt x="799955" y="0"/>
                  </a:moveTo>
                  <a:lnTo>
                    <a:pt x="761401" y="928"/>
                  </a:lnTo>
                  <a:lnTo>
                    <a:pt x="722942" y="3714"/>
                  </a:lnTo>
                  <a:lnTo>
                    <a:pt x="684655" y="8358"/>
                  </a:lnTo>
                  <a:lnTo>
                    <a:pt x="646615" y="14859"/>
                  </a:lnTo>
                  <a:lnTo>
                    <a:pt x="599072" y="25635"/>
                  </a:lnTo>
                  <a:lnTo>
                    <a:pt x="552836" y="39073"/>
                  </a:lnTo>
                  <a:lnTo>
                    <a:pt x="507973" y="55076"/>
                  </a:lnTo>
                  <a:lnTo>
                    <a:pt x="464549" y="73545"/>
                  </a:lnTo>
                  <a:lnTo>
                    <a:pt x="422630" y="94381"/>
                  </a:lnTo>
                  <a:lnTo>
                    <a:pt x="382282" y="117488"/>
                  </a:lnTo>
                  <a:lnTo>
                    <a:pt x="343571" y="142767"/>
                  </a:lnTo>
                  <a:lnTo>
                    <a:pt x="306563" y="170119"/>
                  </a:lnTo>
                  <a:lnTo>
                    <a:pt x="271324" y="199446"/>
                  </a:lnTo>
                  <a:lnTo>
                    <a:pt x="237921" y="230651"/>
                  </a:lnTo>
                  <a:lnTo>
                    <a:pt x="206419" y="263635"/>
                  </a:lnTo>
                  <a:lnTo>
                    <a:pt x="176885" y="298300"/>
                  </a:lnTo>
                  <a:lnTo>
                    <a:pt x="149385" y="334547"/>
                  </a:lnTo>
                  <a:lnTo>
                    <a:pt x="123984" y="372280"/>
                  </a:lnTo>
                  <a:lnTo>
                    <a:pt x="100749" y="411399"/>
                  </a:lnTo>
                  <a:lnTo>
                    <a:pt x="79746" y="451807"/>
                  </a:lnTo>
                  <a:lnTo>
                    <a:pt x="61041" y="493405"/>
                  </a:lnTo>
                  <a:lnTo>
                    <a:pt x="44700" y="536095"/>
                  </a:lnTo>
                  <a:lnTo>
                    <a:pt x="30789" y="579779"/>
                  </a:lnTo>
                  <a:lnTo>
                    <a:pt x="19374" y="624359"/>
                  </a:lnTo>
                  <a:lnTo>
                    <a:pt x="10522" y="669737"/>
                  </a:lnTo>
                  <a:lnTo>
                    <a:pt x="4298" y="715814"/>
                  </a:lnTo>
                  <a:lnTo>
                    <a:pt x="768" y="762493"/>
                  </a:lnTo>
                  <a:lnTo>
                    <a:pt x="0" y="809676"/>
                  </a:lnTo>
                  <a:lnTo>
                    <a:pt x="2057" y="857263"/>
                  </a:lnTo>
                  <a:lnTo>
                    <a:pt x="7008" y="905158"/>
                  </a:lnTo>
                  <a:lnTo>
                    <a:pt x="14917" y="953262"/>
                  </a:lnTo>
                  <a:lnTo>
                    <a:pt x="187624" y="919480"/>
                  </a:lnTo>
                  <a:lnTo>
                    <a:pt x="182570" y="889821"/>
                  </a:lnTo>
                  <a:lnTo>
                    <a:pt x="178953" y="859948"/>
                  </a:lnTo>
                  <a:lnTo>
                    <a:pt x="176780" y="829933"/>
                  </a:lnTo>
                  <a:lnTo>
                    <a:pt x="176055" y="799846"/>
                  </a:lnTo>
                  <a:lnTo>
                    <a:pt x="177932" y="751091"/>
                  </a:lnTo>
                  <a:lnTo>
                    <a:pt x="183471" y="703363"/>
                  </a:lnTo>
                  <a:lnTo>
                    <a:pt x="192533" y="656801"/>
                  </a:lnTo>
                  <a:lnTo>
                    <a:pt x="204979" y="611543"/>
                  </a:lnTo>
                  <a:lnTo>
                    <a:pt x="220671" y="567728"/>
                  </a:lnTo>
                  <a:lnTo>
                    <a:pt x="239470" y="525494"/>
                  </a:lnTo>
                  <a:lnTo>
                    <a:pt x="261237" y="484980"/>
                  </a:lnTo>
                  <a:lnTo>
                    <a:pt x="285833" y="446324"/>
                  </a:lnTo>
                  <a:lnTo>
                    <a:pt x="313121" y="409666"/>
                  </a:lnTo>
                  <a:lnTo>
                    <a:pt x="342960" y="375144"/>
                  </a:lnTo>
                  <a:lnTo>
                    <a:pt x="375213" y="342896"/>
                  </a:lnTo>
                  <a:lnTo>
                    <a:pt x="409740" y="313062"/>
                  </a:lnTo>
                  <a:lnTo>
                    <a:pt x="446403" y="285779"/>
                  </a:lnTo>
                  <a:lnTo>
                    <a:pt x="485063" y="261187"/>
                  </a:lnTo>
                  <a:lnTo>
                    <a:pt x="525582" y="239424"/>
                  </a:lnTo>
                  <a:lnTo>
                    <a:pt x="567821" y="220629"/>
                  </a:lnTo>
                  <a:lnTo>
                    <a:pt x="611640" y="204940"/>
                  </a:lnTo>
                  <a:lnTo>
                    <a:pt x="656902" y="192496"/>
                  </a:lnTo>
                  <a:lnTo>
                    <a:pt x="703468" y="183436"/>
                  </a:lnTo>
                  <a:lnTo>
                    <a:pt x="751198" y="177898"/>
                  </a:lnTo>
                  <a:lnTo>
                    <a:pt x="799955" y="176022"/>
                  </a:lnTo>
                  <a:lnTo>
                    <a:pt x="799955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48383" y="1776984"/>
              <a:ext cx="1049020" cy="617855"/>
            </a:xfrm>
            <a:custGeom>
              <a:avLst/>
              <a:gdLst/>
              <a:ahLst/>
              <a:cxnLst/>
              <a:rect l="l" t="t" r="r" b="b"/>
              <a:pathLst>
                <a:path w="1049020" h="617855" extrusionOk="0">
                  <a:moveTo>
                    <a:pt x="1048511" y="68579"/>
                  </a:moveTo>
                  <a:lnTo>
                    <a:pt x="1043118" y="41898"/>
                  </a:lnTo>
                  <a:lnTo>
                    <a:pt x="1028414" y="20097"/>
                  </a:lnTo>
                  <a:lnTo>
                    <a:pt x="1006613" y="5393"/>
                  </a:lnTo>
                  <a:lnTo>
                    <a:pt x="979932" y="0"/>
                  </a:lnTo>
                  <a:lnTo>
                    <a:pt x="436879" y="0"/>
                  </a:lnTo>
                  <a:lnTo>
                    <a:pt x="174752" y="0"/>
                  </a:lnTo>
                  <a:lnTo>
                    <a:pt x="68579" y="0"/>
                  </a:lnTo>
                  <a:lnTo>
                    <a:pt x="41898" y="5393"/>
                  </a:lnTo>
                  <a:lnTo>
                    <a:pt x="20097" y="20097"/>
                  </a:lnTo>
                  <a:lnTo>
                    <a:pt x="5393" y="41898"/>
                  </a:lnTo>
                  <a:lnTo>
                    <a:pt x="0" y="68579"/>
                  </a:lnTo>
                  <a:lnTo>
                    <a:pt x="0" y="240029"/>
                  </a:lnTo>
                  <a:lnTo>
                    <a:pt x="0" y="342900"/>
                  </a:lnTo>
                  <a:lnTo>
                    <a:pt x="5393" y="369581"/>
                  </a:lnTo>
                  <a:lnTo>
                    <a:pt x="20097" y="391382"/>
                  </a:lnTo>
                  <a:lnTo>
                    <a:pt x="41898" y="406086"/>
                  </a:lnTo>
                  <a:lnTo>
                    <a:pt x="68579" y="411479"/>
                  </a:lnTo>
                  <a:lnTo>
                    <a:pt x="174752" y="411479"/>
                  </a:lnTo>
                  <a:lnTo>
                    <a:pt x="3047" y="617346"/>
                  </a:lnTo>
                  <a:lnTo>
                    <a:pt x="436879" y="411479"/>
                  </a:lnTo>
                  <a:lnTo>
                    <a:pt x="979932" y="411479"/>
                  </a:lnTo>
                  <a:lnTo>
                    <a:pt x="1006613" y="406086"/>
                  </a:lnTo>
                  <a:lnTo>
                    <a:pt x="1028414" y="391382"/>
                  </a:lnTo>
                  <a:lnTo>
                    <a:pt x="1043118" y="369581"/>
                  </a:lnTo>
                  <a:lnTo>
                    <a:pt x="1048511" y="342900"/>
                  </a:lnTo>
                  <a:lnTo>
                    <a:pt x="1048511" y="240029"/>
                  </a:lnTo>
                  <a:lnTo>
                    <a:pt x="1048511" y="68579"/>
                  </a:lnTo>
                  <a:close/>
                </a:path>
              </a:pathLst>
            </a:custGeom>
            <a:noFill/>
            <a:ln w="24375" cap="flat" cmpd="sng">
              <a:solidFill>
                <a:srgbClr val="FC29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9"/>
          <p:cNvGrpSpPr/>
          <p:nvPr/>
        </p:nvGrpSpPr>
        <p:grpSpPr>
          <a:xfrm>
            <a:off x="6909161" y="3250106"/>
            <a:ext cx="4951328" cy="4830585"/>
            <a:chOff x="3455480" y="1624583"/>
            <a:chExt cx="2476309" cy="2415922"/>
          </a:xfrm>
        </p:grpSpPr>
        <p:sp>
          <p:nvSpPr>
            <p:cNvPr id="482" name="Google Shape;482;p9"/>
            <p:cNvSpPr/>
            <p:nvPr/>
          </p:nvSpPr>
          <p:spPr>
            <a:xfrm>
              <a:off x="3470402" y="2440305"/>
              <a:ext cx="1584960" cy="1600200"/>
            </a:xfrm>
            <a:custGeom>
              <a:avLst/>
              <a:gdLst/>
              <a:ahLst/>
              <a:cxnLst/>
              <a:rect l="l" t="t" r="r" b="b"/>
              <a:pathLst>
                <a:path w="1584960" h="1600200" extrusionOk="0">
                  <a:moveTo>
                    <a:pt x="785113" y="0"/>
                  </a:moveTo>
                  <a:lnTo>
                    <a:pt x="785113" y="176022"/>
                  </a:lnTo>
                  <a:lnTo>
                    <a:pt x="834441" y="177956"/>
                  </a:lnTo>
                  <a:lnTo>
                    <a:pt x="882833" y="183670"/>
                  </a:lnTo>
                  <a:lnTo>
                    <a:pt x="930126" y="193031"/>
                  </a:lnTo>
                  <a:lnTo>
                    <a:pt x="976159" y="205905"/>
                  </a:lnTo>
                  <a:lnTo>
                    <a:pt x="1020769" y="222158"/>
                  </a:lnTo>
                  <a:lnTo>
                    <a:pt x="1063794" y="241657"/>
                  </a:lnTo>
                  <a:lnTo>
                    <a:pt x="1105071" y="264268"/>
                  </a:lnTo>
                  <a:lnTo>
                    <a:pt x="1144439" y="289858"/>
                  </a:lnTo>
                  <a:lnTo>
                    <a:pt x="1181735" y="318293"/>
                  </a:lnTo>
                  <a:lnTo>
                    <a:pt x="1216796" y="349440"/>
                  </a:lnTo>
                  <a:lnTo>
                    <a:pt x="1249461" y="383165"/>
                  </a:lnTo>
                  <a:lnTo>
                    <a:pt x="1279567" y="419335"/>
                  </a:lnTo>
                  <a:lnTo>
                    <a:pt x="1306952" y="457815"/>
                  </a:lnTo>
                  <a:lnTo>
                    <a:pt x="1331453" y="498474"/>
                  </a:lnTo>
                  <a:lnTo>
                    <a:pt x="1352909" y="541176"/>
                  </a:lnTo>
                  <a:lnTo>
                    <a:pt x="1371157" y="585789"/>
                  </a:lnTo>
                  <a:lnTo>
                    <a:pt x="1386035" y="632178"/>
                  </a:lnTo>
                  <a:lnTo>
                    <a:pt x="1397381" y="680212"/>
                  </a:lnTo>
                  <a:lnTo>
                    <a:pt x="1404900" y="728428"/>
                  </a:lnTo>
                  <a:lnTo>
                    <a:pt x="1408628" y="776340"/>
                  </a:lnTo>
                  <a:lnTo>
                    <a:pt x="1408674" y="823784"/>
                  </a:lnTo>
                  <a:lnTo>
                    <a:pt x="1405147" y="870599"/>
                  </a:lnTo>
                  <a:lnTo>
                    <a:pt x="1398156" y="916620"/>
                  </a:lnTo>
                  <a:lnTo>
                    <a:pt x="1387812" y="961686"/>
                  </a:lnTo>
                  <a:lnTo>
                    <a:pt x="1374224" y="1005633"/>
                  </a:lnTo>
                  <a:lnTo>
                    <a:pt x="1357502" y="1048298"/>
                  </a:lnTo>
                  <a:lnTo>
                    <a:pt x="1337755" y="1089519"/>
                  </a:lnTo>
                  <a:lnTo>
                    <a:pt x="1315092" y="1129133"/>
                  </a:lnTo>
                  <a:lnTo>
                    <a:pt x="1289624" y="1166976"/>
                  </a:lnTo>
                  <a:lnTo>
                    <a:pt x="1261460" y="1202887"/>
                  </a:lnTo>
                  <a:lnTo>
                    <a:pt x="1230710" y="1236702"/>
                  </a:lnTo>
                  <a:lnTo>
                    <a:pt x="1197483" y="1268259"/>
                  </a:lnTo>
                  <a:lnTo>
                    <a:pt x="1161888" y="1297394"/>
                  </a:lnTo>
                  <a:lnTo>
                    <a:pt x="1124036" y="1323946"/>
                  </a:lnTo>
                  <a:lnTo>
                    <a:pt x="1084036" y="1347750"/>
                  </a:lnTo>
                  <a:lnTo>
                    <a:pt x="1041997" y="1368644"/>
                  </a:lnTo>
                  <a:lnTo>
                    <a:pt x="998030" y="1386466"/>
                  </a:lnTo>
                  <a:lnTo>
                    <a:pt x="952244" y="1401052"/>
                  </a:lnTo>
                  <a:lnTo>
                    <a:pt x="904748" y="1412240"/>
                  </a:lnTo>
                  <a:lnTo>
                    <a:pt x="856531" y="1419742"/>
                  </a:lnTo>
                  <a:lnTo>
                    <a:pt x="808619" y="1423454"/>
                  </a:lnTo>
                  <a:lnTo>
                    <a:pt x="761175" y="1423486"/>
                  </a:lnTo>
                  <a:lnTo>
                    <a:pt x="714360" y="1419946"/>
                  </a:lnTo>
                  <a:lnTo>
                    <a:pt x="668339" y="1412944"/>
                  </a:lnTo>
                  <a:lnTo>
                    <a:pt x="623273" y="1402590"/>
                  </a:lnTo>
                  <a:lnTo>
                    <a:pt x="579326" y="1388994"/>
                  </a:lnTo>
                  <a:lnTo>
                    <a:pt x="536661" y="1372264"/>
                  </a:lnTo>
                  <a:lnTo>
                    <a:pt x="495440" y="1352510"/>
                  </a:lnTo>
                  <a:lnTo>
                    <a:pt x="455826" y="1329842"/>
                  </a:lnTo>
                  <a:lnTo>
                    <a:pt x="417983" y="1304370"/>
                  </a:lnTo>
                  <a:lnTo>
                    <a:pt x="382072" y="1276202"/>
                  </a:lnTo>
                  <a:lnTo>
                    <a:pt x="348257" y="1245449"/>
                  </a:lnTo>
                  <a:lnTo>
                    <a:pt x="316700" y="1212219"/>
                  </a:lnTo>
                  <a:lnTo>
                    <a:pt x="287565" y="1176623"/>
                  </a:lnTo>
                  <a:lnTo>
                    <a:pt x="261013" y="1138770"/>
                  </a:lnTo>
                  <a:lnTo>
                    <a:pt x="237209" y="1098769"/>
                  </a:lnTo>
                  <a:lnTo>
                    <a:pt x="216315" y="1056730"/>
                  </a:lnTo>
                  <a:lnTo>
                    <a:pt x="198493" y="1012762"/>
                  </a:lnTo>
                  <a:lnTo>
                    <a:pt x="183907" y="966976"/>
                  </a:lnTo>
                  <a:lnTo>
                    <a:pt x="172720" y="919480"/>
                  </a:lnTo>
                  <a:lnTo>
                    <a:pt x="0" y="953262"/>
                  </a:lnTo>
                  <a:lnTo>
                    <a:pt x="11007" y="1001638"/>
                  </a:lnTo>
                  <a:lnTo>
                    <a:pt x="24815" y="1048748"/>
                  </a:lnTo>
                  <a:lnTo>
                    <a:pt x="41324" y="1094507"/>
                  </a:lnTo>
                  <a:lnTo>
                    <a:pt x="60433" y="1138835"/>
                  </a:lnTo>
                  <a:lnTo>
                    <a:pt x="82043" y="1181649"/>
                  </a:lnTo>
                  <a:lnTo>
                    <a:pt x="106054" y="1222867"/>
                  </a:lnTo>
                  <a:lnTo>
                    <a:pt x="132367" y="1262407"/>
                  </a:lnTo>
                  <a:lnTo>
                    <a:pt x="160883" y="1300186"/>
                  </a:lnTo>
                  <a:lnTo>
                    <a:pt x="191500" y="1336123"/>
                  </a:lnTo>
                  <a:lnTo>
                    <a:pt x="224121" y="1370136"/>
                  </a:lnTo>
                  <a:lnTo>
                    <a:pt x="258645" y="1402142"/>
                  </a:lnTo>
                  <a:lnTo>
                    <a:pt x="294973" y="1432060"/>
                  </a:lnTo>
                  <a:lnTo>
                    <a:pt x="333004" y="1459806"/>
                  </a:lnTo>
                  <a:lnTo>
                    <a:pt x="372640" y="1485300"/>
                  </a:lnTo>
                  <a:lnTo>
                    <a:pt x="413780" y="1508459"/>
                  </a:lnTo>
                  <a:lnTo>
                    <a:pt x="456326" y="1529201"/>
                  </a:lnTo>
                  <a:lnTo>
                    <a:pt x="500176" y="1547444"/>
                  </a:lnTo>
                  <a:lnTo>
                    <a:pt x="545233" y="1563105"/>
                  </a:lnTo>
                  <a:lnTo>
                    <a:pt x="591395" y="1576103"/>
                  </a:lnTo>
                  <a:lnTo>
                    <a:pt x="638564" y="1586355"/>
                  </a:lnTo>
                  <a:lnTo>
                    <a:pt x="686640" y="1593780"/>
                  </a:lnTo>
                  <a:lnTo>
                    <a:pt x="735523" y="1598295"/>
                  </a:lnTo>
                  <a:lnTo>
                    <a:pt x="785113" y="1599819"/>
                  </a:lnTo>
                  <a:lnTo>
                    <a:pt x="833834" y="1598359"/>
                  </a:lnTo>
                  <a:lnTo>
                    <a:pt x="881783" y="1594035"/>
                  </a:lnTo>
                  <a:lnTo>
                    <a:pt x="928877" y="1586931"/>
                  </a:lnTo>
                  <a:lnTo>
                    <a:pt x="975032" y="1577130"/>
                  </a:lnTo>
                  <a:lnTo>
                    <a:pt x="1020165" y="1564716"/>
                  </a:lnTo>
                  <a:lnTo>
                    <a:pt x="1064191" y="1549772"/>
                  </a:lnTo>
                  <a:lnTo>
                    <a:pt x="1107027" y="1532384"/>
                  </a:lnTo>
                  <a:lnTo>
                    <a:pt x="1148590" y="1512633"/>
                  </a:lnTo>
                  <a:lnTo>
                    <a:pt x="1188795" y="1490603"/>
                  </a:lnTo>
                  <a:lnTo>
                    <a:pt x="1227559" y="1466379"/>
                  </a:lnTo>
                  <a:lnTo>
                    <a:pt x="1264798" y="1440044"/>
                  </a:lnTo>
                  <a:lnTo>
                    <a:pt x="1300429" y="1411682"/>
                  </a:lnTo>
                  <a:lnTo>
                    <a:pt x="1334368" y="1381375"/>
                  </a:lnTo>
                  <a:lnTo>
                    <a:pt x="1366530" y="1349209"/>
                  </a:lnTo>
                  <a:lnTo>
                    <a:pt x="1396834" y="1315266"/>
                  </a:lnTo>
                  <a:lnTo>
                    <a:pt x="1425194" y="1279631"/>
                  </a:lnTo>
                  <a:lnTo>
                    <a:pt x="1451527" y="1242386"/>
                  </a:lnTo>
                  <a:lnTo>
                    <a:pt x="1475749" y="1203616"/>
                  </a:lnTo>
                  <a:lnTo>
                    <a:pt x="1497777" y="1163404"/>
                  </a:lnTo>
                  <a:lnTo>
                    <a:pt x="1517527" y="1121834"/>
                  </a:lnTo>
                  <a:lnTo>
                    <a:pt x="1534915" y="1078990"/>
                  </a:lnTo>
                  <a:lnTo>
                    <a:pt x="1549858" y="1034955"/>
                  </a:lnTo>
                  <a:lnTo>
                    <a:pt x="1562271" y="989813"/>
                  </a:lnTo>
                  <a:lnTo>
                    <a:pt x="1572072" y="943647"/>
                  </a:lnTo>
                  <a:lnTo>
                    <a:pt x="1579176" y="896541"/>
                  </a:lnTo>
                  <a:lnTo>
                    <a:pt x="1583500" y="848580"/>
                  </a:lnTo>
                  <a:lnTo>
                    <a:pt x="1584960" y="799846"/>
                  </a:lnTo>
                  <a:lnTo>
                    <a:pt x="1583500" y="751125"/>
                  </a:lnTo>
                  <a:lnTo>
                    <a:pt x="1579176" y="703176"/>
                  </a:lnTo>
                  <a:lnTo>
                    <a:pt x="1572072" y="656082"/>
                  </a:lnTo>
                  <a:lnTo>
                    <a:pt x="1562271" y="609927"/>
                  </a:lnTo>
                  <a:lnTo>
                    <a:pt x="1549858" y="564794"/>
                  </a:lnTo>
                  <a:lnTo>
                    <a:pt x="1534915" y="520768"/>
                  </a:lnTo>
                  <a:lnTo>
                    <a:pt x="1517527" y="477932"/>
                  </a:lnTo>
                  <a:lnTo>
                    <a:pt x="1497777" y="436369"/>
                  </a:lnTo>
                  <a:lnTo>
                    <a:pt x="1475749" y="396164"/>
                  </a:lnTo>
                  <a:lnTo>
                    <a:pt x="1451527" y="357400"/>
                  </a:lnTo>
                  <a:lnTo>
                    <a:pt x="1425194" y="320161"/>
                  </a:lnTo>
                  <a:lnTo>
                    <a:pt x="1396834" y="284530"/>
                  </a:lnTo>
                  <a:lnTo>
                    <a:pt x="1366530" y="250591"/>
                  </a:lnTo>
                  <a:lnTo>
                    <a:pt x="1334368" y="218429"/>
                  </a:lnTo>
                  <a:lnTo>
                    <a:pt x="1300429" y="188125"/>
                  </a:lnTo>
                  <a:lnTo>
                    <a:pt x="1264798" y="159765"/>
                  </a:lnTo>
                  <a:lnTo>
                    <a:pt x="1227559" y="133432"/>
                  </a:lnTo>
                  <a:lnTo>
                    <a:pt x="1188795" y="109210"/>
                  </a:lnTo>
                  <a:lnTo>
                    <a:pt x="1148590" y="87182"/>
                  </a:lnTo>
                  <a:lnTo>
                    <a:pt x="1107027" y="67432"/>
                  </a:lnTo>
                  <a:lnTo>
                    <a:pt x="1064191" y="50044"/>
                  </a:lnTo>
                  <a:lnTo>
                    <a:pt x="1020165" y="35101"/>
                  </a:lnTo>
                  <a:lnTo>
                    <a:pt x="975032" y="22688"/>
                  </a:lnTo>
                  <a:lnTo>
                    <a:pt x="928877" y="12887"/>
                  </a:lnTo>
                  <a:lnTo>
                    <a:pt x="881783" y="5783"/>
                  </a:lnTo>
                  <a:lnTo>
                    <a:pt x="833834" y="1459"/>
                  </a:lnTo>
                  <a:lnTo>
                    <a:pt x="7851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3455480" y="2440305"/>
              <a:ext cx="800100" cy="953769"/>
            </a:xfrm>
            <a:custGeom>
              <a:avLst/>
              <a:gdLst/>
              <a:ahLst/>
              <a:cxnLst/>
              <a:rect l="l" t="t" r="r" b="b"/>
              <a:pathLst>
                <a:path w="800100" h="953770" extrusionOk="0">
                  <a:moveTo>
                    <a:pt x="800035" y="0"/>
                  </a:moveTo>
                  <a:lnTo>
                    <a:pt x="761472" y="928"/>
                  </a:lnTo>
                  <a:lnTo>
                    <a:pt x="722993" y="3714"/>
                  </a:lnTo>
                  <a:lnTo>
                    <a:pt x="684681" y="8358"/>
                  </a:lnTo>
                  <a:lnTo>
                    <a:pt x="646619" y="14859"/>
                  </a:lnTo>
                  <a:lnTo>
                    <a:pt x="599075" y="25635"/>
                  </a:lnTo>
                  <a:lnTo>
                    <a:pt x="552838" y="39073"/>
                  </a:lnTo>
                  <a:lnTo>
                    <a:pt x="507973" y="55076"/>
                  </a:lnTo>
                  <a:lnTo>
                    <a:pt x="464548" y="73545"/>
                  </a:lnTo>
                  <a:lnTo>
                    <a:pt x="422628" y="94381"/>
                  </a:lnTo>
                  <a:lnTo>
                    <a:pt x="382279" y="117488"/>
                  </a:lnTo>
                  <a:lnTo>
                    <a:pt x="343567" y="142767"/>
                  </a:lnTo>
                  <a:lnTo>
                    <a:pt x="306559" y="170119"/>
                  </a:lnTo>
                  <a:lnTo>
                    <a:pt x="271320" y="199446"/>
                  </a:lnTo>
                  <a:lnTo>
                    <a:pt x="237916" y="230651"/>
                  </a:lnTo>
                  <a:lnTo>
                    <a:pt x="206414" y="263635"/>
                  </a:lnTo>
                  <a:lnTo>
                    <a:pt x="176880" y="298300"/>
                  </a:lnTo>
                  <a:lnTo>
                    <a:pt x="149379" y="334547"/>
                  </a:lnTo>
                  <a:lnTo>
                    <a:pt x="123978" y="372280"/>
                  </a:lnTo>
                  <a:lnTo>
                    <a:pt x="100743" y="411399"/>
                  </a:lnTo>
                  <a:lnTo>
                    <a:pt x="79741" y="451807"/>
                  </a:lnTo>
                  <a:lnTo>
                    <a:pt x="61036" y="493405"/>
                  </a:lnTo>
                  <a:lnTo>
                    <a:pt x="44695" y="536095"/>
                  </a:lnTo>
                  <a:lnTo>
                    <a:pt x="30785" y="579779"/>
                  </a:lnTo>
                  <a:lnTo>
                    <a:pt x="19371" y="624359"/>
                  </a:lnTo>
                  <a:lnTo>
                    <a:pt x="10519" y="669737"/>
                  </a:lnTo>
                  <a:lnTo>
                    <a:pt x="4296" y="715814"/>
                  </a:lnTo>
                  <a:lnTo>
                    <a:pt x="767" y="762493"/>
                  </a:lnTo>
                  <a:lnTo>
                    <a:pt x="0" y="809676"/>
                  </a:lnTo>
                  <a:lnTo>
                    <a:pt x="2058" y="857263"/>
                  </a:lnTo>
                  <a:lnTo>
                    <a:pt x="7010" y="905158"/>
                  </a:lnTo>
                  <a:lnTo>
                    <a:pt x="14921" y="953262"/>
                  </a:lnTo>
                  <a:lnTo>
                    <a:pt x="187641" y="919480"/>
                  </a:lnTo>
                  <a:lnTo>
                    <a:pt x="182620" y="889821"/>
                  </a:lnTo>
                  <a:lnTo>
                    <a:pt x="179005" y="859948"/>
                  </a:lnTo>
                  <a:lnTo>
                    <a:pt x="176818" y="829933"/>
                  </a:lnTo>
                  <a:lnTo>
                    <a:pt x="176084" y="799846"/>
                  </a:lnTo>
                  <a:lnTo>
                    <a:pt x="177961" y="751091"/>
                  </a:lnTo>
                  <a:lnTo>
                    <a:pt x="183501" y="703363"/>
                  </a:lnTo>
                  <a:lnTo>
                    <a:pt x="192565" y="656801"/>
                  </a:lnTo>
                  <a:lnTo>
                    <a:pt x="205014" y="611543"/>
                  </a:lnTo>
                  <a:lnTo>
                    <a:pt x="220709" y="567728"/>
                  </a:lnTo>
                  <a:lnTo>
                    <a:pt x="239511" y="525494"/>
                  </a:lnTo>
                  <a:lnTo>
                    <a:pt x="261282" y="484980"/>
                  </a:lnTo>
                  <a:lnTo>
                    <a:pt x="285882" y="446324"/>
                  </a:lnTo>
                  <a:lnTo>
                    <a:pt x="313174" y="409666"/>
                  </a:lnTo>
                  <a:lnTo>
                    <a:pt x="343017" y="375144"/>
                  </a:lnTo>
                  <a:lnTo>
                    <a:pt x="375274" y="342896"/>
                  </a:lnTo>
                  <a:lnTo>
                    <a:pt x="409805" y="313062"/>
                  </a:lnTo>
                  <a:lnTo>
                    <a:pt x="446472" y="285779"/>
                  </a:lnTo>
                  <a:lnTo>
                    <a:pt x="485136" y="261187"/>
                  </a:lnTo>
                  <a:lnTo>
                    <a:pt x="525658" y="239424"/>
                  </a:lnTo>
                  <a:lnTo>
                    <a:pt x="567899" y="220629"/>
                  </a:lnTo>
                  <a:lnTo>
                    <a:pt x="611720" y="204940"/>
                  </a:lnTo>
                  <a:lnTo>
                    <a:pt x="656983" y="192496"/>
                  </a:lnTo>
                  <a:lnTo>
                    <a:pt x="703549" y="183436"/>
                  </a:lnTo>
                  <a:lnTo>
                    <a:pt x="751279" y="177898"/>
                  </a:lnTo>
                  <a:lnTo>
                    <a:pt x="800035" y="176022"/>
                  </a:lnTo>
                  <a:lnTo>
                    <a:pt x="80003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4398264" y="1624583"/>
              <a:ext cx="1533525" cy="892175"/>
            </a:xfrm>
            <a:custGeom>
              <a:avLst/>
              <a:gdLst/>
              <a:ahLst/>
              <a:cxnLst/>
              <a:rect l="l" t="t" r="r" b="b"/>
              <a:pathLst>
                <a:path w="1533525" h="892175" extrusionOk="0">
                  <a:moveTo>
                    <a:pt x="1533144" y="99060"/>
                  </a:moveTo>
                  <a:lnTo>
                    <a:pt x="1525363" y="60489"/>
                  </a:lnTo>
                  <a:lnTo>
                    <a:pt x="1504140" y="29003"/>
                  </a:lnTo>
                  <a:lnTo>
                    <a:pt x="1472654" y="7780"/>
                  </a:lnTo>
                  <a:lnTo>
                    <a:pt x="1434084" y="0"/>
                  </a:lnTo>
                  <a:lnTo>
                    <a:pt x="638810" y="0"/>
                  </a:lnTo>
                  <a:lnTo>
                    <a:pt x="255524" y="0"/>
                  </a:ln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346710"/>
                  </a:lnTo>
                  <a:lnTo>
                    <a:pt x="0" y="495300"/>
                  </a:lnTo>
                  <a:lnTo>
                    <a:pt x="7780" y="533870"/>
                  </a:lnTo>
                  <a:lnTo>
                    <a:pt x="29003" y="565356"/>
                  </a:lnTo>
                  <a:lnTo>
                    <a:pt x="60489" y="586579"/>
                  </a:lnTo>
                  <a:lnTo>
                    <a:pt x="99060" y="594360"/>
                  </a:lnTo>
                  <a:lnTo>
                    <a:pt x="255524" y="594360"/>
                  </a:lnTo>
                  <a:lnTo>
                    <a:pt x="4318" y="891793"/>
                  </a:lnTo>
                  <a:lnTo>
                    <a:pt x="638810" y="594360"/>
                  </a:lnTo>
                  <a:lnTo>
                    <a:pt x="1434084" y="594360"/>
                  </a:lnTo>
                  <a:lnTo>
                    <a:pt x="1472654" y="586579"/>
                  </a:lnTo>
                  <a:lnTo>
                    <a:pt x="1504140" y="565356"/>
                  </a:lnTo>
                  <a:lnTo>
                    <a:pt x="1525363" y="533870"/>
                  </a:lnTo>
                  <a:lnTo>
                    <a:pt x="1533144" y="495300"/>
                  </a:lnTo>
                  <a:lnTo>
                    <a:pt x="1533144" y="346710"/>
                  </a:lnTo>
                  <a:lnTo>
                    <a:pt x="1533144" y="99060"/>
                  </a:lnTo>
                  <a:close/>
                </a:path>
              </a:pathLst>
            </a:custGeom>
            <a:noFill/>
            <a:ln w="24375" cap="flat" cmpd="sng">
              <a:solidFill>
                <a:srgbClr val="252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9"/>
          <p:cNvGrpSpPr/>
          <p:nvPr/>
        </p:nvGrpSpPr>
        <p:grpSpPr>
          <a:xfrm>
            <a:off x="12928156" y="3323239"/>
            <a:ext cx="5075248" cy="4757450"/>
            <a:chOff x="6465761" y="1661159"/>
            <a:chExt cx="2538285" cy="2379345"/>
          </a:xfrm>
        </p:grpSpPr>
        <p:sp>
          <p:nvSpPr>
            <p:cNvPr id="486" name="Google Shape;486;p9"/>
            <p:cNvSpPr/>
            <p:nvPr/>
          </p:nvSpPr>
          <p:spPr>
            <a:xfrm>
              <a:off x="6480683" y="2440304"/>
              <a:ext cx="1584960" cy="1600200"/>
            </a:xfrm>
            <a:custGeom>
              <a:avLst/>
              <a:gdLst/>
              <a:ahLst/>
              <a:cxnLst/>
              <a:rect l="l" t="t" r="r" b="b"/>
              <a:pathLst>
                <a:path w="1584959" h="1600200" extrusionOk="0">
                  <a:moveTo>
                    <a:pt x="784987" y="0"/>
                  </a:moveTo>
                  <a:lnTo>
                    <a:pt x="784987" y="176022"/>
                  </a:lnTo>
                  <a:lnTo>
                    <a:pt x="834314" y="177956"/>
                  </a:lnTo>
                  <a:lnTo>
                    <a:pt x="882706" y="183670"/>
                  </a:lnTo>
                  <a:lnTo>
                    <a:pt x="930000" y="193031"/>
                  </a:lnTo>
                  <a:lnTo>
                    <a:pt x="976034" y="205905"/>
                  </a:lnTo>
                  <a:lnTo>
                    <a:pt x="1020645" y="222158"/>
                  </a:lnTo>
                  <a:lnTo>
                    <a:pt x="1063672" y="241657"/>
                  </a:lnTo>
                  <a:lnTo>
                    <a:pt x="1104952" y="264268"/>
                  </a:lnTo>
                  <a:lnTo>
                    <a:pt x="1144323" y="289858"/>
                  </a:lnTo>
                  <a:lnTo>
                    <a:pt x="1181623" y="318293"/>
                  </a:lnTo>
                  <a:lnTo>
                    <a:pt x="1216691" y="349440"/>
                  </a:lnTo>
                  <a:lnTo>
                    <a:pt x="1249363" y="383165"/>
                  </a:lnTo>
                  <a:lnTo>
                    <a:pt x="1279477" y="419335"/>
                  </a:lnTo>
                  <a:lnTo>
                    <a:pt x="1306873" y="457815"/>
                  </a:lnTo>
                  <a:lnTo>
                    <a:pt x="1331386" y="498474"/>
                  </a:lnTo>
                  <a:lnTo>
                    <a:pt x="1352856" y="541176"/>
                  </a:lnTo>
                  <a:lnTo>
                    <a:pt x="1371120" y="585789"/>
                  </a:lnTo>
                  <a:lnTo>
                    <a:pt x="1386015" y="632178"/>
                  </a:lnTo>
                  <a:lnTo>
                    <a:pt x="1397381" y="680212"/>
                  </a:lnTo>
                  <a:lnTo>
                    <a:pt x="1404883" y="728428"/>
                  </a:lnTo>
                  <a:lnTo>
                    <a:pt x="1408595" y="776340"/>
                  </a:lnTo>
                  <a:lnTo>
                    <a:pt x="1408627" y="823784"/>
                  </a:lnTo>
                  <a:lnTo>
                    <a:pt x="1405087" y="870599"/>
                  </a:lnTo>
                  <a:lnTo>
                    <a:pt x="1398085" y="916620"/>
                  </a:lnTo>
                  <a:lnTo>
                    <a:pt x="1387731" y="961686"/>
                  </a:lnTo>
                  <a:lnTo>
                    <a:pt x="1374135" y="1005633"/>
                  </a:lnTo>
                  <a:lnTo>
                    <a:pt x="1357405" y="1048298"/>
                  </a:lnTo>
                  <a:lnTo>
                    <a:pt x="1337651" y="1089519"/>
                  </a:lnTo>
                  <a:lnTo>
                    <a:pt x="1314983" y="1129133"/>
                  </a:lnTo>
                  <a:lnTo>
                    <a:pt x="1289511" y="1166976"/>
                  </a:lnTo>
                  <a:lnTo>
                    <a:pt x="1261343" y="1202887"/>
                  </a:lnTo>
                  <a:lnTo>
                    <a:pt x="1230590" y="1236702"/>
                  </a:lnTo>
                  <a:lnTo>
                    <a:pt x="1197360" y="1268259"/>
                  </a:lnTo>
                  <a:lnTo>
                    <a:pt x="1161764" y="1297394"/>
                  </a:lnTo>
                  <a:lnTo>
                    <a:pt x="1123911" y="1323946"/>
                  </a:lnTo>
                  <a:lnTo>
                    <a:pt x="1083910" y="1347750"/>
                  </a:lnTo>
                  <a:lnTo>
                    <a:pt x="1041871" y="1368644"/>
                  </a:lnTo>
                  <a:lnTo>
                    <a:pt x="997903" y="1386466"/>
                  </a:lnTo>
                  <a:lnTo>
                    <a:pt x="952117" y="1401052"/>
                  </a:lnTo>
                  <a:lnTo>
                    <a:pt x="904620" y="1412240"/>
                  </a:lnTo>
                  <a:lnTo>
                    <a:pt x="856405" y="1419742"/>
                  </a:lnTo>
                  <a:lnTo>
                    <a:pt x="808495" y="1423454"/>
                  </a:lnTo>
                  <a:lnTo>
                    <a:pt x="761055" y="1423486"/>
                  </a:lnTo>
                  <a:lnTo>
                    <a:pt x="714245" y="1419946"/>
                  </a:lnTo>
                  <a:lnTo>
                    <a:pt x="668230" y="1412944"/>
                  </a:lnTo>
                  <a:lnTo>
                    <a:pt x="623171" y="1402590"/>
                  </a:lnTo>
                  <a:lnTo>
                    <a:pt x="579232" y="1388994"/>
                  </a:lnTo>
                  <a:lnTo>
                    <a:pt x="536575" y="1372264"/>
                  </a:lnTo>
                  <a:lnTo>
                    <a:pt x="495363" y="1352510"/>
                  </a:lnTo>
                  <a:lnTo>
                    <a:pt x="455758" y="1329842"/>
                  </a:lnTo>
                  <a:lnTo>
                    <a:pt x="417924" y="1304370"/>
                  </a:lnTo>
                  <a:lnTo>
                    <a:pt x="382022" y="1276202"/>
                  </a:lnTo>
                  <a:lnTo>
                    <a:pt x="348215" y="1245449"/>
                  </a:lnTo>
                  <a:lnTo>
                    <a:pt x="316667" y="1212219"/>
                  </a:lnTo>
                  <a:lnTo>
                    <a:pt x="287539" y="1176623"/>
                  </a:lnTo>
                  <a:lnTo>
                    <a:pt x="260995" y="1138770"/>
                  </a:lnTo>
                  <a:lnTo>
                    <a:pt x="237197" y="1098769"/>
                  </a:lnTo>
                  <a:lnTo>
                    <a:pt x="216308" y="1056730"/>
                  </a:lnTo>
                  <a:lnTo>
                    <a:pt x="198490" y="1012762"/>
                  </a:lnTo>
                  <a:lnTo>
                    <a:pt x="183906" y="966976"/>
                  </a:lnTo>
                  <a:lnTo>
                    <a:pt x="172719" y="919480"/>
                  </a:lnTo>
                  <a:lnTo>
                    <a:pt x="0" y="953262"/>
                  </a:lnTo>
                  <a:lnTo>
                    <a:pt x="10992" y="1001638"/>
                  </a:lnTo>
                  <a:lnTo>
                    <a:pt x="24785" y="1048748"/>
                  </a:lnTo>
                  <a:lnTo>
                    <a:pt x="41280" y="1094507"/>
                  </a:lnTo>
                  <a:lnTo>
                    <a:pt x="60377" y="1138835"/>
                  </a:lnTo>
                  <a:lnTo>
                    <a:pt x="81976" y="1181649"/>
                  </a:lnTo>
                  <a:lnTo>
                    <a:pt x="105978" y="1222867"/>
                  </a:lnTo>
                  <a:lnTo>
                    <a:pt x="132283" y="1262407"/>
                  </a:lnTo>
                  <a:lnTo>
                    <a:pt x="160791" y="1300186"/>
                  </a:lnTo>
                  <a:lnTo>
                    <a:pt x="191402" y="1336123"/>
                  </a:lnTo>
                  <a:lnTo>
                    <a:pt x="224017" y="1370136"/>
                  </a:lnTo>
                  <a:lnTo>
                    <a:pt x="258536" y="1402142"/>
                  </a:lnTo>
                  <a:lnTo>
                    <a:pt x="294859" y="1432060"/>
                  </a:lnTo>
                  <a:lnTo>
                    <a:pt x="332887" y="1459806"/>
                  </a:lnTo>
                  <a:lnTo>
                    <a:pt x="372520" y="1485300"/>
                  </a:lnTo>
                  <a:lnTo>
                    <a:pt x="413658" y="1508459"/>
                  </a:lnTo>
                  <a:lnTo>
                    <a:pt x="456202" y="1529201"/>
                  </a:lnTo>
                  <a:lnTo>
                    <a:pt x="500052" y="1547444"/>
                  </a:lnTo>
                  <a:lnTo>
                    <a:pt x="545107" y="1563105"/>
                  </a:lnTo>
                  <a:lnTo>
                    <a:pt x="591269" y="1576103"/>
                  </a:lnTo>
                  <a:lnTo>
                    <a:pt x="638438" y="1586355"/>
                  </a:lnTo>
                  <a:lnTo>
                    <a:pt x="686513" y="1593780"/>
                  </a:lnTo>
                  <a:lnTo>
                    <a:pt x="735396" y="1598295"/>
                  </a:lnTo>
                  <a:lnTo>
                    <a:pt x="784987" y="1599819"/>
                  </a:lnTo>
                  <a:lnTo>
                    <a:pt x="833720" y="1598359"/>
                  </a:lnTo>
                  <a:lnTo>
                    <a:pt x="881680" y="1594035"/>
                  </a:lnTo>
                  <a:lnTo>
                    <a:pt x="928784" y="1586931"/>
                  </a:lnTo>
                  <a:lnTo>
                    <a:pt x="974946" y="1577130"/>
                  </a:lnTo>
                  <a:lnTo>
                    <a:pt x="1020085" y="1564716"/>
                  </a:lnTo>
                  <a:lnTo>
                    <a:pt x="1064115" y="1549772"/>
                  </a:lnTo>
                  <a:lnTo>
                    <a:pt x="1106954" y="1532384"/>
                  </a:lnTo>
                  <a:lnTo>
                    <a:pt x="1148519" y="1512633"/>
                  </a:lnTo>
                  <a:lnTo>
                    <a:pt x="1188724" y="1490603"/>
                  </a:lnTo>
                  <a:lnTo>
                    <a:pt x="1227488" y="1466379"/>
                  </a:lnTo>
                  <a:lnTo>
                    <a:pt x="1264726" y="1440044"/>
                  </a:lnTo>
                  <a:lnTo>
                    <a:pt x="1300354" y="1411682"/>
                  </a:lnTo>
                  <a:lnTo>
                    <a:pt x="1334290" y="1381375"/>
                  </a:lnTo>
                  <a:lnTo>
                    <a:pt x="1366449" y="1349209"/>
                  </a:lnTo>
                  <a:lnTo>
                    <a:pt x="1396748" y="1315266"/>
                  </a:lnTo>
                  <a:lnTo>
                    <a:pt x="1425104" y="1279631"/>
                  </a:lnTo>
                  <a:lnTo>
                    <a:pt x="1451432" y="1242386"/>
                  </a:lnTo>
                  <a:lnTo>
                    <a:pt x="1475650" y="1203616"/>
                  </a:lnTo>
                  <a:lnTo>
                    <a:pt x="1497673" y="1163404"/>
                  </a:lnTo>
                  <a:lnTo>
                    <a:pt x="1517419" y="1121834"/>
                  </a:lnTo>
                  <a:lnTo>
                    <a:pt x="1534803" y="1078990"/>
                  </a:lnTo>
                  <a:lnTo>
                    <a:pt x="1549741" y="1034955"/>
                  </a:lnTo>
                  <a:lnTo>
                    <a:pt x="1562151" y="989813"/>
                  </a:lnTo>
                  <a:lnTo>
                    <a:pt x="1571949" y="943647"/>
                  </a:lnTo>
                  <a:lnTo>
                    <a:pt x="1579051" y="896541"/>
                  </a:lnTo>
                  <a:lnTo>
                    <a:pt x="1583373" y="848580"/>
                  </a:lnTo>
                  <a:lnTo>
                    <a:pt x="1584833" y="799846"/>
                  </a:lnTo>
                  <a:lnTo>
                    <a:pt x="1583373" y="751125"/>
                  </a:lnTo>
                  <a:lnTo>
                    <a:pt x="1579051" y="703176"/>
                  </a:lnTo>
                  <a:lnTo>
                    <a:pt x="1571949" y="656082"/>
                  </a:lnTo>
                  <a:lnTo>
                    <a:pt x="1562151" y="609927"/>
                  </a:lnTo>
                  <a:lnTo>
                    <a:pt x="1549741" y="564794"/>
                  </a:lnTo>
                  <a:lnTo>
                    <a:pt x="1534803" y="520768"/>
                  </a:lnTo>
                  <a:lnTo>
                    <a:pt x="1517419" y="477932"/>
                  </a:lnTo>
                  <a:lnTo>
                    <a:pt x="1497673" y="436369"/>
                  </a:lnTo>
                  <a:lnTo>
                    <a:pt x="1475650" y="396164"/>
                  </a:lnTo>
                  <a:lnTo>
                    <a:pt x="1451432" y="357400"/>
                  </a:lnTo>
                  <a:lnTo>
                    <a:pt x="1425104" y="320161"/>
                  </a:lnTo>
                  <a:lnTo>
                    <a:pt x="1396748" y="284530"/>
                  </a:lnTo>
                  <a:lnTo>
                    <a:pt x="1366449" y="250591"/>
                  </a:lnTo>
                  <a:lnTo>
                    <a:pt x="1334290" y="218429"/>
                  </a:lnTo>
                  <a:lnTo>
                    <a:pt x="1300354" y="188125"/>
                  </a:lnTo>
                  <a:lnTo>
                    <a:pt x="1264726" y="159765"/>
                  </a:lnTo>
                  <a:lnTo>
                    <a:pt x="1227488" y="133432"/>
                  </a:lnTo>
                  <a:lnTo>
                    <a:pt x="1188724" y="109210"/>
                  </a:lnTo>
                  <a:lnTo>
                    <a:pt x="1148519" y="87182"/>
                  </a:lnTo>
                  <a:lnTo>
                    <a:pt x="1106954" y="67432"/>
                  </a:lnTo>
                  <a:lnTo>
                    <a:pt x="1064115" y="50044"/>
                  </a:lnTo>
                  <a:lnTo>
                    <a:pt x="1020085" y="35101"/>
                  </a:lnTo>
                  <a:lnTo>
                    <a:pt x="974946" y="22688"/>
                  </a:lnTo>
                  <a:lnTo>
                    <a:pt x="928784" y="12887"/>
                  </a:lnTo>
                  <a:lnTo>
                    <a:pt x="881680" y="5783"/>
                  </a:lnTo>
                  <a:lnTo>
                    <a:pt x="833720" y="1459"/>
                  </a:lnTo>
                  <a:lnTo>
                    <a:pt x="78498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6465761" y="2440304"/>
              <a:ext cx="800100" cy="953769"/>
            </a:xfrm>
            <a:custGeom>
              <a:avLst/>
              <a:gdLst/>
              <a:ahLst/>
              <a:cxnLst/>
              <a:rect l="l" t="t" r="r" b="b"/>
              <a:pathLst>
                <a:path w="800100" h="953770" extrusionOk="0">
                  <a:moveTo>
                    <a:pt x="799908" y="0"/>
                  </a:moveTo>
                  <a:lnTo>
                    <a:pt x="761347" y="928"/>
                  </a:lnTo>
                  <a:lnTo>
                    <a:pt x="722882" y="3714"/>
                  </a:lnTo>
                  <a:lnTo>
                    <a:pt x="684608" y="8358"/>
                  </a:lnTo>
                  <a:lnTo>
                    <a:pt x="646619" y="14859"/>
                  </a:lnTo>
                  <a:lnTo>
                    <a:pt x="599075" y="25635"/>
                  </a:lnTo>
                  <a:lnTo>
                    <a:pt x="552838" y="39073"/>
                  </a:lnTo>
                  <a:lnTo>
                    <a:pt x="507973" y="55076"/>
                  </a:lnTo>
                  <a:lnTo>
                    <a:pt x="464548" y="73545"/>
                  </a:lnTo>
                  <a:lnTo>
                    <a:pt x="422628" y="94381"/>
                  </a:lnTo>
                  <a:lnTo>
                    <a:pt x="382279" y="117488"/>
                  </a:lnTo>
                  <a:lnTo>
                    <a:pt x="343567" y="142767"/>
                  </a:lnTo>
                  <a:lnTo>
                    <a:pt x="306559" y="170119"/>
                  </a:lnTo>
                  <a:lnTo>
                    <a:pt x="271320" y="199446"/>
                  </a:lnTo>
                  <a:lnTo>
                    <a:pt x="237916" y="230651"/>
                  </a:lnTo>
                  <a:lnTo>
                    <a:pt x="206414" y="263635"/>
                  </a:lnTo>
                  <a:lnTo>
                    <a:pt x="176880" y="298300"/>
                  </a:lnTo>
                  <a:lnTo>
                    <a:pt x="149379" y="334547"/>
                  </a:lnTo>
                  <a:lnTo>
                    <a:pt x="123978" y="372280"/>
                  </a:lnTo>
                  <a:lnTo>
                    <a:pt x="100743" y="411399"/>
                  </a:lnTo>
                  <a:lnTo>
                    <a:pt x="79741" y="451807"/>
                  </a:lnTo>
                  <a:lnTo>
                    <a:pt x="61036" y="493405"/>
                  </a:lnTo>
                  <a:lnTo>
                    <a:pt x="44695" y="536095"/>
                  </a:lnTo>
                  <a:lnTo>
                    <a:pt x="30785" y="579779"/>
                  </a:lnTo>
                  <a:lnTo>
                    <a:pt x="19371" y="624359"/>
                  </a:lnTo>
                  <a:lnTo>
                    <a:pt x="10519" y="669737"/>
                  </a:lnTo>
                  <a:lnTo>
                    <a:pt x="4296" y="715814"/>
                  </a:lnTo>
                  <a:lnTo>
                    <a:pt x="767" y="762493"/>
                  </a:lnTo>
                  <a:lnTo>
                    <a:pt x="0" y="809676"/>
                  </a:lnTo>
                  <a:lnTo>
                    <a:pt x="2058" y="857263"/>
                  </a:lnTo>
                  <a:lnTo>
                    <a:pt x="7010" y="905158"/>
                  </a:lnTo>
                  <a:lnTo>
                    <a:pt x="14921" y="953262"/>
                  </a:lnTo>
                  <a:lnTo>
                    <a:pt x="187641" y="919480"/>
                  </a:lnTo>
                  <a:lnTo>
                    <a:pt x="182547" y="889821"/>
                  </a:lnTo>
                  <a:lnTo>
                    <a:pt x="178894" y="859948"/>
                  </a:lnTo>
                  <a:lnTo>
                    <a:pt x="176693" y="829933"/>
                  </a:lnTo>
                  <a:lnTo>
                    <a:pt x="175957" y="799846"/>
                  </a:lnTo>
                  <a:lnTo>
                    <a:pt x="177834" y="751091"/>
                  </a:lnTo>
                  <a:lnTo>
                    <a:pt x="183374" y="703363"/>
                  </a:lnTo>
                  <a:lnTo>
                    <a:pt x="192438" y="656801"/>
                  </a:lnTo>
                  <a:lnTo>
                    <a:pt x="204887" y="611543"/>
                  </a:lnTo>
                  <a:lnTo>
                    <a:pt x="220582" y="567728"/>
                  </a:lnTo>
                  <a:lnTo>
                    <a:pt x="239384" y="525494"/>
                  </a:lnTo>
                  <a:lnTo>
                    <a:pt x="261155" y="484980"/>
                  </a:lnTo>
                  <a:lnTo>
                    <a:pt x="285755" y="446324"/>
                  </a:lnTo>
                  <a:lnTo>
                    <a:pt x="313047" y="409666"/>
                  </a:lnTo>
                  <a:lnTo>
                    <a:pt x="342890" y="375144"/>
                  </a:lnTo>
                  <a:lnTo>
                    <a:pt x="375147" y="342896"/>
                  </a:lnTo>
                  <a:lnTo>
                    <a:pt x="409678" y="313062"/>
                  </a:lnTo>
                  <a:lnTo>
                    <a:pt x="446345" y="285779"/>
                  </a:lnTo>
                  <a:lnTo>
                    <a:pt x="485009" y="261187"/>
                  </a:lnTo>
                  <a:lnTo>
                    <a:pt x="525531" y="239424"/>
                  </a:lnTo>
                  <a:lnTo>
                    <a:pt x="567772" y="220629"/>
                  </a:lnTo>
                  <a:lnTo>
                    <a:pt x="611593" y="204940"/>
                  </a:lnTo>
                  <a:lnTo>
                    <a:pt x="656856" y="192496"/>
                  </a:lnTo>
                  <a:lnTo>
                    <a:pt x="703422" y="183436"/>
                  </a:lnTo>
                  <a:lnTo>
                    <a:pt x="751152" y="177898"/>
                  </a:lnTo>
                  <a:lnTo>
                    <a:pt x="799908" y="176022"/>
                  </a:lnTo>
                  <a:lnTo>
                    <a:pt x="799908" y="0"/>
                  </a:lnTo>
                  <a:close/>
                </a:path>
              </a:pathLst>
            </a:custGeom>
            <a:solidFill>
              <a:srgbClr val="FC29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473696" y="1661159"/>
              <a:ext cx="1530350" cy="836930"/>
            </a:xfrm>
            <a:custGeom>
              <a:avLst/>
              <a:gdLst/>
              <a:ahLst/>
              <a:cxnLst/>
              <a:rect l="l" t="t" r="r" b="b"/>
              <a:pathLst>
                <a:path w="1530350" h="836930" extrusionOk="0">
                  <a:moveTo>
                    <a:pt x="1530096" y="92963"/>
                  </a:moveTo>
                  <a:lnTo>
                    <a:pt x="1522785" y="56792"/>
                  </a:lnTo>
                  <a:lnTo>
                    <a:pt x="1502854" y="27241"/>
                  </a:lnTo>
                  <a:lnTo>
                    <a:pt x="1473303" y="7310"/>
                  </a:lnTo>
                  <a:lnTo>
                    <a:pt x="1437131" y="0"/>
                  </a:lnTo>
                  <a:lnTo>
                    <a:pt x="637539" y="0"/>
                  </a:lnTo>
                  <a:lnTo>
                    <a:pt x="255015" y="0"/>
                  </a:lnTo>
                  <a:lnTo>
                    <a:pt x="92963" y="0"/>
                  </a:lnTo>
                  <a:lnTo>
                    <a:pt x="56792" y="7310"/>
                  </a:lnTo>
                  <a:lnTo>
                    <a:pt x="27241" y="27241"/>
                  </a:lnTo>
                  <a:lnTo>
                    <a:pt x="7310" y="56792"/>
                  </a:lnTo>
                  <a:lnTo>
                    <a:pt x="0" y="92963"/>
                  </a:lnTo>
                  <a:lnTo>
                    <a:pt x="0" y="325374"/>
                  </a:lnTo>
                  <a:lnTo>
                    <a:pt x="0" y="464819"/>
                  </a:lnTo>
                  <a:lnTo>
                    <a:pt x="7310" y="500991"/>
                  </a:lnTo>
                  <a:lnTo>
                    <a:pt x="27241" y="530542"/>
                  </a:lnTo>
                  <a:lnTo>
                    <a:pt x="56792" y="550473"/>
                  </a:lnTo>
                  <a:lnTo>
                    <a:pt x="92963" y="557784"/>
                  </a:lnTo>
                  <a:lnTo>
                    <a:pt x="255015" y="557784"/>
                  </a:lnTo>
                  <a:lnTo>
                    <a:pt x="4318" y="836929"/>
                  </a:lnTo>
                  <a:lnTo>
                    <a:pt x="637539" y="557784"/>
                  </a:lnTo>
                  <a:lnTo>
                    <a:pt x="1437131" y="557784"/>
                  </a:lnTo>
                  <a:lnTo>
                    <a:pt x="1473303" y="550473"/>
                  </a:lnTo>
                  <a:lnTo>
                    <a:pt x="1502854" y="530542"/>
                  </a:lnTo>
                  <a:lnTo>
                    <a:pt x="1522785" y="500991"/>
                  </a:lnTo>
                  <a:lnTo>
                    <a:pt x="1530096" y="464819"/>
                  </a:lnTo>
                  <a:lnTo>
                    <a:pt x="1530096" y="325374"/>
                  </a:lnTo>
                  <a:lnTo>
                    <a:pt x="1530096" y="92963"/>
                  </a:lnTo>
                  <a:close/>
                </a:path>
              </a:pathLst>
            </a:custGeom>
            <a:noFill/>
            <a:ln w="24375" cap="flat" cmpd="sng">
              <a:solidFill>
                <a:srgbClr val="FC29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9"/>
          <p:cNvSpPr txBox="1"/>
          <p:nvPr/>
        </p:nvSpPr>
        <p:spPr>
          <a:xfrm>
            <a:off x="3546440" y="3656149"/>
            <a:ext cx="1188410" cy="57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375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CPNS</a:t>
            </a:r>
            <a:endParaRPr sz="35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0" name="Google Shape;490;p9"/>
          <p:cNvSpPr txBox="1"/>
          <p:nvPr/>
        </p:nvSpPr>
        <p:spPr>
          <a:xfrm>
            <a:off x="2620849" y="6619962"/>
            <a:ext cx="248855" cy="45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7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9"/>
          <p:cNvSpPr/>
          <p:nvPr/>
        </p:nvSpPr>
        <p:spPr>
          <a:xfrm>
            <a:off x="2492615" y="8497396"/>
            <a:ext cx="500250" cy="506598"/>
          </a:xfrm>
          <a:custGeom>
            <a:avLst/>
            <a:gdLst/>
            <a:ahLst/>
            <a:cxnLst/>
            <a:rect l="l" t="t" r="r" b="b"/>
            <a:pathLst>
              <a:path w="250190" h="253364" extrusionOk="0">
                <a:moveTo>
                  <a:pt x="249936" y="0"/>
                </a:moveTo>
                <a:lnTo>
                  <a:pt x="0" y="0"/>
                </a:lnTo>
                <a:lnTo>
                  <a:pt x="124968" y="252983"/>
                </a:lnTo>
                <a:lnTo>
                  <a:pt x="249936" y="0"/>
                </a:lnTo>
                <a:close/>
              </a:path>
            </a:pathLst>
          </a:custGeom>
          <a:solidFill>
            <a:srgbClr val="FC290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9"/>
          <p:cNvSpPr txBox="1"/>
          <p:nvPr/>
        </p:nvSpPr>
        <p:spPr>
          <a:xfrm>
            <a:off x="203148" y="9448885"/>
            <a:ext cx="5699545" cy="313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10157" lvl="0" indent="41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FC290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Berlaku untuk PNS yg diangkat  pengadaan CPNS pada jenjang: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585833" marR="0" lvl="0" indent="-714831" algn="l" rtl="0"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3199"/>
              <a:buFont typeface="Noto Sans Symbols"/>
              <a:buChar char="❑"/>
            </a:pPr>
            <a:r>
              <a:rPr lang="en-US" sz="3199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ahli pertama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823263" marR="0" lvl="1" indent="-714830" algn="l" rtl="0">
              <a:spcBef>
                <a:spcPts val="10"/>
              </a:spcBef>
              <a:spcAft>
                <a:spcPts val="0"/>
              </a:spcAft>
              <a:buClr>
                <a:srgbClr val="FF0000"/>
              </a:buClr>
              <a:buSzPts val="3199"/>
              <a:buFont typeface="Noto Sans Symbols"/>
              <a:buChar char="❑"/>
            </a:pPr>
            <a:r>
              <a:rPr lang="en-US" sz="3199" b="1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ahli muda</a:t>
            </a:r>
            <a:endParaRPr sz="3199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042918" marR="0" lvl="2" indent="-71483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199"/>
              <a:buFont typeface="Noto Sans Symbols"/>
              <a:buChar char="❑"/>
            </a:pPr>
            <a:r>
              <a:rPr lang="en-US" sz="3199" b="1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pemula</a:t>
            </a:r>
            <a:endParaRPr sz="3199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927378" marR="0" lvl="0" indent="-71483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199"/>
              <a:buFont typeface="Noto Sans Symbols"/>
              <a:buChar char="❑"/>
            </a:pPr>
            <a:r>
              <a:rPr lang="en-US" sz="3199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terampil.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3" name="Google Shape;493;p9"/>
          <p:cNvSpPr txBox="1"/>
          <p:nvPr/>
        </p:nvSpPr>
        <p:spPr>
          <a:xfrm>
            <a:off x="9545882" y="3077840"/>
            <a:ext cx="1570581" cy="52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Konversi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4" name="Google Shape;494;p9"/>
          <p:cNvSpPr txBox="1"/>
          <p:nvPr/>
        </p:nvSpPr>
        <p:spPr>
          <a:xfrm>
            <a:off x="9570260" y="3566508"/>
            <a:ext cx="1512176" cy="101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Predikat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4728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Kinerja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5" name="Google Shape;495;p9"/>
          <p:cNvSpPr txBox="1"/>
          <p:nvPr/>
        </p:nvSpPr>
        <p:spPr>
          <a:xfrm>
            <a:off x="8387433" y="6619962"/>
            <a:ext cx="248855" cy="45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7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9"/>
          <p:cNvSpPr/>
          <p:nvPr/>
        </p:nvSpPr>
        <p:spPr>
          <a:xfrm>
            <a:off x="8257929" y="8588813"/>
            <a:ext cx="500250" cy="500250"/>
          </a:xfrm>
          <a:custGeom>
            <a:avLst/>
            <a:gdLst/>
            <a:ahLst/>
            <a:cxnLst/>
            <a:rect l="l" t="t" r="r" b="b"/>
            <a:pathLst>
              <a:path w="250189" h="250189" extrusionOk="0">
                <a:moveTo>
                  <a:pt x="249936" y="0"/>
                </a:moveTo>
                <a:lnTo>
                  <a:pt x="0" y="0"/>
                </a:lnTo>
                <a:lnTo>
                  <a:pt x="124968" y="249936"/>
                </a:lnTo>
                <a:lnTo>
                  <a:pt x="249936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7" name="Google Shape;497;p9"/>
          <p:cNvGrpSpPr/>
          <p:nvPr/>
        </p:nvGrpSpPr>
        <p:grpSpPr>
          <a:xfrm>
            <a:off x="6990289" y="12269837"/>
            <a:ext cx="3580111" cy="916903"/>
            <a:chOff x="3496055" y="6135623"/>
            <a:chExt cx="1790522" cy="458571"/>
          </a:xfrm>
        </p:grpSpPr>
        <p:pic>
          <p:nvPicPr>
            <p:cNvPr id="498" name="Google Shape;498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055" y="6135623"/>
              <a:ext cx="796848" cy="45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17263" y="6135623"/>
              <a:ext cx="714590" cy="45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01895" y="6135623"/>
              <a:ext cx="784682" cy="4585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1" name="Google Shape;501;p9"/>
          <p:cNvSpPr txBox="1"/>
          <p:nvPr/>
        </p:nvSpPr>
        <p:spPr>
          <a:xfrm>
            <a:off x="6046419" y="9448886"/>
            <a:ext cx="5449421" cy="347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4124" marR="10157" lvl="0" indent="-127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Perolehan Angka Kredit  pengangkatan pertama  ditetapkan berdasarkan  konversi Predikat Kinerja yang  dihasilkan selama  melaksanakan tugas JF dalam  masa kerja CPNS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2" name="Google Shape;502;p9"/>
          <p:cNvSpPr txBox="1"/>
          <p:nvPr/>
        </p:nvSpPr>
        <p:spPr>
          <a:xfrm>
            <a:off x="15447812" y="3114508"/>
            <a:ext cx="2051786" cy="150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10157" lvl="0" indent="-3809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Tugas JF  CPNS yang  dinilaikan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3" name="Google Shape;503;p9"/>
          <p:cNvSpPr txBox="1"/>
          <p:nvPr/>
        </p:nvSpPr>
        <p:spPr>
          <a:xfrm>
            <a:off x="14407953" y="6619962"/>
            <a:ext cx="248855" cy="45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7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9"/>
          <p:cNvSpPr/>
          <p:nvPr/>
        </p:nvSpPr>
        <p:spPr>
          <a:xfrm>
            <a:off x="14279208" y="8497396"/>
            <a:ext cx="500250" cy="506598"/>
          </a:xfrm>
          <a:custGeom>
            <a:avLst/>
            <a:gdLst/>
            <a:ahLst/>
            <a:cxnLst/>
            <a:rect l="l" t="t" r="r" b="b"/>
            <a:pathLst>
              <a:path w="250190" h="253364" extrusionOk="0">
                <a:moveTo>
                  <a:pt x="249935" y="0"/>
                </a:moveTo>
                <a:lnTo>
                  <a:pt x="0" y="0"/>
                </a:lnTo>
                <a:lnTo>
                  <a:pt x="124967" y="252983"/>
                </a:lnTo>
                <a:lnTo>
                  <a:pt x="249935" y="0"/>
                </a:lnTo>
                <a:close/>
              </a:path>
            </a:pathLst>
          </a:custGeom>
          <a:solidFill>
            <a:srgbClr val="FC290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9"/>
          <p:cNvSpPr txBox="1"/>
          <p:nvPr/>
        </p:nvSpPr>
        <p:spPr>
          <a:xfrm>
            <a:off x="11966633" y="9448886"/>
            <a:ext cx="5396094" cy="347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10157" lvl="0" indent="-5079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FC290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merupakan tugas jabatan  yang dilaksanakan pada masa  kerja CPNS dengan  memperhatikan ruang  lingkup kegiatan JF dan tugas  lainnya untuk memenuhi  ekspektasi kinerja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6" name="Google Shape;506;p9"/>
          <p:cNvSpPr/>
          <p:nvPr/>
        </p:nvSpPr>
        <p:spPr>
          <a:xfrm>
            <a:off x="8136296" y="5675937"/>
            <a:ext cx="752914" cy="752914"/>
          </a:xfrm>
          <a:custGeom>
            <a:avLst/>
            <a:gdLst/>
            <a:ahLst/>
            <a:cxnLst/>
            <a:rect l="l" t="t" r="r" b="b"/>
            <a:pathLst>
              <a:path w="376554" h="376555" extrusionOk="0">
                <a:moveTo>
                  <a:pt x="187959" y="0"/>
                </a:moveTo>
                <a:lnTo>
                  <a:pt x="111759" y="76200"/>
                </a:lnTo>
                <a:lnTo>
                  <a:pt x="127831" y="90150"/>
                </a:lnTo>
                <a:lnTo>
                  <a:pt x="140700" y="95408"/>
                </a:lnTo>
                <a:lnTo>
                  <a:pt x="153640" y="99381"/>
                </a:lnTo>
                <a:lnTo>
                  <a:pt x="169925" y="109474"/>
                </a:lnTo>
                <a:lnTo>
                  <a:pt x="179566" y="124803"/>
                </a:lnTo>
                <a:lnTo>
                  <a:pt x="181610" y="140954"/>
                </a:lnTo>
                <a:lnTo>
                  <a:pt x="178034" y="155747"/>
                </a:lnTo>
                <a:lnTo>
                  <a:pt x="170814" y="167005"/>
                </a:lnTo>
                <a:lnTo>
                  <a:pt x="159168" y="174587"/>
                </a:lnTo>
                <a:lnTo>
                  <a:pt x="145272" y="178038"/>
                </a:lnTo>
                <a:lnTo>
                  <a:pt x="130684" y="176416"/>
                </a:lnTo>
                <a:lnTo>
                  <a:pt x="116966" y="168783"/>
                </a:lnTo>
                <a:lnTo>
                  <a:pt x="105110" y="155305"/>
                </a:lnTo>
                <a:lnTo>
                  <a:pt x="99266" y="140684"/>
                </a:lnTo>
                <a:lnTo>
                  <a:pt x="92303" y="125634"/>
                </a:lnTo>
                <a:lnTo>
                  <a:pt x="77088" y="110871"/>
                </a:lnTo>
                <a:lnTo>
                  <a:pt x="0" y="187960"/>
                </a:lnTo>
                <a:lnTo>
                  <a:pt x="75183" y="263271"/>
                </a:lnTo>
                <a:lnTo>
                  <a:pt x="60535" y="278028"/>
                </a:lnTo>
                <a:lnTo>
                  <a:pt x="45624" y="284845"/>
                </a:lnTo>
                <a:lnTo>
                  <a:pt x="31142" y="290685"/>
                </a:lnTo>
                <a:lnTo>
                  <a:pt x="17779" y="302513"/>
                </a:lnTo>
                <a:lnTo>
                  <a:pt x="10074" y="316212"/>
                </a:lnTo>
                <a:lnTo>
                  <a:pt x="8429" y="330755"/>
                </a:lnTo>
                <a:lnTo>
                  <a:pt x="11904" y="344608"/>
                </a:lnTo>
                <a:lnTo>
                  <a:pt x="19557" y="356235"/>
                </a:lnTo>
                <a:lnTo>
                  <a:pt x="30815" y="363456"/>
                </a:lnTo>
                <a:lnTo>
                  <a:pt x="45608" y="367045"/>
                </a:lnTo>
                <a:lnTo>
                  <a:pt x="61759" y="365039"/>
                </a:lnTo>
                <a:lnTo>
                  <a:pt x="77088" y="355473"/>
                </a:lnTo>
                <a:lnTo>
                  <a:pt x="87082" y="339248"/>
                </a:lnTo>
                <a:lnTo>
                  <a:pt x="91027" y="326358"/>
                </a:lnTo>
                <a:lnTo>
                  <a:pt x="96162" y="313610"/>
                </a:lnTo>
                <a:lnTo>
                  <a:pt x="109727" y="297814"/>
                </a:lnTo>
                <a:lnTo>
                  <a:pt x="187959" y="376047"/>
                </a:lnTo>
                <a:lnTo>
                  <a:pt x="266445" y="297561"/>
                </a:lnTo>
                <a:lnTo>
                  <a:pt x="250801" y="284325"/>
                </a:lnTo>
                <a:lnTo>
                  <a:pt x="238156" y="279304"/>
                </a:lnTo>
                <a:lnTo>
                  <a:pt x="225369" y="275379"/>
                </a:lnTo>
                <a:lnTo>
                  <a:pt x="209295" y="265430"/>
                </a:lnTo>
                <a:lnTo>
                  <a:pt x="199655" y="250029"/>
                </a:lnTo>
                <a:lnTo>
                  <a:pt x="197611" y="233854"/>
                </a:lnTo>
                <a:lnTo>
                  <a:pt x="201187" y="219084"/>
                </a:lnTo>
                <a:lnTo>
                  <a:pt x="208406" y="207899"/>
                </a:lnTo>
                <a:lnTo>
                  <a:pt x="220051" y="200243"/>
                </a:lnTo>
                <a:lnTo>
                  <a:pt x="233934" y="196754"/>
                </a:lnTo>
                <a:lnTo>
                  <a:pt x="248483" y="198362"/>
                </a:lnTo>
                <a:lnTo>
                  <a:pt x="262127" y="205994"/>
                </a:lnTo>
                <a:lnTo>
                  <a:pt x="273915" y="219315"/>
                </a:lnTo>
                <a:lnTo>
                  <a:pt x="279749" y="233695"/>
                </a:lnTo>
                <a:lnTo>
                  <a:pt x="286488" y="248481"/>
                </a:lnTo>
                <a:lnTo>
                  <a:pt x="300989" y="263017"/>
                </a:lnTo>
                <a:lnTo>
                  <a:pt x="376046" y="187960"/>
                </a:lnTo>
                <a:lnTo>
                  <a:pt x="300863" y="112902"/>
                </a:lnTo>
                <a:lnTo>
                  <a:pt x="315606" y="97762"/>
                </a:lnTo>
                <a:lnTo>
                  <a:pt x="330612" y="90836"/>
                </a:lnTo>
                <a:lnTo>
                  <a:pt x="345189" y="85006"/>
                </a:lnTo>
                <a:lnTo>
                  <a:pt x="358647" y="73151"/>
                </a:lnTo>
                <a:lnTo>
                  <a:pt x="366281" y="59434"/>
                </a:lnTo>
                <a:lnTo>
                  <a:pt x="367903" y="44846"/>
                </a:lnTo>
                <a:lnTo>
                  <a:pt x="364452" y="30950"/>
                </a:lnTo>
                <a:lnTo>
                  <a:pt x="356869" y="19304"/>
                </a:lnTo>
                <a:lnTo>
                  <a:pt x="345612" y="12156"/>
                </a:lnTo>
                <a:lnTo>
                  <a:pt x="330819" y="8604"/>
                </a:lnTo>
                <a:lnTo>
                  <a:pt x="314668" y="10624"/>
                </a:lnTo>
                <a:lnTo>
                  <a:pt x="299338" y="20193"/>
                </a:lnTo>
                <a:lnTo>
                  <a:pt x="289284" y="36476"/>
                </a:lnTo>
                <a:lnTo>
                  <a:pt x="285289" y="49402"/>
                </a:lnTo>
                <a:lnTo>
                  <a:pt x="280033" y="62233"/>
                </a:lnTo>
                <a:lnTo>
                  <a:pt x="266191" y="78232"/>
                </a:lnTo>
                <a:lnTo>
                  <a:pt x="187959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9"/>
          <p:cNvSpPr/>
          <p:nvPr/>
        </p:nvSpPr>
        <p:spPr>
          <a:xfrm>
            <a:off x="14199982" y="5742723"/>
            <a:ext cx="658958" cy="615790"/>
          </a:xfrm>
          <a:custGeom>
            <a:avLst/>
            <a:gdLst/>
            <a:ahLst/>
            <a:cxnLst/>
            <a:rect l="l" t="t" r="r" b="b"/>
            <a:pathLst>
              <a:path w="329565" h="307975" extrusionOk="0">
                <a:moveTo>
                  <a:pt x="244475" y="0"/>
                </a:moveTo>
                <a:lnTo>
                  <a:pt x="223579" y="2887"/>
                </a:lnTo>
                <a:lnTo>
                  <a:pt x="204565" y="10906"/>
                </a:lnTo>
                <a:lnTo>
                  <a:pt x="186646" y="23663"/>
                </a:lnTo>
                <a:lnTo>
                  <a:pt x="169036" y="40767"/>
                </a:lnTo>
                <a:lnTo>
                  <a:pt x="169036" y="280670"/>
                </a:lnTo>
                <a:lnTo>
                  <a:pt x="199316" y="259899"/>
                </a:lnTo>
                <a:lnTo>
                  <a:pt x="230298" y="247570"/>
                </a:lnTo>
                <a:lnTo>
                  <a:pt x="261066" y="244361"/>
                </a:lnTo>
                <a:lnTo>
                  <a:pt x="290702" y="250951"/>
                </a:lnTo>
                <a:lnTo>
                  <a:pt x="290067" y="53467"/>
                </a:lnTo>
                <a:lnTo>
                  <a:pt x="304926" y="53467"/>
                </a:lnTo>
                <a:lnTo>
                  <a:pt x="303910" y="275082"/>
                </a:lnTo>
                <a:lnTo>
                  <a:pt x="266870" y="264739"/>
                </a:lnTo>
                <a:lnTo>
                  <a:pt x="235521" y="263969"/>
                </a:lnTo>
                <a:lnTo>
                  <a:pt x="204648" y="270438"/>
                </a:lnTo>
                <a:lnTo>
                  <a:pt x="169036" y="281939"/>
                </a:lnTo>
                <a:lnTo>
                  <a:pt x="169036" y="283463"/>
                </a:lnTo>
                <a:lnTo>
                  <a:pt x="160146" y="281813"/>
                </a:lnTo>
                <a:lnTo>
                  <a:pt x="125327" y="270817"/>
                </a:lnTo>
                <a:lnTo>
                  <a:pt x="93614" y="263191"/>
                </a:lnTo>
                <a:lnTo>
                  <a:pt x="60973" y="262685"/>
                </a:lnTo>
                <a:lnTo>
                  <a:pt x="23367" y="273050"/>
                </a:lnTo>
                <a:lnTo>
                  <a:pt x="24256" y="53467"/>
                </a:lnTo>
                <a:lnTo>
                  <a:pt x="39115" y="53467"/>
                </a:lnTo>
                <a:lnTo>
                  <a:pt x="38480" y="250951"/>
                </a:lnTo>
                <a:lnTo>
                  <a:pt x="68117" y="244361"/>
                </a:lnTo>
                <a:lnTo>
                  <a:pt x="98885" y="247570"/>
                </a:lnTo>
                <a:lnTo>
                  <a:pt x="129867" y="259899"/>
                </a:lnTo>
                <a:lnTo>
                  <a:pt x="160146" y="280670"/>
                </a:lnTo>
                <a:lnTo>
                  <a:pt x="160146" y="40767"/>
                </a:lnTo>
                <a:lnTo>
                  <a:pt x="142537" y="23663"/>
                </a:lnTo>
                <a:lnTo>
                  <a:pt x="124618" y="10906"/>
                </a:lnTo>
                <a:lnTo>
                  <a:pt x="105604" y="2887"/>
                </a:lnTo>
                <a:lnTo>
                  <a:pt x="84708" y="0"/>
                </a:lnTo>
                <a:lnTo>
                  <a:pt x="74390" y="502"/>
                </a:lnTo>
                <a:lnTo>
                  <a:pt x="63404" y="2206"/>
                </a:lnTo>
                <a:lnTo>
                  <a:pt x="51704" y="5125"/>
                </a:lnTo>
                <a:lnTo>
                  <a:pt x="39242" y="9271"/>
                </a:lnTo>
                <a:lnTo>
                  <a:pt x="39115" y="43687"/>
                </a:lnTo>
                <a:lnTo>
                  <a:pt x="10413" y="43434"/>
                </a:lnTo>
                <a:lnTo>
                  <a:pt x="10413" y="74930"/>
                </a:lnTo>
                <a:lnTo>
                  <a:pt x="0" y="74930"/>
                </a:lnTo>
                <a:lnTo>
                  <a:pt x="0" y="307848"/>
                </a:lnTo>
                <a:lnTo>
                  <a:pt x="329183" y="307848"/>
                </a:lnTo>
                <a:lnTo>
                  <a:pt x="329183" y="74930"/>
                </a:lnTo>
                <a:lnTo>
                  <a:pt x="317118" y="74930"/>
                </a:lnTo>
                <a:lnTo>
                  <a:pt x="317118" y="43434"/>
                </a:lnTo>
                <a:lnTo>
                  <a:pt x="290067" y="43687"/>
                </a:lnTo>
                <a:lnTo>
                  <a:pt x="289940" y="9271"/>
                </a:lnTo>
                <a:lnTo>
                  <a:pt x="277479" y="5125"/>
                </a:lnTo>
                <a:lnTo>
                  <a:pt x="265779" y="2206"/>
                </a:lnTo>
                <a:lnTo>
                  <a:pt x="254793" y="502"/>
                </a:lnTo>
                <a:lnTo>
                  <a:pt x="244475" y="0"/>
                </a:lnTo>
                <a:close/>
              </a:path>
            </a:pathLst>
          </a:custGeom>
          <a:solidFill>
            <a:srgbClr val="FC290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9"/>
          <p:cNvSpPr/>
          <p:nvPr/>
        </p:nvSpPr>
        <p:spPr>
          <a:xfrm>
            <a:off x="2364632" y="5815856"/>
            <a:ext cx="731330" cy="609441"/>
          </a:xfrm>
          <a:custGeom>
            <a:avLst/>
            <a:gdLst/>
            <a:ahLst/>
            <a:cxnLst/>
            <a:rect l="l" t="t" r="r" b="b"/>
            <a:pathLst>
              <a:path w="365759" h="304800" extrusionOk="0">
                <a:moveTo>
                  <a:pt x="365759" y="0"/>
                </a:moveTo>
                <a:lnTo>
                  <a:pt x="0" y="0"/>
                </a:lnTo>
                <a:lnTo>
                  <a:pt x="0" y="304800"/>
                </a:lnTo>
                <a:lnTo>
                  <a:pt x="365759" y="304800"/>
                </a:lnTo>
                <a:lnTo>
                  <a:pt x="365759" y="288290"/>
                </a:lnTo>
                <a:lnTo>
                  <a:pt x="24206" y="288290"/>
                </a:lnTo>
                <a:lnTo>
                  <a:pt x="24206" y="271907"/>
                </a:lnTo>
                <a:lnTo>
                  <a:pt x="365759" y="271907"/>
                </a:lnTo>
                <a:lnTo>
                  <a:pt x="365759" y="256159"/>
                </a:lnTo>
                <a:lnTo>
                  <a:pt x="24206" y="256159"/>
                </a:lnTo>
                <a:lnTo>
                  <a:pt x="24206" y="239775"/>
                </a:lnTo>
                <a:lnTo>
                  <a:pt x="113410" y="239775"/>
                </a:lnTo>
                <a:lnTo>
                  <a:pt x="113410" y="224028"/>
                </a:lnTo>
                <a:lnTo>
                  <a:pt x="24206" y="224028"/>
                </a:lnTo>
                <a:lnTo>
                  <a:pt x="24206" y="207645"/>
                </a:lnTo>
                <a:lnTo>
                  <a:pt x="113410" y="207645"/>
                </a:lnTo>
                <a:lnTo>
                  <a:pt x="113410" y="191897"/>
                </a:lnTo>
                <a:lnTo>
                  <a:pt x="24206" y="191897"/>
                </a:lnTo>
                <a:lnTo>
                  <a:pt x="24206" y="175513"/>
                </a:lnTo>
                <a:lnTo>
                  <a:pt x="113410" y="175513"/>
                </a:lnTo>
                <a:lnTo>
                  <a:pt x="113410" y="159766"/>
                </a:lnTo>
                <a:lnTo>
                  <a:pt x="24206" y="159766"/>
                </a:lnTo>
                <a:lnTo>
                  <a:pt x="24206" y="143383"/>
                </a:lnTo>
                <a:lnTo>
                  <a:pt x="113410" y="143383"/>
                </a:lnTo>
                <a:lnTo>
                  <a:pt x="113410" y="127635"/>
                </a:lnTo>
                <a:lnTo>
                  <a:pt x="24206" y="127635"/>
                </a:lnTo>
                <a:lnTo>
                  <a:pt x="24206" y="111252"/>
                </a:lnTo>
                <a:lnTo>
                  <a:pt x="113410" y="111252"/>
                </a:lnTo>
                <a:lnTo>
                  <a:pt x="113410" y="95504"/>
                </a:lnTo>
                <a:lnTo>
                  <a:pt x="24206" y="95504"/>
                </a:lnTo>
                <a:lnTo>
                  <a:pt x="24206" y="79121"/>
                </a:lnTo>
                <a:lnTo>
                  <a:pt x="113410" y="79121"/>
                </a:lnTo>
                <a:lnTo>
                  <a:pt x="113410" y="63373"/>
                </a:lnTo>
                <a:lnTo>
                  <a:pt x="24206" y="63373"/>
                </a:lnTo>
                <a:lnTo>
                  <a:pt x="24206" y="46990"/>
                </a:lnTo>
                <a:lnTo>
                  <a:pt x="365759" y="46990"/>
                </a:lnTo>
                <a:lnTo>
                  <a:pt x="365759" y="31242"/>
                </a:lnTo>
                <a:lnTo>
                  <a:pt x="24206" y="31242"/>
                </a:lnTo>
                <a:lnTo>
                  <a:pt x="24206" y="14859"/>
                </a:lnTo>
                <a:lnTo>
                  <a:pt x="365759" y="14859"/>
                </a:lnTo>
                <a:lnTo>
                  <a:pt x="365759" y="0"/>
                </a:lnTo>
                <a:close/>
              </a:path>
              <a:path w="365759" h="304800" extrusionOk="0">
                <a:moveTo>
                  <a:pt x="301244" y="271907"/>
                </a:moveTo>
                <a:lnTo>
                  <a:pt x="61848" y="271907"/>
                </a:lnTo>
                <a:lnTo>
                  <a:pt x="61848" y="288290"/>
                </a:lnTo>
                <a:lnTo>
                  <a:pt x="301244" y="288290"/>
                </a:lnTo>
                <a:lnTo>
                  <a:pt x="301244" y="271907"/>
                </a:lnTo>
                <a:close/>
              </a:path>
              <a:path w="365759" h="304800" extrusionOk="0">
                <a:moveTo>
                  <a:pt x="365759" y="271907"/>
                </a:moveTo>
                <a:lnTo>
                  <a:pt x="338835" y="271907"/>
                </a:lnTo>
                <a:lnTo>
                  <a:pt x="338835" y="288290"/>
                </a:lnTo>
                <a:lnTo>
                  <a:pt x="365759" y="288290"/>
                </a:lnTo>
                <a:lnTo>
                  <a:pt x="365759" y="271907"/>
                </a:lnTo>
                <a:close/>
              </a:path>
              <a:path w="365759" h="304800" extrusionOk="0">
                <a:moveTo>
                  <a:pt x="113410" y="239775"/>
                </a:moveTo>
                <a:lnTo>
                  <a:pt x="61848" y="239775"/>
                </a:lnTo>
                <a:lnTo>
                  <a:pt x="61848" y="256159"/>
                </a:lnTo>
                <a:lnTo>
                  <a:pt x="301244" y="256159"/>
                </a:lnTo>
                <a:lnTo>
                  <a:pt x="301244" y="241554"/>
                </a:lnTo>
                <a:lnTo>
                  <a:pt x="113410" y="241554"/>
                </a:lnTo>
                <a:lnTo>
                  <a:pt x="113410" y="239775"/>
                </a:lnTo>
                <a:close/>
              </a:path>
              <a:path w="365759" h="304800" extrusionOk="0">
                <a:moveTo>
                  <a:pt x="365759" y="239775"/>
                </a:moveTo>
                <a:lnTo>
                  <a:pt x="338835" y="239775"/>
                </a:lnTo>
                <a:lnTo>
                  <a:pt x="338835" y="256159"/>
                </a:lnTo>
                <a:lnTo>
                  <a:pt x="365759" y="256159"/>
                </a:lnTo>
                <a:lnTo>
                  <a:pt x="365759" y="239775"/>
                </a:lnTo>
                <a:close/>
              </a:path>
              <a:path w="365759" h="304800" extrusionOk="0">
                <a:moveTo>
                  <a:pt x="301244" y="63246"/>
                </a:moveTo>
                <a:lnTo>
                  <a:pt x="113410" y="63246"/>
                </a:lnTo>
                <a:lnTo>
                  <a:pt x="267716" y="152400"/>
                </a:lnTo>
                <a:lnTo>
                  <a:pt x="113410" y="241554"/>
                </a:lnTo>
                <a:lnTo>
                  <a:pt x="301244" y="241554"/>
                </a:lnTo>
                <a:lnTo>
                  <a:pt x="301244" y="239775"/>
                </a:lnTo>
                <a:lnTo>
                  <a:pt x="365759" y="239775"/>
                </a:lnTo>
                <a:lnTo>
                  <a:pt x="365759" y="224028"/>
                </a:lnTo>
                <a:lnTo>
                  <a:pt x="301244" y="224028"/>
                </a:lnTo>
                <a:lnTo>
                  <a:pt x="301244" y="207645"/>
                </a:lnTo>
                <a:lnTo>
                  <a:pt x="365759" y="207645"/>
                </a:lnTo>
                <a:lnTo>
                  <a:pt x="365759" y="191897"/>
                </a:lnTo>
                <a:lnTo>
                  <a:pt x="301244" y="191897"/>
                </a:lnTo>
                <a:lnTo>
                  <a:pt x="301244" y="175513"/>
                </a:lnTo>
                <a:lnTo>
                  <a:pt x="365759" y="175513"/>
                </a:lnTo>
                <a:lnTo>
                  <a:pt x="365759" y="159766"/>
                </a:lnTo>
                <a:lnTo>
                  <a:pt x="301244" y="159766"/>
                </a:lnTo>
                <a:lnTo>
                  <a:pt x="301244" y="143383"/>
                </a:lnTo>
                <a:lnTo>
                  <a:pt x="365759" y="143383"/>
                </a:lnTo>
                <a:lnTo>
                  <a:pt x="365759" y="127635"/>
                </a:lnTo>
                <a:lnTo>
                  <a:pt x="301244" y="127635"/>
                </a:lnTo>
                <a:lnTo>
                  <a:pt x="301244" y="111252"/>
                </a:lnTo>
                <a:lnTo>
                  <a:pt x="365759" y="111252"/>
                </a:lnTo>
                <a:lnTo>
                  <a:pt x="365759" y="95504"/>
                </a:lnTo>
                <a:lnTo>
                  <a:pt x="301244" y="95504"/>
                </a:lnTo>
                <a:lnTo>
                  <a:pt x="301244" y="79121"/>
                </a:lnTo>
                <a:lnTo>
                  <a:pt x="365759" y="79121"/>
                </a:lnTo>
                <a:lnTo>
                  <a:pt x="365759" y="63373"/>
                </a:lnTo>
                <a:lnTo>
                  <a:pt x="301244" y="63373"/>
                </a:lnTo>
                <a:close/>
              </a:path>
              <a:path w="365759" h="304800" extrusionOk="0">
                <a:moveTo>
                  <a:pt x="113410" y="207645"/>
                </a:moveTo>
                <a:lnTo>
                  <a:pt x="61848" y="207645"/>
                </a:lnTo>
                <a:lnTo>
                  <a:pt x="61848" y="224028"/>
                </a:lnTo>
                <a:lnTo>
                  <a:pt x="113410" y="224028"/>
                </a:lnTo>
                <a:lnTo>
                  <a:pt x="113410" y="207645"/>
                </a:lnTo>
                <a:close/>
              </a:path>
              <a:path w="365759" h="304800" extrusionOk="0">
                <a:moveTo>
                  <a:pt x="365759" y="207645"/>
                </a:moveTo>
                <a:lnTo>
                  <a:pt x="338835" y="207645"/>
                </a:lnTo>
                <a:lnTo>
                  <a:pt x="338835" y="224028"/>
                </a:lnTo>
                <a:lnTo>
                  <a:pt x="365759" y="224028"/>
                </a:lnTo>
                <a:lnTo>
                  <a:pt x="365759" y="207645"/>
                </a:lnTo>
                <a:close/>
              </a:path>
              <a:path w="365759" h="304800" extrusionOk="0">
                <a:moveTo>
                  <a:pt x="113410" y="175513"/>
                </a:moveTo>
                <a:lnTo>
                  <a:pt x="61848" y="175513"/>
                </a:lnTo>
                <a:lnTo>
                  <a:pt x="61848" y="191897"/>
                </a:lnTo>
                <a:lnTo>
                  <a:pt x="113410" y="191897"/>
                </a:lnTo>
                <a:lnTo>
                  <a:pt x="113410" y="175513"/>
                </a:lnTo>
                <a:close/>
              </a:path>
              <a:path w="365759" h="304800" extrusionOk="0">
                <a:moveTo>
                  <a:pt x="365759" y="175513"/>
                </a:moveTo>
                <a:lnTo>
                  <a:pt x="338835" y="175513"/>
                </a:lnTo>
                <a:lnTo>
                  <a:pt x="338835" y="191897"/>
                </a:lnTo>
                <a:lnTo>
                  <a:pt x="365759" y="191897"/>
                </a:lnTo>
                <a:lnTo>
                  <a:pt x="365759" y="175513"/>
                </a:lnTo>
                <a:close/>
              </a:path>
              <a:path w="365759" h="304800" extrusionOk="0">
                <a:moveTo>
                  <a:pt x="113410" y="143383"/>
                </a:moveTo>
                <a:lnTo>
                  <a:pt x="61848" y="143383"/>
                </a:lnTo>
                <a:lnTo>
                  <a:pt x="61848" y="159766"/>
                </a:lnTo>
                <a:lnTo>
                  <a:pt x="113410" y="159766"/>
                </a:lnTo>
                <a:lnTo>
                  <a:pt x="113410" y="143383"/>
                </a:lnTo>
                <a:close/>
              </a:path>
              <a:path w="365759" h="304800" extrusionOk="0">
                <a:moveTo>
                  <a:pt x="365759" y="143383"/>
                </a:moveTo>
                <a:lnTo>
                  <a:pt x="338835" y="143383"/>
                </a:lnTo>
                <a:lnTo>
                  <a:pt x="338835" y="159766"/>
                </a:lnTo>
                <a:lnTo>
                  <a:pt x="365759" y="159766"/>
                </a:lnTo>
                <a:lnTo>
                  <a:pt x="365759" y="143383"/>
                </a:lnTo>
                <a:close/>
              </a:path>
              <a:path w="365759" h="304800" extrusionOk="0">
                <a:moveTo>
                  <a:pt x="113410" y="111252"/>
                </a:moveTo>
                <a:lnTo>
                  <a:pt x="61848" y="111252"/>
                </a:lnTo>
                <a:lnTo>
                  <a:pt x="61848" y="127635"/>
                </a:lnTo>
                <a:lnTo>
                  <a:pt x="113410" y="127635"/>
                </a:lnTo>
                <a:lnTo>
                  <a:pt x="113410" y="111252"/>
                </a:lnTo>
                <a:close/>
              </a:path>
              <a:path w="365759" h="304800" extrusionOk="0">
                <a:moveTo>
                  <a:pt x="365759" y="111252"/>
                </a:moveTo>
                <a:lnTo>
                  <a:pt x="338835" y="111252"/>
                </a:lnTo>
                <a:lnTo>
                  <a:pt x="338835" y="127635"/>
                </a:lnTo>
                <a:lnTo>
                  <a:pt x="365759" y="127635"/>
                </a:lnTo>
                <a:lnTo>
                  <a:pt x="365759" y="111252"/>
                </a:lnTo>
                <a:close/>
              </a:path>
              <a:path w="365759" h="304800" extrusionOk="0">
                <a:moveTo>
                  <a:pt x="113410" y="79121"/>
                </a:moveTo>
                <a:lnTo>
                  <a:pt x="61848" y="79121"/>
                </a:lnTo>
                <a:lnTo>
                  <a:pt x="61848" y="95504"/>
                </a:lnTo>
                <a:lnTo>
                  <a:pt x="113410" y="95504"/>
                </a:lnTo>
                <a:lnTo>
                  <a:pt x="113410" y="79121"/>
                </a:lnTo>
                <a:close/>
              </a:path>
              <a:path w="365759" h="304800" extrusionOk="0">
                <a:moveTo>
                  <a:pt x="365759" y="79121"/>
                </a:moveTo>
                <a:lnTo>
                  <a:pt x="338835" y="79121"/>
                </a:lnTo>
                <a:lnTo>
                  <a:pt x="338835" y="95504"/>
                </a:lnTo>
                <a:lnTo>
                  <a:pt x="365759" y="95504"/>
                </a:lnTo>
                <a:lnTo>
                  <a:pt x="365759" y="79121"/>
                </a:lnTo>
                <a:close/>
              </a:path>
              <a:path w="365759" h="304800" extrusionOk="0">
                <a:moveTo>
                  <a:pt x="301244" y="46990"/>
                </a:moveTo>
                <a:lnTo>
                  <a:pt x="61848" y="46990"/>
                </a:lnTo>
                <a:lnTo>
                  <a:pt x="61848" y="63373"/>
                </a:lnTo>
                <a:lnTo>
                  <a:pt x="113410" y="63373"/>
                </a:lnTo>
                <a:lnTo>
                  <a:pt x="301244" y="63246"/>
                </a:lnTo>
                <a:lnTo>
                  <a:pt x="301244" y="46990"/>
                </a:lnTo>
                <a:close/>
              </a:path>
              <a:path w="365759" h="304800" extrusionOk="0">
                <a:moveTo>
                  <a:pt x="365759" y="46990"/>
                </a:moveTo>
                <a:lnTo>
                  <a:pt x="338835" y="46990"/>
                </a:lnTo>
                <a:lnTo>
                  <a:pt x="338835" y="63373"/>
                </a:lnTo>
                <a:lnTo>
                  <a:pt x="365759" y="63373"/>
                </a:lnTo>
                <a:lnTo>
                  <a:pt x="365759" y="46990"/>
                </a:lnTo>
                <a:close/>
              </a:path>
              <a:path w="365759" h="304800" extrusionOk="0">
                <a:moveTo>
                  <a:pt x="301244" y="14859"/>
                </a:moveTo>
                <a:lnTo>
                  <a:pt x="61848" y="14859"/>
                </a:lnTo>
                <a:lnTo>
                  <a:pt x="61848" y="31242"/>
                </a:lnTo>
                <a:lnTo>
                  <a:pt x="301244" y="31242"/>
                </a:lnTo>
                <a:lnTo>
                  <a:pt x="301244" y="14859"/>
                </a:lnTo>
                <a:close/>
              </a:path>
              <a:path w="365759" h="304800" extrusionOk="0">
                <a:moveTo>
                  <a:pt x="365759" y="14859"/>
                </a:moveTo>
                <a:lnTo>
                  <a:pt x="338835" y="14859"/>
                </a:lnTo>
                <a:lnTo>
                  <a:pt x="338835" y="31242"/>
                </a:lnTo>
                <a:lnTo>
                  <a:pt x="365759" y="31242"/>
                </a:lnTo>
                <a:lnTo>
                  <a:pt x="365759" y="14859"/>
                </a:lnTo>
                <a:close/>
              </a:path>
            </a:pathLst>
          </a:custGeom>
          <a:solidFill>
            <a:srgbClr val="FC290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9"/>
          <p:cNvGrpSpPr/>
          <p:nvPr/>
        </p:nvGrpSpPr>
        <p:grpSpPr>
          <a:xfrm>
            <a:off x="18846337" y="3390278"/>
            <a:ext cx="4946758" cy="4831091"/>
            <a:chOff x="9425623" y="1694687"/>
            <a:chExt cx="2474023" cy="2416175"/>
          </a:xfrm>
        </p:grpSpPr>
        <p:sp>
          <p:nvSpPr>
            <p:cNvPr id="510" name="Google Shape;510;p9"/>
            <p:cNvSpPr/>
            <p:nvPr/>
          </p:nvSpPr>
          <p:spPr>
            <a:xfrm>
              <a:off x="9440545" y="2510662"/>
              <a:ext cx="1584960" cy="1600200"/>
            </a:xfrm>
            <a:custGeom>
              <a:avLst/>
              <a:gdLst/>
              <a:ahLst/>
              <a:cxnLst/>
              <a:rect l="l" t="t" r="r" b="b"/>
              <a:pathLst>
                <a:path w="1584959" h="1600200" extrusionOk="0">
                  <a:moveTo>
                    <a:pt x="785113" y="0"/>
                  </a:moveTo>
                  <a:lnTo>
                    <a:pt x="785113" y="175895"/>
                  </a:lnTo>
                  <a:lnTo>
                    <a:pt x="834441" y="177830"/>
                  </a:lnTo>
                  <a:lnTo>
                    <a:pt x="882833" y="183548"/>
                  </a:lnTo>
                  <a:lnTo>
                    <a:pt x="930126" y="192914"/>
                  </a:lnTo>
                  <a:lnTo>
                    <a:pt x="976159" y="205794"/>
                  </a:lnTo>
                  <a:lnTo>
                    <a:pt x="1020769" y="222055"/>
                  </a:lnTo>
                  <a:lnTo>
                    <a:pt x="1063794" y="241563"/>
                  </a:lnTo>
                  <a:lnTo>
                    <a:pt x="1105071" y="264184"/>
                  </a:lnTo>
                  <a:lnTo>
                    <a:pt x="1144439" y="289784"/>
                  </a:lnTo>
                  <a:lnTo>
                    <a:pt x="1181734" y="318230"/>
                  </a:lnTo>
                  <a:lnTo>
                    <a:pt x="1216796" y="349387"/>
                  </a:lnTo>
                  <a:lnTo>
                    <a:pt x="1249461" y="383122"/>
                  </a:lnTo>
                  <a:lnTo>
                    <a:pt x="1279567" y="419302"/>
                  </a:lnTo>
                  <a:lnTo>
                    <a:pt x="1306952" y="457791"/>
                  </a:lnTo>
                  <a:lnTo>
                    <a:pt x="1331453" y="498458"/>
                  </a:lnTo>
                  <a:lnTo>
                    <a:pt x="1352909" y="541166"/>
                  </a:lnTo>
                  <a:lnTo>
                    <a:pt x="1371157" y="585784"/>
                  </a:lnTo>
                  <a:lnTo>
                    <a:pt x="1386035" y="632177"/>
                  </a:lnTo>
                  <a:lnTo>
                    <a:pt x="1397380" y="680212"/>
                  </a:lnTo>
                  <a:lnTo>
                    <a:pt x="1404883" y="728427"/>
                  </a:lnTo>
                  <a:lnTo>
                    <a:pt x="1408595" y="776337"/>
                  </a:lnTo>
                  <a:lnTo>
                    <a:pt x="1408627" y="823778"/>
                  </a:lnTo>
                  <a:lnTo>
                    <a:pt x="1405087" y="870588"/>
                  </a:lnTo>
                  <a:lnTo>
                    <a:pt x="1398085" y="916604"/>
                  </a:lnTo>
                  <a:lnTo>
                    <a:pt x="1387731" y="961663"/>
                  </a:lnTo>
                  <a:lnTo>
                    <a:pt x="1374135" y="1005604"/>
                  </a:lnTo>
                  <a:lnTo>
                    <a:pt x="1357405" y="1048264"/>
                  </a:lnTo>
                  <a:lnTo>
                    <a:pt x="1337651" y="1089479"/>
                  </a:lnTo>
                  <a:lnTo>
                    <a:pt x="1314983" y="1129087"/>
                  </a:lnTo>
                  <a:lnTo>
                    <a:pt x="1289511" y="1166927"/>
                  </a:lnTo>
                  <a:lnTo>
                    <a:pt x="1261343" y="1202834"/>
                  </a:lnTo>
                  <a:lnTo>
                    <a:pt x="1230590" y="1236647"/>
                  </a:lnTo>
                  <a:lnTo>
                    <a:pt x="1197360" y="1268203"/>
                  </a:lnTo>
                  <a:lnTo>
                    <a:pt x="1161764" y="1297339"/>
                  </a:lnTo>
                  <a:lnTo>
                    <a:pt x="1123911" y="1323893"/>
                  </a:lnTo>
                  <a:lnTo>
                    <a:pt x="1083910" y="1347702"/>
                  </a:lnTo>
                  <a:lnTo>
                    <a:pt x="1041871" y="1368604"/>
                  </a:lnTo>
                  <a:lnTo>
                    <a:pt x="997903" y="1386436"/>
                  </a:lnTo>
                  <a:lnTo>
                    <a:pt x="952117" y="1401035"/>
                  </a:lnTo>
                  <a:lnTo>
                    <a:pt x="904621" y="1412239"/>
                  </a:lnTo>
                  <a:lnTo>
                    <a:pt x="856421" y="1419742"/>
                  </a:lnTo>
                  <a:lnTo>
                    <a:pt x="808525" y="1423454"/>
                  </a:lnTo>
                  <a:lnTo>
                    <a:pt x="761095" y="1423486"/>
                  </a:lnTo>
                  <a:lnTo>
                    <a:pt x="714293" y="1419946"/>
                  </a:lnTo>
                  <a:lnTo>
                    <a:pt x="668283" y="1412944"/>
                  </a:lnTo>
                  <a:lnTo>
                    <a:pt x="623227" y="1402590"/>
                  </a:lnTo>
                  <a:lnTo>
                    <a:pt x="579289" y="1388994"/>
                  </a:lnTo>
                  <a:lnTo>
                    <a:pt x="536631" y="1372264"/>
                  </a:lnTo>
                  <a:lnTo>
                    <a:pt x="495417" y="1352510"/>
                  </a:lnTo>
                  <a:lnTo>
                    <a:pt x="455808" y="1329842"/>
                  </a:lnTo>
                  <a:lnTo>
                    <a:pt x="417969" y="1304370"/>
                  </a:lnTo>
                  <a:lnTo>
                    <a:pt x="382062" y="1276202"/>
                  </a:lnTo>
                  <a:lnTo>
                    <a:pt x="348250" y="1245449"/>
                  </a:lnTo>
                  <a:lnTo>
                    <a:pt x="316695" y="1212219"/>
                  </a:lnTo>
                  <a:lnTo>
                    <a:pt x="287562" y="1176623"/>
                  </a:lnTo>
                  <a:lnTo>
                    <a:pt x="261012" y="1138770"/>
                  </a:lnTo>
                  <a:lnTo>
                    <a:pt x="237208" y="1098769"/>
                  </a:lnTo>
                  <a:lnTo>
                    <a:pt x="216315" y="1056730"/>
                  </a:lnTo>
                  <a:lnTo>
                    <a:pt x="198493" y="1012762"/>
                  </a:lnTo>
                  <a:lnTo>
                    <a:pt x="183907" y="966976"/>
                  </a:lnTo>
                  <a:lnTo>
                    <a:pt x="172720" y="919479"/>
                  </a:lnTo>
                  <a:lnTo>
                    <a:pt x="0" y="953262"/>
                  </a:lnTo>
                  <a:lnTo>
                    <a:pt x="11007" y="1001638"/>
                  </a:lnTo>
                  <a:lnTo>
                    <a:pt x="24815" y="1048745"/>
                  </a:lnTo>
                  <a:lnTo>
                    <a:pt x="41324" y="1094501"/>
                  </a:lnTo>
                  <a:lnTo>
                    <a:pt x="60433" y="1138825"/>
                  </a:lnTo>
                  <a:lnTo>
                    <a:pt x="82043" y="1181634"/>
                  </a:lnTo>
                  <a:lnTo>
                    <a:pt x="106054" y="1222845"/>
                  </a:lnTo>
                  <a:lnTo>
                    <a:pt x="132367" y="1262378"/>
                  </a:lnTo>
                  <a:lnTo>
                    <a:pt x="160883" y="1300151"/>
                  </a:lnTo>
                  <a:lnTo>
                    <a:pt x="191500" y="1336080"/>
                  </a:lnTo>
                  <a:lnTo>
                    <a:pt x="224121" y="1370085"/>
                  </a:lnTo>
                  <a:lnTo>
                    <a:pt x="258645" y="1402083"/>
                  </a:lnTo>
                  <a:lnTo>
                    <a:pt x="294973" y="1431992"/>
                  </a:lnTo>
                  <a:lnTo>
                    <a:pt x="333004" y="1459731"/>
                  </a:lnTo>
                  <a:lnTo>
                    <a:pt x="372640" y="1485216"/>
                  </a:lnTo>
                  <a:lnTo>
                    <a:pt x="413780" y="1508368"/>
                  </a:lnTo>
                  <a:lnTo>
                    <a:pt x="456326" y="1529102"/>
                  </a:lnTo>
                  <a:lnTo>
                    <a:pt x="500176" y="1547338"/>
                  </a:lnTo>
                  <a:lnTo>
                    <a:pt x="545233" y="1562993"/>
                  </a:lnTo>
                  <a:lnTo>
                    <a:pt x="591395" y="1575986"/>
                  </a:lnTo>
                  <a:lnTo>
                    <a:pt x="638564" y="1586234"/>
                  </a:lnTo>
                  <a:lnTo>
                    <a:pt x="686640" y="1593656"/>
                  </a:lnTo>
                  <a:lnTo>
                    <a:pt x="735523" y="1598169"/>
                  </a:lnTo>
                  <a:lnTo>
                    <a:pt x="785113" y="1599692"/>
                  </a:lnTo>
                  <a:lnTo>
                    <a:pt x="833834" y="1598232"/>
                  </a:lnTo>
                  <a:lnTo>
                    <a:pt x="881783" y="1593910"/>
                  </a:lnTo>
                  <a:lnTo>
                    <a:pt x="928877" y="1586808"/>
                  </a:lnTo>
                  <a:lnTo>
                    <a:pt x="975032" y="1577010"/>
                  </a:lnTo>
                  <a:lnTo>
                    <a:pt x="1020165" y="1564600"/>
                  </a:lnTo>
                  <a:lnTo>
                    <a:pt x="1064191" y="1549662"/>
                  </a:lnTo>
                  <a:lnTo>
                    <a:pt x="1107027" y="1532278"/>
                  </a:lnTo>
                  <a:lnTo>
                    <a:pt x="1148590" y="1512532"/>
                  </a:lnTo>
                  <a:lnTo>
                    <a:pt x="1188795" y="1490509"/>
                  </a:lnTo>
                  <a:lnTo>
                    <a:pt x="1227559" y="1466291"/>
                  </a:lnTo>
                  <a:lnTo>
                    <a:pt x="1264798" y="1439963"/>
                  </a:lnTo>
                  <a:lnTo>
                    <a:pt x="1300429" y="1411607"/>
                  </a:lnTo>
                  <a:lnTo>
                    <a:pt x="1334368" y="1381308"/>
                  </a:lnTo>
                  <a:lnTo>
                    <a:pt x="1366530" y="1349149"/>
                  </a:lnTo>
                  <a:lnTo>
                    <a:pt x="1396834" y="1315213"/>
                  </a:lnTo>
                  <a:lnTo>
                    <a:pt x="1425194" y="1279585"/>
                  </a:lnTo>
                  <a:lnTo>
                    <a:pt x="1451527" y="1242347"/>
                  </a:lnTo>
                  <a:lnTo>
                    <a:pt x="1475749" y="1203583"/>
                  </a:lnTo>
                  <a:lnTo>
                    <a:pt x="1497777" y="1163378"/>
                  </a:lnTo>
                  <a:lnTo>
                    <a:pt x="1517527" y="1121813"/>
                  </a:lnTo>
                  <a:lnTo>
                    <a:pt x="1534915" y="1078974"/>
                  </a:lnTo>
                  <a:lnTo>
                    <a:pt x="1549858" y="1034944"/>
                  </a:lnTo>
                  <a:lnTo>
                    <a:pt x="1562271" y="989805"/>
                  </a:lnTo>
                  <a:lnTo>
                    <a:pt x="1572072" y="943643"/>
                  </a:lnTo>
                  <a:lnTo>
                    <a:pt x="1579176" y="896539"/>
                  </a:lnTo>
                  <a:lnTo>
                    <a:pt x="1583500" y="848579"/>
                  </a:lnTo>
                  <a:lnTo>
                    <a:pt x="1584959" y="799846"/>
                  </a:lnTo>
                  <a:lnTo>
                    <a:pt x="1583500" y="751125"/>
                  </a:lnTo>
                  <a:lnTo>
                    <a:pt x="1579176" y="703176"/>
                  </a:lnTo>
                  <a:lnTo>
                    <a:pt x="1572072" y="656082"/>
                  </a:lnTo>
                  <a:lnTo>
                    <a:pt x="1562271" y="609927"/>
                  </a:lnTo>
                  <a:lnTo>
                    <a:pt x="1549858" y="564794"/>
                  </a:lnTo>
                  <a:lnTo>
                    <a:pt x="1534915" y="520768"/>
                  </a:lnTo>
                  <a:lnTo>
                    <a:pt x="1517527" y="477932"/>
                  </a:lnTo>
                  <a:lnTo>
                    <a:pt x="1497777" y="436369"/>
                  </a:lnTo>
                  <a:lnTo>
                    <a:pt x="1475749" y="396164"/>
                  </a:lnTo>
                  <a:lnTo>
                    <a:pt x="1451527" y="357400"/>
                  </a:lnTo>
                  <a:lnTo>
                    <a:pt x="1425194" y="320161"/>
                  </a:lnTo>
                  <a:lnTo>
                    <a:pt x="1396834" y="284530"/>
                  </a:lnTo>
                  <a:lnTo>
                    <a:pt x="1366530" y="250591"/>
                  </a:lnTo>
                  <a:lnTo>
                    <a:pt x="1334368" y="218429"/>
                  </a:lnTo>
                  <a:lnTo>
                    <a:pt x="1300429" y="188125"/>
                  </a:lnTo>
                  <a:lnTo>
                    <a:pt x="1264798" y="159765"/>
                  </a:lnTo>
                  <a:lnTo>
                    <a:pt x="1227559" y="133432"/>
                  </a:lnTo>
                  <a:lnTo>
                    <a:pt x="1188795" y="109210"/>
                  </a:lnTo>
                  <a:lnTo>
                    <a:pt x="1148590" y="87182"/>
                  </a:lnTo>
                  <a:lnTo>
                    <a:pt x="1107027" y="67432"/>
                  </a:lnTo>
                  <a:lnTo>
                    <a:pt x="1064191" y="50044"/>
                  </a:lnTo>
                  <a:lnTo>
                    <a:pt x="1020165" y="35101"/>
                  </a:lnTo>
                  <a:lnTo>
                    <a:pt x="975032" y="22688"/>
                  </a:lnTo>
                  <a:lnTo>
                    <a:pt x="928877" y="12887"/>
                  </a:lnTo>
                  <a:lnTo>
                    <a:pt x="881783" y="5783"/>
                  </a:lnTo>
                  <a:lnTo>
                    <a:pt x="833834" y="1459"/>
                  </a:lnTo>
                  <a:lnTo>
                    <a:pt x="7851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9425623" y="2510662"/>
              <a:ext cx="800100" cy="953769"/>
            </a:xfrm>
            <a:custGeom>
              <a:avLst/>
              <a:gdLst/>
              <a:ahLst/>
              <a:cxnLst/>
              <a:rect l="l" t="t" r="r" b="b"/>
              <a:pathLst>
                <a:path w="800100" h="953770" extrusionOk="0">
                  <a:moveTo>
                    <a:pt x="800035" y="0"/>
                  </a:moveTo>
                  <a:lnTo>
                    <a:pt x="761419" y="928"/>
                  </a:lnTo>
                  <a:lnTo>
                    <a:pt x="722946" y="3714"/>
                  </a:lnTo>
                  <a:lnTo>
                    <a:pt x="684663" y="8358"/>
                  </a:lnTo>
                  <a:lnTo>
                    <a:pt x="646619" y="14859"/>
                  </a:lnTo>
                  <a:lnTo>
                    <a:pt x="599075" y="25621"/>
                  </a:lnTo>
                  <a:lnTo>
                    <a:pt x="552838" y="39049"/>
                  </a:lnTo>
                  <a:lnTo>
                    <a:pt x="507973" y="55042"/>
                  </a:lnTo>
                  <a:lnTo>
                    <a:pt x="464548" y="73504"/>
                  </a:lnTo>
                  <a:lnTo>
                    <a:pt x="422628" y="94335"/>
                  </a:lnTo>
                  <a:lnTo>
                    <a:pt x="382279" y="117437"/>
                  </a:lnTo>
                  <a:lnTo>
                    <a:pt x="343567" y="142712"/>
                  </a:lnTo>
                  <a:lnTo>
                    <a:pt x="306559" y="170063"/>
                  </a:lnTo>
                  <a:lnTo>
                    <a:pt x="271320" y="199389"/>
                  </a:lnTo>
                  <a:lnTo>
                    <a:pt x="237916" y="230595"/>
                  </a:lnTo>
                  <a:lnTo>
                    <a:pt x="206414" y="263580"/>
                  </a:lnTo>
                  <a:lnTo>
                    <a:pt x="176880" y="298247"/>
                  </a:lnTo>
                  <a:lnTo>
                    <a:pt x="149379" y="334498"/>
                  </a:lnTo>
                  <a:lnTo>
                    <a:pt x="123978" y="372234"/>
                  </a:lnTo>
                  <a:lnTo>
                    <a:pt x="100743" y="411357"/>
                  </a:lnTo>
                  <a:lnTo>
                    <a:pt x="79741" y="451769"/>
                  </a:lnTo>
                  <a:lnTo>
                    <a:pt x="61036" y="493372"/>
                  </a:lnTo>
                  <a:lnTo>
                    <a:pt x="44695" y="536066"/>
                  </a:lnTo>
                  <a:lnTo>
                    <a:pt x="30785" y="579755"/>
                  </a:lnTo>
                  <a:lnTo>
                    <a:pt x="19371" y="624340"/>
                  </a:lnTo>
                  <a:lnTo>
                    <a:pt x="10519" y="669722"/>
                  </a:lnTo>
                  <a:lnTo>
                    <a:pt x="4296" y="715804"/>
                  </a:lnTo>
                  <a:lnTo>
                    <a:pt x="767" y="762486"/>
                  </a:lnTo>
                  <a:lnTo>
                    <a:pt x="0" y="809672"/>
                  </a:lnTo>
                  <a:lnTo>
                    <a:pt x="2058" y="857261"/>
                  </a:lnTo>
                  <a:lnTo>
                    <a:pt x="7010" y="905157"/>
                  </a:lnTo>
                  <a:lnTo>
                    <a:pt x="14921" y="953262"/>
                  </a:lnTo>
                  <a:lnTo>
                    <a:pt x="187641" y="919479"/>
                  </a:lnTo>
                  <a:lnTo>
                    <a:pt x="182567" y="889821"/>
                  </a:lnTo>
                  <a:lnTo>
                    <a:pt x="178957" y="859948"/>
                  </a:lnTo>
                  <a:lnTo>
                    <a:pt x="176800" y="829933"/>
                  </a:lnTo>
                  <a:lnTo>
                    <a:pt x="176084" y="799846"/>
                  </a:lnTo>
                  <a:lnTo>
                    <a:pt x="177960" y="751090"/>
                  </a:lnTo>
                  <a:lnTo>
                    <a:pt x="183498" y="703360"/>
                  </a:lnTo>
                  <a:lnTo>
                    <a:pt x="192559" y="656794"/>
                  </a:lnTo>
                  <a:lnTo>
                    <a:pt x="205003" y="611531"/>
                  </a:lnTo>
                  <a:lnTo>
                    <a:pt x="220692" y="567710"/>
                  </a:lnTo>
                  <a:lnTo>
                    <a:pt x="239489" y="525468"/>
                  </a:lnTo>
                  <a:lnTo>
                    <a:pt x="261254" y="484947"/>
                  </a:lnTo>
                  <a:lnTo>
                    <a:pt x="285848" y="446283"/>
                  </a:lnTo>
                  <a:lnTo>
                    <a:pt x="313134" y="409616"/>
                  </a:lnTo>
                  <a:lnTo>
                    <a:pt x="342972" y="375085"/>
                  </a:lnTo>
                  <a:lnTo>
                    <a:pt x="375224" y="342828"/>
                  </a:lnTo>
                  <a:lnTo>
                    <a:pt x="409752" y="312985"/>
                  </a:lnTo>
                  <a:lnTo>
                    <a:pt x="446416" y="285693"/>
                  </a:lnTo>
                  <a:lnTo>
                    <a:pt x="485079" y="261093"/>
                  </a:lnTo>
                  <a:lnTo>
                    <a:pt x="525602" y="239322"/>
                  </a:lnTo>
                  <a:lnTo>
                    <a:pt x="567846" y="220520"/>
                  </a:lnTo>
                  <a:lnTo>
                    <a:pt x="611673" y="204825"/>
                  </a:lnTo>
                  <a:lnTo>
                    <a:pt x="656943" y="192376"/>
                  </a:lnTo>
                  <a:lnTo>
                    <a:pt x="703520" y="183312"/>
                  </a:lnTo>
                  <a:lnTo>
                    <a:pt x="751263" y="177772"/>
                  </a:lnTo>
                  <a:lnTo>
                    <a:pt x="800035" y="175895"/>
                  </a:lnTo>
                  <a:lnTo>
                    <a:pt x="80003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0369296" y="1694687"/>
              <a:ext cx="1530350" cy="892175"/>
            </a:xfrm>
            <a:custGeom>
              <a:avLst/>
              <a:gdLst/>
              <a:ahLst/>
              <a:cxnLst/>
              <a:rect l="l" t="t" r="r" b="b"/>
              <a:pathLst>
                <a:path w="1530350" h="892175" extrusionOk="0">
                  <a:moveTo>
                    <a:pt x="1530096" y="99060"/>
                  </a:moveTo>
                  <a:lnTo>
                    <a:pt x="1522315" y="60489"/>
                  </a:lnTo>
                  <a:lnTo>
                    <a:pt x="1501092" y="29003"/>
                  </a:lnTo>
                  <a:lnTo>
                    <a:pt x="1469606" y="7780"/>
                  </a:lnTo>
                  <a:lnTo>
                    <a:pt x="1431035" y="0"/>
                  </a:lnTo>
                  <a:lnTo>
                    <a:pt x="637539" y="0"/>
                  </a:lnTo>
                  <a:lnTo>
                    <a:pt x="255015" y="0"/>
                  </a:lnTo>
                  <a:lnTo>
                    <a:pt x="99059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346710"/>
                  </a:lnTo>
                  <a:lnTo>
                    <a:pt x="0" y="495300"/>
                  </a:lnTo>
                  <a:lnTo>
                    <a:pt x="7780" y="533870"/>
                  </a:lnTo>
                  <a:lnTo>
                    <a:pt x="29003" y="565356"/>
                  </a:lnTo>
                  <a:lnTo>
                    <a:pt x="60489" y="586579"/>
                  </a:lnTo>
                  <a:lnTo>
                    <a:pt x="99059" y="594360"/>
                  </a:lnTo>
                  <a:lnTo>
                    <a:pt x="255015" y="594360"/>
                  </a:lnTo>
                  <a:lnTo>
                    <a:pt x="4318" y="891794"/>
                  </a:lnTo>
                  <a:lnTo>
                    <a:pt x="637539" y="594360"/>
                  </a:lnTo>
                  <a:lnTo>
                    <a:pt x="1431035" y="594360"/>
                  </a:lnTo>
                  <a:lnTo>
                    <a:pt x="1469606" y="586579"/>
                  </a:lnTo>
                  <a:lnTo>
                    <a:pt x="1501092" y="565356"/>
                  </a:lnTo>
                  <a:lnTo>
                    <a:pt x="1522315" y="533870"/>
                  </a:lnTo>
                  <a:lnTo>
                    <a:pt x="1530096" y="495300"/>
                  </a:lnTo>
                  <a:lnTo>
                    <a:pt x="1530096" y="346710"/>
                  </a:lnTo>
                  <a:lnTo>
                    <a:pt x="1530096" y="99060"/>
                  </a:lnTo>
                  <a:close/>
                </a:path>
              </a:pathLst>
            </a:custGeom>
            <a:noFill/>
            <a:ln w="24375" cap="flat" cmpd="sng">
              <a:solidFill>
                <a:srgbClr val="252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9"/>
          <p:cNvSpPr txBox="1"/>
          <p:nvPr/>
        </p:nvSpPr>
        <p:spPr>
          <a:xfrm>
            <a:off x="21120438" y="3463666"/>
            <a:ext cx="2300641" cy="5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Dapat dinilai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4" name="Google Shape;514;p9"/>
          <p:cNvSpPr txBox="1"/>
          <p:nvPr/>
        </p:nvSpPr>
        <p:spPr>
          <a:xfrm>
            <a:off x="21108253" y="3951217"/>
            <a:ext cx="2319686" cy="5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proporsional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5" name="Google Shape;515;p9"/>
          <p:cNvSpPr txBox="1"/>
          <p:nvPr/>
        </p:nvSpPr>
        <p:spPr>
          <a:xfrm>
            <a:off x="20327406" y="6761250"/>
            <a:ext cx="247586" cy="45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7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9"/>
          <p:cNvSpPr/>
          <p:nvPr/>
        </p:nvSpPr>
        <p:spPr>
          <a:xfrm>
            <a:off x="20196881" y="8637567"/>
            <a:ext cx="500250" cy="506598"/>
          </a:xfrm>
          <a:custGeom>
            <a:avLst/>
            <a:gdLst/>
            <a:ahLst/>
            <a:cxnLst/>
            <a:rect l="l" t="t" r="r" b="b"/>
            <a:pathLst>
              <a:path w="250190" h="253364" extrusionOk="0">
                <a:moveTo>
                  <a:pt x="249935" y="0"/>
                </a:moveTo>
                <a:lnTo>
                  <a:pt x="0" y="0"/>
                </a:lnTo>
                <a:lnTo>
                  <a:pt x="124968" y="252983"/>
                </a:lnTo>
                <a:lnTo>
                  <a:pt x="249935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9"/>
          <p:cNvSpPr txBox="1"/>
          <p:nvPr/>
        </p:nvSpPr>
        <p:spPr>
          <a:xfrm>
            <a:off x="17846980" y="9448885"/>
            <a:ext cx="5590354" cy="396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24124" marR="10157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Konversi Predikat Kinerja CPNS  dan Penetapan Angka Kredit  (PAK) dilakukan oleh Pejabat  Penilai Kinerja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45049" marR="226003" lvl="0" indent="0" algn="ctr" rtl="0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25252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berdasarkan Predikat Kinerja  yang dihitung secara  proporsional selama CPNS  melaksanakan tugas</a:t>
            </a:r>
            <a:endParaRPr sz="3199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8" name="Google Shape;518;p9"/>
          <p:cNvSpPr/>
          <p:nvPr/>
        </p:nvSpPr>
        <p:spPr>
          <a:xfrm>
            <a:off x="20073216" y="5816618"/>
            <a:ext cx="752914" cy="752914"/>
          </a:xfrm>
          <a:custGeom>
            <a:avLst/>
            <a:gdLst/>
            <a:ahLst/>
            <a:cxnLst/>
            <a:rect l="l" t="t" r="r" b="b"/>
            <a:pathLst>
              <a:path w="376554" h="376554" extrusionOk="0">
                <a:moveTo>
                  <a:pt x="188086" y="0"/>
                </a:moveTo>
                <a:lnTo>
                  <a:pt x="111886" y="76200"/>
                </a:lnTo>
                <a:lnTo>
                  <a:pt x="127958" y="90148"/>
                </a:lnTo>
                <a:lnTo>
                  <a:pt x="140827" y="95392"/>
                </a:lnTo>
                <a:lnTo>
                  <a:pt x="153767" y="99327"/>
                </a:lnTo>
                <a:lnTo>
                  <a:pt x="170052" y="109347"/>
                </a:lnTo>
                <a:lnTo>
                  <a:pt x="179621" y="124747"/>
                </a:lnTo>
                <a:lnTo>
                  <a:pt x="181641" y="140922"/>
                </a:lnTo>
                <a:lnTo>
                  <a:pt x="178089" y="155692"/>
                </a:lnTo>
                <a:lnTo>
                  <a:pt x="170942" y="166877"/>
                </a:lnTo>
                <a:lnTo>
                  <a:pt x="159295" y="174533"/>
                </a:lnTo>
                <a:lnTo>
                  <a:pt x="145399" y="178022"/>
                </a:lnTo>
                <a:lnTo>
                  <a:pt x="130811" y="176414"/>
                </a:lnTo>
                <a:lnTo>
                  <a:pt x="117094" y="168782"/>
                </a:lnTo>
                <a:lnTo>
                  <a:pt x="105237" y="155305"/>
                </a:lnTo>
                <a:lnTo>
                  <a:pt x="99393" y="140684"/>
                </a:lnTo>
                <a:lnTo>
                  <a:pt x="92430" y="125634"/>
                </a:lnTo>
                <a:lnTo>
                  <a:pt x="77216" y="110871"/>
                </a:lnTo>
                <a:lnTo>
                  <a:pt x="0" y="187960"/>
                </a:lnTo>
                <a:lnTo>
                  <a:pt x="75310" y="263143"/>
                </a:lnTo>
                <a:lnTo>
                  <a:pt x="60660" y="277975"/>
                </a:lnTo>
                <a:lnTo>
                  <a:pt x="45735" y="284829"/>
                </a:lnTo>
                <a:lnTo>
                  <a:pt x="31216" y="290683"/>
                </a:lnTo>
                <a:lnTo>
                  <a:pt x="17779" y="302513"/>
                </a:lnTo>
                <a:lnTo>
                  <a:pt x="10148" y="316158"/>
                </a:lnTo>
                <a:lnTo>
                  <a:pt x="8540" y="330708"/>
                </a:lnTo>
                <a:lnTo>
                  <a:pt x="12029" y="344590"/>
                </a:lnTo>
                <a:lnTo>
                  <a:pt x="19684" y="356235"/>
                </a:lnTo>
                <a:lnTo>
                  <a:pt x="30924" y="363454"/>
                </a:lnTo>
                <a:lnTo>
                  <a:pt x="45688" y="367029"/>
                </a:lnTo>
                <a:lnTo>
                  <a:pt x="61833" y="364986"/>
                </a:lnTo>
                <a:lnTo>
                  <a:pt x="77216" y="355346"/>
                </a:lnTo>
                <a:lnTo>
                  <a:pt x="87209" y="339141"/>
                </a:lnTo>
                <a:lnTo>
                  <a:pt x="91154" y="326294"/>
                </a:lnTo>
                <a:lnTo>
                  <a:pt x="96289" y="313590"/>
                </a:lnTo>
                <a:lnTo>
                  <a:pt x="109854" y="297814"/>
                </a:lnTo>
                <a:lnTo>
                  <a:pt x="188086" y="376047"/>
                </a:lnTo>
                <a:lnTo>
                  <a:pt x="266573" y="297561"/>
                </a:lnTo>
                <a:lnTo>
                  <a:pt x="250926" y="284305"/>
                </a:lnTo>
                <a:lnTo>
                  <a:pt x="238267" y="279241"/>
                </a:lnTo>
                <a:lnTo>
                  <a:pt x="225442" y="275272"/>
                </a:lnTo>
                <a:lnTo>
                  <a:pt x="209296" y="265302"/>
                </a:lnTo>
                <a:lnTo>
                  <a:pt x="199729" y="249973"/>
                </a:lnTo>
                <a:lnTo>
                  <a:pt x="197723" y="233822"/>
                </a:lnTo>
                <a:lnTo>
                  <a:pt x="201312" y="219029"/>
                </a:lnTo>
                <a:lnTo>
                  <a:pt x="208533" y="207772"/>
                </a:lnTo>
                <a:lnTo>
                  <a:pt x="220160" y="200189"/>
                </a:lnTo>
                <a:lnTo>
                  <a:pt x="234013" y="196738"/>
                </a:lnTo>
                <a:lnTo>
                  <a:pt x="248556" y="198360"/>
                </a:lnTo>
                <a:lnTo>
                  <a:pt x="262254" y="205993"/>
                </a:lnTo>
                <a:lnTo>
                  <a:pt x="274042" y="219261"/>
                </a:lnTo>
                <a:lnTo>
                  <a:pt x="279876" y="233648"/>
                </a:lnTo>
                <a:lnTo>
                  <a:pt x="286615" y="248463"/>
                </a:lnTo>
                <a:lnTo>
                  <a:pt x="301117" y="263016"/>
                </a:lnTo>
                <a:lnTo>
                  <a:pt x="376174" y="187960"/>
                </a:lnTo>
                <a:lnTo>
                  <a:pt x="300990" y="112775"/>
                </a:lnTo>
                <a:lnTo>
                  <a:pt x="315733" y="97690"/>
                </a:lnTo>
                <a:lnTo>
                  <a:pt x="330739" y="90773"/>
                </a:lnTo>
                <a:lnTo>
                  <a:pt x="345316" y="84951"/>
                </a:lnTo>
                <a:lnTo>
                  <a:pt x="358775" y="73151"/>
                </a:lnTo>
                <a:lnTo>
                  <a:pt x="366406" y="59434"/>
                </a:lnTo>
                <a:lnTo>
                  <a:pt x="368014" y="44846"/>
                </a:lnTo>
                <a:lnTo>
                  <a:pt x="364525" y="30950"/>
                </a:lnTo>
                <a:lnTo>
                  <a:pt x="356870" y="19303"/>
                </a:lnTo>
                <a:lnTo>
                  <a:pt x="345684" y="12084"/>
                </a:lnTo>
                <a:lnTo>
                  <a:pt x="330914" y="8509"/>
                </a:lnTo>
                <a:lnTo>
                  <a:pt x="314739" y="10552"/>
                </a:lnTo>
                <a:lnTo>
                  <a:pt x="299338" y="20192"/>
                </a:lnTo>
                <a:lnTo>
                  <a:pt x="289357" y="36476"/>
                </a:lnTo>
                <a:lnTo>
                  <a:pt x="285400" y="49402"/>
                </a:lnTo>
                <a:lnTo>
                  <a:pt x="280158" y="62233"/>
                </a:lnTo>
                <a:lnTo>
                  <a:pt x="266319" y="78231"/>
                </a:lnTo>
                <a:lnTo>
                  <a:pt x="188086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Google Shape;51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09771" y="13019447"/>
            <a:ext cx="1499225" cy="65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088216" y="12940220"/>
            <a:ext cx="1834418" cy="70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77074" y="131107"/>
            <a:ext cx="2898035" cy="1112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10"/>
          <p:cNvGrpSpPr/>
          <p:nvPr/>
        </p:nvGrpSpPr>
        <p:grpSpPr>
          <a:xfrm>
            <a:off x="14074666" y="537207"/>
            <a:ext cx="9861521" cy="10440491"/>
            <a:chOff x="7057644" y="1217676"/>
            <a:chExt cx="4932045" cy="5221605"/>
          </a:xfrm>
        </p:grpSpPr>
        <p:sp>
          <p:nvSpPr>
            <p:cNvPr id="527" name="Google Shape;527;p10"/>
            <p:cNvSpPr/>
            <p:nvPr/>
          </p:nvSpPr>
          <p:spPr>
            <a:xfrm>
              <a:off x="7057644" y="1217676"/>
              <a:ext cx="4932045" cy="5221605"/>
            </a:xfrm>
            <a:custGeom>
              <a:avLst/>
              <a:gdLst/>
              <a:ahLst/>
              <a:cxnLst/>
              <a:rect l="l" t="t" r="r" b="b"/>
              <a:pathLst>
                <a:path w="4932045" h="5221605" extrusionOk="0">
                  <a:moveTo>
                    <a:pt x="4931663" y="0"/>
                  </a:moveTo>
                  <a:lnTo>
                    <a:pt x="0" y="0"/>
                  </a:lnTo>
                  <a:lnTo>
                    <a:pt x="0" y="5221224"/>
                  </a:lnTo>
                  <a:lnTo>
                    <a:pt x="4931663" y="5221224"/>
                  </a:lnTo>
                  <a:lnTo>
                    <a:pt x="493166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7057644" y="1217676"/>
              <a:ext cx="4932045" cy="5221605"/>
            </a:xfrm>
            <a:custGeom>
              <a:avLst/>
              <a:gdLst/>
              <a:ahLst/>
              <a:cxnLst/>
              <a:rect l="l" t="t" r="r" b="b"/>
              <a:pathLst>
                <a:path w="4932045" h="5221605" extrusionOk="0">
                  <a:moveTo>
                    <a:pt x="0" y="5221224"/>
                  </a:moveTo>
                  <a:lnTo>
                    <a:pt x="4931663" y="5221224"/>
                  </a:lnTo>
                  <a:lnTo>
                    <a:pt x="4931663" y="0"/>
                  </a:lnTo>
                  <a:lnTo>
                    <a:pt x="0" y="0"/>
                  </a:lnTo>
                  <a:lnTo>
                    <a:pt x="0" y="5221224"/>
                  </a:lnTo>
                  <a:close/>
                </a:path>
              </a:pathLst>
            </a:custGeom>
            <a:noFill/>
            <a:ln w="39600" cap="flat" cmpd="sng">
              <a:solidFill>
                <a:srgbClr val="FC2905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29" name="Google Shape;529;p10"/>
          <p:cNvSpPr txBox="1"/>
          <p:nvPr/>
        </p:nvSpPr>
        <p:spPr>
          <a:xfrm>
            <a:off x="14467628" y="4621728"/>
            <a:ext cx="9424755" cy="491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482478" marR="10157" lvl="0" indent="-45708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AutoNum type="alphaLcPeriod"/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Kurun waktu 10 bulan yaitu bulan Maret s.d Desember  2023 melaksanakan kegiatan </a:t>
            </a:r>
            <a:r>
              <a:rPr lang="en-US" sz="2799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 The Job Training </a:t>
            </a: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(OJT)  dan Pelatihan Dasar (Latsar) di bawah koordinasi Biro  SDM dengan Predikat Kinerja </a:t>
            </a:r>
            <a:r>
              <a:rPr lang="en-US" sz="2799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baik</a:t>
            </a: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Penghitungan  persentase kesesuaian Predikat Kinerja sbb:</a:t>
            </a:r>
            <a:endParaRPr sz="2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478" marR="0" lvl="0" indent="0" algn="l" rtl="0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10/12 x 100% x 12,5 = 10,42 AK.</a:t>
            </a:r>
            <a:endParaRPr sz="2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478" marR="529458" lvl="0" indent="-457085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AutoNum type="alphaLcPeriod" startAt="2"/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Kurun waktu 2 bulan yaitu Januari dan Februari 2024  melaksanakan kegiatan sesuai penempatan di unit  kerjanya dengan Predikat Kinerja </a:t>
            </a:r>
            <a:r>
              <a:rPr lang="en-US" sz="2799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baik</a:t>
            </a: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Penghitungan  persentase kesesuaian Predikat Kinerja sbb:</a:t>
            </a:r>
            <a:endParaRPr sz="2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478" marR="0" lvl="0" indent="0" algn="l" rtl="0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2/12 x 100% x 12,5 = 2,08.</a:t>
            </a:r>
            <a:endParaRPr sz="2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"/>
          <p:cNvSpPr txBox="1"/>
          <p:nvPr/>
        </p:nvSpPr>
        <p:spPr>
          <a:xfrm>
            <a:off x="14597028" y="9796118"/>
            <a:ext cx="9092102" cy="88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Angka Kredit yang diperoleh selama melaksanakan tugas</a:t>
            </a:r>
            <a:endParaRPr sz="2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3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sebagai CPNS adalah 10,42 + 2,08 = 12,5 AK</a:t>
            </a:r>
            <a:endParaRPr sz="2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0"/>
          <p:cNvSpPr txBox="1"/>
          <p:nvPr/>
        </p:nvSpPr>
        <p:spPr>
          <a:xfrm>
            <a:off x="14665697" y="944901"/>
            <a:ext cx="9028618" cy="3415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127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Kasus</a:t>
            </a:r>
            <a:endParaRPr sz="39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88" marR="0" lvl="0" indent="0" algn="ctr" rtl="0">
              <a:spcBef>
                <a:spcPts val="2689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Sdri. Suci Hafizah Afwan, S.Psi.</a:t>
            </a:r>
            <a:endParaRPr sz="2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394" marR="10157" lvl="0" indent="10157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NIP. 199609182023032001 golongan ruang III/a  menduduki JF Pengembang Teknologi Pembelajaran Ahli  Pertama TMT 1 Maret 2024</a:t>
            </a:r>
            <a:endParaRPr sz="2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6" marR="0" lvl="0" indent="0" algn="ctr" rtl="0">
              <a:spcBef>
                <a:spcPts val="119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Penghitungan konversi predikat kinerja:</a:t>
            </a:r>
            <a:endParaRPr sz="35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9771" y="13019447"/>
            <a:ext cx="1499225" cy="658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3" name="Google Shape;533;p10"/>
          <p:cNvGrpSpPr/>
          <p:nvPr/>
        </p:nvGrpSpPr>
        <p:grpSpPr>
          <a:xfrm>
            <a:off x="328084" y="13287600"/>
            <a:ext cx="3142351" cy="258797"/>
            <a:chOff x="164084" y="6644637"/>
            <a:chExt cx="1571585" cy="129432"/>
          </a:xfrm>
        </p:grpSpPr>
        <p:pic>
          <p:nvPicPr>
            <p:cNvPr id="534" name="Google Shape;534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0550" y="6653875"/>
              <a:ext cx="99070" cy="110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4084" y="6646100"/>
              <a:ext cx="94830" cy="115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984" y="6644637"/>
              <a:ext cx="467715" cy="129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Google Shape;537;p10"/>
            <p:cNvSpPr/>
            <p:nvPr/>
          </p:nvSpPr>
          <p:spPr>
            <a:xfrm>
              <a:off x="259156" y="6650672"/>
              <a:ext cx="443865" cy="106045"/>
            </a:xfrm>
            <a:custGeom>
              <a:avLst/>
              <a:gdLst/>
              <a:ahLst/>
              <a:cxnLst/>
              <a:rect l="l" t="t" r="r" b="b"/>
              <a:pathLst>
                <a:path w="443865" h="106045" extrusionOk="0">
                  <a:moveTo>
                    <a:pt x="73113" y="1752"/>
                  </a:moveTo>
                  <a:lnTo>
                    <a:pt x="38544" y="1752"/>
                  </a:lnTo>
                  <a:lnTo>
                    <a:pt x="0" y="104293"/>
                  </a:lnTo>
                  <a:lnTo>
                    <a:pt x="32359" y="104293"/>
                  </a:lnTo>
                  <a:lnTo>
                    <a:pt x="37363" y="87365"/>
                  </a:lnTo>
                  <a:lnTo>
                    <a:pt x="105284" y="87365"/>
                  </a:lnTo>
                  <a:lnTo>
                    <a:pt x="96951" y="65189"/>
                  </a:lnTo>
                  <a:lnTo>
                    <a:pt x="44234" y="65189"/>
                  </a:lnTo>
                  <a:lnTo>
                    <a:pt x="55435" y="28333"/>
                  </a:lnTo>
                  <a:lnTo>
                    <a:pt x="83102" y="28333"/>
                  </a:lnTo>
                  <a:lnTo>
                    <a:pt x="73113" y="1752"/>
                  </a:lnTo>
                  <a:close/>
                </a:path>
                <a:path w="443865" h="106045" extrusionOk="0">
                  <a:moveTo>
                    <a:pt x="105284" y="87365"/>
                  </a:moveTo>
                  <a:lnTo>
                    <a:pt x="73329" y="87365"/>
                  </a:lnTo>
                  <a:lnTo>
                    <a:pt x="78460" y="104293"/>
                  </a:lnTo>
                  <a:lnTo>
                    <a:pt x="111645" y="104293"/>
                  </a:lnTo>
                  <a:lnTo>
                    <a:pt x="105284" y="87365"/>
                  </a:lnTo>
                  <a:close/>
                </a:path>
                <a:path w="443865" h="106045" extrusionOk="0">
                  <a:moveTo>
                    <a:pt x="83102" y="28333"/>
                  </a:moveTo>
                  <a:lnTo>
                    <a:pt x="55435" y="28333"/>
                  </a:lnTo>
                  <a:lnTo>
                    <a:pt x="66763" y="65189"/>
                  </a:lnTo>
                  <a:lnTo>
                    <a:pt x="96951" y="65189"/>
                  </a:lnTo>
                  <a:lnTo>
                    <a:pt x="83102" y="28333"/>
                  </a:lnTo>
                  <a:close/>
                </a:path>
                <a:path w="443865" h="106045" extrusionOk="0">
                  <a:moveTo>
                    <a:pt x="375361" y="1752"/>
                  </a:moveTo>
                  <a:lnTo>
                    <a:pt x="345782" y="1752"/>
                  </a:lnTo>
                  <a:lnTo>
                    <a:pt x="345782" y="104293"/>
                  </a:lnTo>
                  <a:lnTo>
                    <a:pt x="375577" y="104293"/>
                  </a:lnTo>
                  <a:lnTo>
                    <a:pt x="375577" y="47993"/>
                  </a:lnTo>
                  <a:lnTo>
                    <a:pt x="406840" y="47993"/>
                  </a:lnTo>
                  <a:lnTo>
                    <a:pt x="375361" y="1752"/>
                  </a:lnTo>
                  <a:close/>
                </a:path>
                <a:path w="443865" h="106045" extrusionOk="0">
                  <a:moveTo>
                    <a:pt x="406840" y="47993"/>
                  </a:moveTo>
                  <a:lnTo>
                    <a:pt x="375577" y="47993"/>
                  </a:lnTo>
                  <a:lnTo>
                    <a:pt x="413981" y="104293"/>
                  </a:lnTo>
                  <a:lnTo>
                    <a:pt x="443852" y="104293"/>
                  </a:lnTo>
                  <a:lnTo>
                    <a:pt x="443852" y="58483"/>
                  </a:lnTo>
                  <a:lnTo>
                    <a:pt x="413981" y="58483"/>
                  </a:lnTo>
                  <a:lnTo>
                    <a:pt x="406840" y="47993"/>
                  </a:lnTo>
                  <a:close/>
                </a:path>
                <a:path w="443865" h="106045" extrusionOk="0">
                  <a:moveTo>
                    <a:pt x="443852" y="1752"/>
                  </a:moveTo>
                  <a:lnTo>
                    <a:pt x="413981" y="1752"/>
                  </a:lnTo>
                  <a:lnTo>
                    <a:pt x="413981" y="58483"/>
                  </a:lnTo>
                  <a:lnTo>
                    <a:pt x="443852" y="58483"/>
                  </a:lnTo>
                  <a:lnTo>
                    <a:pt x="443852" y="1752"/>
                  </a:lnTo>
                  <a:close/>
                </a:path>
                <a:path w="443865" h="106045" extrusionOk="0">
                  <a:moveTo>
                    <a:pt x="326783" y="1752"/>
                  </a:moveTo>
                  <a:lnTo>
                    <a:pt x="241871" y="1752"/>
                  </a:lnTo>
                  <a:lnTo>
                    <a:pt x="241871" y="104293"/>
                  </a:lnTo>
                  <a:lnTo>
                    <a:pt x="328320" y="104293"/>
                  </a:lnTo>
                  <a:lnTo>
                    <a:pt x="328320" y="81070"/>
                  </a:lnTo>
                  <a:lnTo>
                    <a:pt x="273621" y="81070"/>
                  </a:lnTo>
                  <a:lnTo>
                    <a:pt x="273621" y="60858"/>
                  </a:lnTo>
                  <a:lnTo>
                    <a:pt x="322935" y="60858"/>
                  </a:lnTo>
                  <a:lnTo>
                    <a:pt x="322935" y="39941"/>
                  </a:lnTo>
                  <a:lnTo>
                    <a:pt x="273621" y="39941"/>
                  </a:lnTo>
                  <a:lnTo>
                    <a:pt x="273621" y="23647"/>
                  </a:lnTo>
                  <a:lnTo>
                    <a:pt x="326783" y="23647"/>
                  </a:lnTo>
                  <a:lnTo>
                    <a:pt x="326783" y="1752"/>
                  </a:lnTo>
                  <a:close/>
                </a:path>
                <a:path w="443865" h="106045" extrusionOk="0">
                  <a:moveTo>
                    <a:pt x="174409" y="0"/>
                  </a:moveTo>
                  <a:lnTo>
                    <a:pt x="134604" y="12898"/>
                  </a:lnTo>
                  <a:lnTo>
                    <a:pt x="119151" y="53022"/>
                  </a:lnTo>
                  <a:lnTo>
                    <a:pt x="119546" y="60768"/>
                  </a:lnTo>
                  <a:lnTo>
                    <a:pt x="137888" y="96323"/>
                  </a:lnTo>
                  <a:lnTo>
                    <a:pt x="173075" y="106042"/>
                  </a:lnTo>
                  <a:lnTo>
                    <a:pt x="180243" y="105826"/>
                  </a:lnTo>
                  <a:lnTo>
                    <a:pt x="216756" y="93943"/>
                  </a:lnTo>
                  <a:lnTo>
                    <a:pt x="223583" y="89533"/>
                  </a:lnTo>
                  <a:lnTo>
                    <a:pt x="223583" y="83588"/>
                  </a:lnTo>
                  <a:lnTo>
                    <a:pt x="167157" y="83588"/>
                  </a:lnTo>
                  <a:lnTo>
                    <a:pt x="161340" y="81210"/>
                  </a:lnTo>
                  <a:lnTo>
                    <a:pt x="152996" y="71691"/>
                  </a:lnTo>
                  <a:lnTo>
                    <a:pt x="150901" y="63766"/>
                  </a:lnTo>
                  <a:lnTo>
                    <a:pt x="150901" y="42227"/>
                  </a:lnTo>
                  <a:lnTo>
                    <a:pt x="152971" y="34594"/>
                  </a:lnTo>
                  <a:lnTo>
                    <a:pt x="161226" y="24930"/>
                  </a:lnTo>
                  <a:lnTo>
                    <a:pt x="166763" y="22517"/>
                  </a:lnTo>
                  <a:lnTo>
                    <a:pt x="220351" y="22517"/>
                  </a:lnTo>
                  <a:lnTo>
                    <a:pt x="182369" y="192"/>
                  </a:lnTo>
                  <a:lnTo>
                    <a:pt x="174409" y="0"/>
                  </a:lnTo>
                  <a:close/>
                </a:path>
                <a:path w="443865" h="106045" extrusionOk="0">
                  <a:moveTo>
                    <a:pt x="223583" y="45821"/>
                  </a:moveTo>
                  <a:lnTo>
                    <a:pt x="174612" y="45821"/>
                  </a:lnTo>
                  <a:lnTo>
                    <a:pt x="174612" y="67144"/>
                  </a:lnTo>
                  <a:lnTo>
                    <a:pt x="195808" y="67144"/>
                  </a:lnTo>
                  <a:lnTo>
                    <a:pt x="195808" y="76809"/>
                  </a:lnTo>
                  <a:lnTo>
                    <a:pt x="191655" y="79273"/>
                  </a:lnTo>
                  <a:lnTo>
                    <a:pt x="187972" y="81023"/>
                  </a:lnTo>
                  <a:lnTo>
                    <a:pt x="181546" y="83075"/>
                  </a:lnTo>
                  <a:lnTo>
                    <a:pt x="178155" y="83588"/>
                  </a:lnTo>
                  <a:lnTo>
                    <a:pt x="223583" y="83588"/>
                  </a:lnTo>
                  <a:lnTo>
                    <a:pt x="223583" y="45821"/>
                  </a:lnTo>
                  <a:close/>
                </a:path>
                <a:path w="443865" h="106045" extrusionOk="0">
                  <a:moveTo>
                    <a:pt x="220351" y="22517"/>
                  </a:moveTo>
                  <a:lnTo>
                    <a:pt x="178371" y="22517"/>
                  </a:lnTo>
                  <a:lnTo>
                    <a:pt x="182206" y="23545"/>
                  </a:lnTo>
                  <a:lnTo>
                    <a:pt x="188226" y="27647"/>
                  </a:lnTo>
                  <a:lnTo>
                    <a:pt x="190360" y="30619"/>
                  </a:lnTo>
                  <a:lnTo>
                    <a:pt x="191617" y="34480"/>
                  </a:lnTo>
                  <a:lnTo>
                    <a:pt x="222186" y="29032"/>
                  </a:lnTo>
                  <a:lnTo>
                    <a:pt x="220351" y="22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38" name="Google Shape;538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4584" y="6646100"/>
              <a:ext cx="452996" cy="115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6279" y="6647687"/>
              <a:ext cx="1019390" cy="1263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0" name="Google Shape;54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088216" y="12940219"/>
            <a:ext cx="1834418" cy="6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3431" y="11294169"/>
            <a:ext cx="17267282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0"/>
          <p:cNvSpPr txBox="1"/>
          <p:nvPr/>
        </p:nvSpPr>
        <p:spPr>
          <a:xfrm>
            <a:off x="910990" y="10322559"/>
            <a:ext cx="10153969" cy="357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RUMUS 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Khand Light"/>
                <a:ea typeface="Khand Light"/>
                <a:cs typeface="Khand Light"/>
                <a:sym typeface="Khand Light"/>
              </a:rPr>
              <a:t>.</a:t>
            </a:r>
            <a:endParaRPr sz="3200">
              <a:solidFill>
                <a:schemeClr val="dk1"/>
              </a:solidFill>
              <a:latin typeface="Khand Light"/>
              <a:ea typeface="Khand Light"/>
              <a:cs typeface="Khand Light"/>
              <a:sym typeface="Khand Light"/>
            </a:endParaRPr>
          </a:p>
        </p:txBody>
      </p:sp>
      <p:sp>
        <p:nvSpPr>
          <p:cNvPr id="543" name="Google Shape;543;p10"/>
          <p:cNvSpPr txBox="1"/>
          <p:nvPr/>
        </p:nvSpPr>
        <p:spPr>
          <a:xfrm>
            <a:off x="820761" y="5521015"/>
            <a:ext cx="561390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00"/>
                </a:solidFill>
                <a:latin typeface="Khand"/>
                <a:ea typeface="Khand"/>
                <a:cs typeface="Khand"/>
                <a:sym typeface="Khand"/>
              </a:rPr>
              <a:t>Koefisien Angka kredit</a:t>
            </a:r>
            <a:endParaRPr sz="4400" b="1">
              <a:solidFill>
                <a:srgbClr val="FFFF0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544" name="Google Shape;544;p10"/>
          <p:cNvSpPr txBox="1"/>
          <p:nvPr/>
        </p:nvSpPr>
        <p:spPr>
          <a:xfrm>
            <a:off x="973431" y="6714227"/>
            <a:ext cx="7467424" cy="15696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2"/>
                </a:solidFill>
                <a:latin typeface="Khand"/>
                <a:ea typeface="Khand"/>
                <a:cs typeface="Khand"/>
                <a:sym typeface="Khand"/>
              </a:rPr>
              <a:t>“target angka kredit minimal yang harus dipenuhi setiap tahun pada setiap jenjang jabatan”</a:t>
            </a:r>
            <a:endParaRPr/>
          </a:p>
        </p:txBody>
      </p:sp>
      <p:sp>
        <p:nvSpPr>
          <p:cNvPr id="545" name="Google Shape;545;p10"/>
          <p:cNvSpPr txBox="1"/>
          <p:nvPr/>
        </p:nvSpPr>
        <p:spPr>
          <a:xfrm>
            <a:off x="910990" y="2282458"/>
            <a:ext cx="10153969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1"/>
                </a:solidFill>
                <a:latin typeface="Khand SemiBold"/>
                <a:ea typeface="Khand SemiBold"/>
                <a:cs typeface="Khand SemiBold"/>
                <a:sym typeface="Khand SemiBold"/>
              </a:rPr>
              <a:t>Perhitungan Angka Kredit Proposional</a:t>
            </a:r>
            <a:endParaRPr sz="8000" b="1">
              <a:solidFill>
                <a:schemeClr val="lt1"/>
              </a:solidFill>
              <a:latin typeface="Khand SemiBold"/>
              <a:ea typeface="Khand SemiBold"/>
              <a:cs typeface="Khand SemiBold"/>
              <a:sym typeface="Khand SemiBold"/>
            </a:endParaRPr>
          </a:p>
        </p:txBody>
      </p:sp>
      <p:pic>
        <p:nvPicPr>
          <p:cNvPr id="546" name="Google Shape;546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1013" y="204489"/>
            <a:ext cx="2898035" cy="111278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0"/>
          <p:cNvSpPr txBox="1">
            <a:spLocks noGrp="1"/>
          </p:cNvSpPr>
          <p:nvPr>
            <p:ph type="title"/>
          </p:nvPr>
        </p:nvSpPr>
        <p:spPr>
          <a:xfrm>
            <a:off x="3917629" y="787444"/>
            <a:ext cx="9861521" cy="70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00" rIns="0" bIns="0" anchor="t" anchorCtr="0">
            <a:spAutoFit/>
          </a:bodyPr>
          <a:lstStyle/>
          <a:p>
            <a:pPr marL="25394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 b="1">
                <a:solidFill>
                  <a:schemeClr val="dk1"/>
                </a:solidFill>
              </a:rPr>
              <a:t>ANGKA KREDIT PENGANGKATAN PERTAMA</a:t>
            </a:r>
            <a:endParaRPr sz="4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1"/>
          <p:cNvSpPr txBox="1"/>
          <p:nvPr/>
        </p:nvSpPr>
        <p:spPr>
          <a:xfrm>
            <a:off x="1" y="5796554"/>
            <a:ext cx="24370030" cy="78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357073" marR="5648334" lvl="0" indent="0" algn="ctr" rtl="0">
              <a:lnSpc>
                <a:spcPct val="81366"/>
              </a:lnSpc>
              <a:spcBef>
                <a:spcPts val="3999"/>
              </a:spcBef>
              <a:spcAft>
                <a:spcPts val="0"/>
              </a:spcAft>
              <a:buNone/>
            </a:pPr>
            <a:r>
              <a:rPr lang="en-US" sz="5399" b="1" i="1" baseline="-25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A. Konversikan secara Periodik:                               </a:t>
            </a:r>
            <a:r>
              <a:rPr lang="en-US" sz="3599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Jumlahkan Hasil Konversi Periodik:</a:t>
            </a: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13816" marR="2070840" lvl="0" indent="0" algn="ctr" rtl="0">
              <a:lnSpc>
                <a:spcPct val="80033"/>
              </a:lnSpc>
              <a:spcBef>
                <a:spcPts val="1676"/>
              </a:spcBef>
              <a:spcAft>
                <a:spcPts val="0"/>
              </a:spcAft>
              <a:buNone/>
            </a:pPr>
            <a:r>
              <a:rPr lang="en-US" sz="5399" i="1" baseline="-25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1. Periode Maret – Desember 2023                          </a:t>
            </a:r>
            <a:r>
              <a:rPr lang="en-US" sz="3599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Perolehan Periode Maret – Desember 2023 = 10,42</a:t>
            </a: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78730" marR="0" lvl="0" indent="0" algn="l" rtl="0">
              <a:lnSpc>
                <a:spcPct val="82589"/>
              </a:lnSpc>
              <a:spcBef>
                <a:spcPts val="1522"/>
              </a:spcBef>
              <a:spcAft>
                <a:spcPts val="0"/>
              </a:spcAft>
              <a:buNone/>
            </a:pPr>
            <a:r>
              <a:rPr lang="en-US" sz="3899" baseline="30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10                                                                             </a:t>
            </a:r>
            <a:r>
              <a:rPr lang="en-US" sz="5399" b="1" i="1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Perolehan Periode Januari – Februari 2024 = 2,08</a:t>
            </a: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86697" marR="0" lvl="0" indent="0" algn="l" rtl="0">
              <a:lnSpc>
                <a:spcPct val="562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99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Angka Kredit =      </a:t>
            </a:r>
            <a:r>
              <a:rPr lang="en-US" sz="5399" baseline="30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× 100% × 12,5</a:t>
            </a:r>
            <a:endParaRPr sz="3599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6078730" marR="0" lvl="0" indent="0" algn="l" rtl="0">
              <a:lnSpc>
                <a:spcPct val="77588"/>
              </a:lnSpc>
              <a:spcBef>
                <a:spcPts val="56"/>
              </a:spcBef>
              <a:spcAft>
                <a:spcPts val="0"/>
              </a:spcAft>
              <a:buNone/>
            </a:pPr>
            <a:r>
              <a:rPr lang="en-US" sz="3899" baseline="30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12                                                                             </a:t>
            </a:r>
            <a:r>
              <a:rPr lang="en-US" sz="5399" b="1" i="1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Perolehan Akumulasi Angka Kredit</a:t>
            </a: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59278" marR="0" lvl="0" indent="0" algn="l" rtl="0">
              <a:lnSpc>
                <a:spcPct val="611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99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10,42.                                                    </a:t>
            </a:r>
            <a:r>
              <a:rPr lang="en-US" sz="5399" b="1" i="1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Akumulasi Angka Kredit = 10,42 + 2,08</a:t>
            </a: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85732" marR="0" lvl="0" indent="0" algn="l" rtl="0">
              <a:lnSpc>
                <a:spcPct val="91146"/>
              </a:lnSpc>
              <a:spcBef>
                <a:spcPts val="474"/>
              </a:spcBef>
              <a:spcAft>
                <a:spcPts val="0"/>
              </a:spcAft>
              <a:buNone/>
            </a:pPr>
            <a:r>
              <a:rPr lang="en-US" sz="3599" i="1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2. Periode Januari – Februari 2024                                                                              </a:t>
            </a:r>
            <a:r>
              <a:rPr lang="en-US" sz="5399" b="1" i="1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12,5</a:t>
            </a: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11539" marR="0" lvl="0" indent="0" algn="l" rtl="0">
              <a:lnSpc>
                <a:spcPct val="131858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n-US" sz="2599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endParaRPr sz="2599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3321995" marR="0" lvl="0" indent="0" algn="l" rtl="0">
              <a:lnSpc>
                <a:spcPct val="427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99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Angka Kredit =      </a:t>
            </a:r>
            <a:r>
              <a:rPr lang="en-US" sz="5399" baseline="30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× 100% × 12,5                           </a:t>
            </a:r>
            <a:r>
              <a:rPr lang="en-US" sz="4199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Berdasarkan Perhitungan diatas, pejabat fungsional yang</a:t>
            </a:r>
            <a:endParaRPr sz="2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14027" marR="0" lvl="0" indent="0" algn="l" rtl="0">
              <a:lnSpc>
                <a:spcPct val="512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 baseline="30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12</a:t>
            </a:r>
            <a:endParaRPr sz="2599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12607691" marR="0" lvl="0" indent="0" algn="l" rtl="0">
              <a:lnSpc>
                <a:spcPct val="29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bersangkutan memperoleh Angka Kredit sebagai Calon PNS</a:t>
            </a:r>
            <a:endParaRPr sz="2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93305" marR="0" lvl="0" indent="0" algn="l" rtl="0">
              <a:lnSpc>
                <a:spcPct val="103519"/>
              </a:lnSpc>
              <a:spcBef>
                <a:spcPts val="218"/>
              </a:spcBef>
              <a:spcAft>
                <a:spcPts val="0"/>
              </a:spcAft>
              <a:buNone/>
            </a:pPr>
            <a:r>
              <a:rPr lang="en-US" sz="5399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2,08.                                                     </a:t>
            </a:r>
            <a:r>
              <a:rPr lang="en-US" sz="4199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sebesar  </a:t>
            </a:r>
            <a:r>
              <a:rPr lang="en-US" sz="5399" b="1" i="1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12,5</a:t>
            </a:r>
            <a:endParaRPr sz="35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1"/>
          <p:cNvSpPr/>
          <p:nvPr/>
        </p:nvSpPr>
        <p:spPr>
          <a:xfrm>
            <a:off x="11238097" y="5986499"/>
            <a:ext cx="11634233" cy="6703854"/>
          </a:xfrm>
          <a:custGeom>
            <a:avLst/>
            <a:gdLst/>
            <a:ahLst/>
            <a:cxnLst/>
            <a:rect l="l" t="t" r="r" b="b"/>
            <a:pathLst>
              <a:path w="5818632" h="3352800" extrusionOk="0">
                <a:moveTo>
                  <a:pt x="0" y="3352800"/>
                </a:moveTo>
                <a:lnTo>
                  <a:pt x="5818632" y="3352800"/>
                </a:lnTo>
                <a:lnTo>
                  <a:pt x="5818632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solidFill>
            <a:srgbClr val="5E252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11"/>
          <p:cNvSpPr/>
          <p:nvPr/>
        </p:nvSpPr>
        <p:spPr>
          <a:xfrm>
            <a:off x="11238097" y="5986499"/>
            <a:ext cx="11634233" cy="6703854"/>
          </a:xfrm>
          <a:custGeom>
            <a:avLst/>
            <a:gdLst/>
            <a:ahLst/>
            <a:cxnLst/>
            <a:rect l="l" t="t" r="r" b="b"/>
            <a:pathLst>
              <a:path w="5818632" h="3352800" extrusionOk="0">
                <a:moveTo>
                  <a:pt x="0" y="3352800"/>
                </a:moveTo>
                <a:lnTo>
                  <a:pt x="5818632" y="3352800"/>
                </a:lnTo>
                <a:lnTo>
                  <a:pt x="5818632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noFill/>
          <a:ln w="12175" cap="flat" cmpd="sng">
            <a:solidFill>
              <a:srgbClr val="2E5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11"/>
          <p:cNvSpPr/>
          <p:nvPr/>
        </p:nvSpPr>
        <p:spPr>
          <a:xfrm>
            <a:off x="6077145" y="8539296"/>
            <a:ext cx="390042" cy="0"/>
          </a:xfrm>
          <a:custGeom>
            <a:avLst/>
            <a:gdLst/>
            <a:ahLst/>
            <a:cxnLst/>
            <a:rect l="l" t="t" r="r" b="b"/>
            <a:pathLst>
              <a:path w="195072" h="120000" extrusionOk="0">
                <a:moveTo>
                  <a:pt x="0" y="0"/>
                </a:moveTo>
                <a:lnTo>
                  <a:pt x="195072" y="0"/>
                </a:lnTo>
              </a:path>
            </a:pathLst>
          </a:custGeom>
          <a:noFill/>
          <a:ln w="165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11"/>
          <p:cNvSpPr/>
          <p:nvPr/>
        </p:nvSpPr>
        <p:spPr>
          <a:xfrm>
            <a:off x="6112443" y="11059843"/>
            <a:ext cx="390040" cy="0"/>
          </a:xfrm>
          <a:custGeom>
            <a:avLst/>
            <a:gdLst/>
            <a:ahLst/>
            <a:cxnLst/>
            <a:rect l="l" t="t" r="r" b="b"/>
            <a:pathLst>
              <a:path w="195071" h="120000" extrusionOk="0">
                <a:moveTo>
                  <a:pt x="0" y="0"/>
                </a:moveTo>
                <a:lnTo>
                  <a:pt x="195071" y="0"/>
                </a:lnTo>
              </a:path>
            </a:pathLst>
          </a:custGeom>
          <a:noFill/>
          <a:ln w="165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11"/>
          <p:cNvSpPr/>
          <p:nvPr/>
        </p:nvSpPr>
        <p:spPr>
          <a:xfrm>
            <a:off x="2011156" y="6266840"/>
            <a:ext cx="8599216" cy="6423511"/>
          </a:xfrm>
          <a:custGeom>
            <a:avLst/>
            <a:gdLst/>
            <a:ahLst/>
            <a:cxnLst/>
            <a:rect l="l" t="t" r="r" b="b"/>
            <a:pathLst>
              <a:path w="4300728" h="3212592" extrusionOk="0">
                <a:moveTo>
                  <a:pt x="0" y="3212592"/>
                </a:moveTo>
                <a:lnTo>
                  <a:pt x="4300728" y="3212592"/>
                </a:lnTo>
                <a:lnTo>
                  <a:pt x="4300728" y="0"/>
                </a:lnTo>
                <a:lnTo>
                  <a:pt x="0" y="0"/>
                </a:lnTo>
                <a:lnTo>
                  <a:pt x="0" y="3212592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11"/>
          <p:cNvSpPr/>
          <p:nvPr/>
        </p:nvSpPr>
        <p:spPr>
          <a:xfrm>
            <a:off x="1462659" y="6004780"/>
            <a:ext cx="8599216" cy="6423511"/>
          </a:xfrm>
          <a:custGeom>
            <a:avLst/>
            <a:gdLst/>
            <a:ahLst/>
            <a:cxnLst/>
            <a:rect l="l" t="t" r="r" b="b"/>
            <a:pathLst>
              <a:path w="4300728" h="3212592" extrusionOk="0">
                <a:moveTo>
                  <a:pt x="0" y="3212592"/>
                </a:moveTo>
                <a:lnTo>
                  <a:pt x="4300728" y="3212592"/>
                </a:lnTo>
                <a:lnTo>
                  <a:pt x="4300728" y="0"/>
                </a:lnTo>
                <a:lnTo>
                  <a:pt x="0" y="0"/>
                </a:lnTo>
                <a:lnTo>
                  <a:pt x="0" y="3212592"/>
                </a:lnTo>
                <a:close/>
              </a:path>
            </a:pathLst>
          </a:custGeom>
          <a:noFill/>
          <a:ln w="12175" cap="flat" cmpd="sng">
            <a:solidFill>
              <a:srgbClr val="172C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11"/>
          <p:cNvSpPr/>
          <p:nvPr/>
        </p:nvSpPr>
        <p:spPr>
          <a:xfrm>
            <a:off x="1" y="5796554"/>
            <a:ext cx="24370030" cy="787448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11"/>
          <p:cNvSpPr/>
          <p:nvPr/>
        </p:nvSpPr>
        <p:spPr>
          <a:xfrm>
            <a:off x="101574" y="128754"/>
            <a:ext cx="0" cy="5662723"/>
          </a:xfrm>
          <a:custGeom>
            <a:avLst/>
            <a:gdLst/>
            <a:ahLst/>
            <a:cxnLst/>
            <a:rect l="l" t="t" r="r" b="b"/>
            <a:pathLst>
              <a:path w="120000" h="2832099" extrusionOk="0">
                <a:moveTo>
                  <a:pt x="0" y="28320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6B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11"/>
          <p:cNvSpPr/>
          <p:nvPr/>
        </p:nvSpPr>
        <p:spPr>
          <a:xfrm>
            <a:off x="24276076" y="128754"/>
            <a:ext cx="0" cy="10106565"/>
          </a:xfrm>
          <a:custGeom>
            <a:avLst/>
            <a:gdLst/>
            <a:ahLst/>
            <a:cxnLst/>
            <a:rect l="l" t="t" r="r" b="b"/>
            <a:pathLst>
              <a:path w="120000" h="5054599" extrusionOk="0">
                <a:moveTo>
                  <a:pt x="0" y="5054599"/>
                </a:moveTo>
                <a:lnTo>
                  <a:pt x="0" y="0"/>
                </a:lnTo>
              </a:path>
            </a:pathLst>
          </a:custGeom>
          <a:noFill/>
          <a:ln w="63500" cap="flat" cmpd="sng">
            <a:solidFill>
              <a:srgbClr val="1F18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11"/>
          <p:cNvSpPr/>
          <p:nvPr/>
        </p:nvSpPr>
        <p:spPr>
          <a:xfrm>
            <a:off x="13153774" y="13663425"/>
            <a:ext cx="11223876" cy="0"/>
          </a:xfrm>
          <a:custGeom>
            <a:avLst/>
            <a:gdLst/>
            <a:ahLst/>
            <a:cxnLst/>
            <a:rect l="l" t="t" r="r" b="b"/>
            <a:pathLst>
              <a:path w="5613400" h="120000" extrusionOk="0">
                <a:moveTo>
                  <a:pt x="5613399" y="0"/>
                </a:moveTo>
                <a:lnTo>
                  <a:pt x="0" y="0"/>
                </a:lnTo>
              </a:path>
              <a:path w="5613400" h="120000" extrusionOk="0">
                <a:moveTo>
                  <a:pt x="0" y="0"/>
                </a:moveTo>
                <a:lnTo>
                  <a:pt x="5613399" y="0"/>
                </a:lnTo>
              </a:path>
            </a:pathLst>
          </a:custGeom>
          <a:noFill/>
          <a:ln w="50800" cap="flat" cmpd="sng">
            <a:solidFill>
              <a:srgbClr val="BF3B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11"/>
          <p:cNvSpPr txBox="1"/>
          <p:nvPr/>
        </p:nvSpPr>
        <p:spPr>
          <a:xfrm>
            <a:off x="4123932" y="729905"/>
            <a:ext cx="14641780" cy="106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394" marR="0" lvl="0" indent="0" algn="l" rtl="0">
              <a:lnSpc>
                <a:spcPct val="69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7" baseline="300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Angka Kredit Pengangkatan Pertama</a:t>
            </a:r>
            <a:endParaRPr sz="79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1"/>
          <p:cNvSpPr txBox="1"/>
          <p:nvPr/>
        </p:nvSpPr>
        <p:spPr>
          <a:xfrm>
            <a:off x="11238097" y="5986499"/>
            <a:ext cx="11634233" cy="670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11"/>
          <p:cNvSpPr txBox="1"/>
          <p:nvPr/>
        </p:nvSpPr>
        <p:spPr>
          <a:xfrm>
            <a:off x="1462659" y="6004781"/>
            <a:ext cx="8599216" cy="26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11"/>
          <p:cNvSpPr txBox="1"/>
          <p:nvPr/>
        </p:nvSpPr>
        <p:spPr>
          <a:xfrm>
            <a:off x="10061876" y="6004781"/>
            <a:ext cx="548495" cy="26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11"/>
          <p:cNvSpPr txBox="1"/>
          <p:nvPr/>
        </p:nvSpPr>
        <p:spPr>
          <a:xfrm>
            <a:off x="1462659" y="6266840"/>
            <a:ext cx="548497" cy="616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11"/>
          <p:cNvSpPr txBox="1"/>
          <p:nvPr/>
        </p:nvSpPr>
        <p:spPr>
          <a:xfrm>
            <a:off x="2011156" y="6266840"/>
            <a:ext cx="8050719" cy="616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11"/>
          <p:cNvSpPr txBox="1"/>
          <p:nvPr/>
        </p:nvSpPr>
        <p:spPr>
          <a:xfrm>
            <a:off x="10061876" y="6266840"/>
            <a:ext cx="548495" cy="616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11"/>
          <p:cNvSpPr txBox="1"/>
          <p:nvPr/>
        </p:nvSpPr>
        <p:spPr>
          <a:xfrm>
            <a:off x="1462659" y="12428293"/>
            <a:ext cx="548497" cy="26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11"/>
          <p:cNvSpPr txBox="1"/>
          <p:nvPr/>
        </p:nvSpPr>
        <p:spPr>
          <a:xfrm>
            <a:off x="2011156" y="12428293"/>
            <a:ext cx="8599216" cy="26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11"/>
          <p:cNvSpPr txBox="1"/>
          <p:nvPr/>
        </p:nvSpPr>
        <p:spPr>
          <a:xfrm>
            <a:off x="6077145" y="8259969"/>
            <a:ext cx="390042" cy="3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11"/>
          <p:cNvSpPr txBox="1"/>
          <p:nvPr/>
        </p:nvSpPr>
        <p:spPr>
          <a:xfrm>
            <a:off x="6112443" y="10780516"/>
            <a:ext cx="390040" cy="3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7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11"/>
          <p:cNvSpPr/>
          <p:nvPr/>
        </p:nvSpPr>
        <p:spPr>
          <a:xfrm>
            <a:off x="-541613" y="390244"/>
            <a:ext cx="4008544" cy="140882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5" name="Google Shape;57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443" y="2277669"/>
            <a:ext cx="23102126" cy="1116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3033</Words>
  <Application>Microsoft Office PowerPoint</Application>
  <PresentationFormat>Custom</PresentationFormat>
  <Paragraphs>550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8" baseType="lpstr">
      <vt:lpstr>Khand</vt:lpstr>
      <vt:lpstr>Noto Sans Symbols</vt:lpstr>
      <vt:lpstr>Roboto</vt:lpstr>
      <vt:lpstr>Quattrocento Sans</vt:lpstr>
      <vt:lpstr>Cambria Math</vt:lpstr>
      <vt:lpstr>Roboto Light</vt:lpstr>
      <vt:lpstr>Courier New</vt:lpstr>
      <vt:lpstr>Lato</vt:lpstr>
      <vt:lpstr>Arvo</vt:lpstr>
      <vt:lpstr>Khand SemiBold</vt:lpstr>
      <vt:lpstr>Arial Black</vt:lpstr>
      <vt:lpstr>Century Gothic</vt:lpstr>
      <vt:lpstr>Khand Light</vt:lpstr>
      <vt:lpstr>Calibri</vt:lpstr>
      <vt:lpstr>Arial</vt:lpstr>
      <vt:lpstr>Times New Roman</vt:lpstr>
      <vt:lpstr>Fira Sans Black</vt:lpstr>
      <vt:lpstr>Corben</vt:lpstr>
      <vt:lpstr>Ion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AK KEBUTUHAN KENAIKAN PANGKAT/JABATAN MODEL KONVERSI</vt:lpstr>
      <vt:lpstr>PowerPoint Presentation</vt:lpstr>
      <vt:lpstr>ANGKA KREDIT PENGANGKATAN PERTAMA</vt:lpstr>
      <vt:lpstr>ANGKA KREDIT PENGANGKATAN PERTAMA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PENYESUAIAN</vt:lpstr>
      <vt:lpstr>PENYESUAIAN</vt:lpstr>
      <vt:lpstr>PowerPoint Presentation</vt:lpstr>
      <vt:lpstr>PowerPoint Presentation</vt:lpstr>
      <vt:lpstr>PowerPoint Presentation</vt:lpstr>
      <vt:lpstr>PROMOSI</vt:lpstr>
      <vt:lpstr>PROMOSI</vt:lpstr>
      <vt:lpstr>3. KONVERSI PREDIKAT  KINERJA KE ANGKA KREDIT</vt:lpstr>
      <vt:lpstr>PENGHITUNGAN KONVERSI PREDIKAT KINERJA  KE  DALAM ANGKA KREDIT</vt:lpstr>
      <vt:lpstr>Mekanisme Predikat Kinerja menjadi Angka Kredit &amp; PAK</vt:lpstr>
      <vt:lpstr>Kenaikan Pangkat Jabatan Fungsional</vt:lpstr>
      <vt:lpstr>Kenaikan Pangkat karena tidak tersedia  kebutuhan</vt:lpstr>
      <vt:lpstr>Kategori Keterampilan yang memperoleh ijazah/sertifikat profesi pada Kategori  Keahlian</vt:lpstr>
      <vt:lpstr>Penyesuaian AK  Kumulatif Konvensional - Integrasi</vt:lpstr>
      <vt:lpstr>LANGKAH 2</vt:lpstr>
      <vt:lpstr>LANGKAH 3</vt:lpstr>
      <vt:lpstr>KEBUTUHAN ANGKA KREDIT INTEGRASI UNTUK NAIK JENJANG JABFUNG KEAHLIAN</vt:lpstr>
      <vt:lpstr>LANGKAH 4</vt:lpstr>
      <vt:lpstr>LANGKAH 5</vt:lpstr>
      <vt:lpstr>TATA CARA  PENYESUAIAN AK</vt:lpstr>
      <vt:lpstr>PowerPoint Presentation</vt:lpstr>
      <vt:lpstr>PEMECAHAN PERMASALAHAN YANG DISAMPAIKAN</vt:lpstr>
      <vt:lpstr>Sambungan………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Moncada</dc:creator>
  <cp:lastModifiedBy>LAPTOP_SRI</cp:lastModifiedBy>
  <cp:revision>3</cp:revision>
  <dcterms:created xsi:type="dcterms:W3CDTF">2014-11-12T21:47:38Z</dcterms:created>
  <dcterms:modified xsi:type="dcterms:W3CDTF">2025-02-04T03:55:12Z</dcterms:modified>
</cp:coreProperties>
</file>