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7"/>
  </p:notesMasterIdLst>
  <p:sldIdLst>
    <p:sldId id="256" r:id="rId2"/>
    <p:sldId id="257" r:id="rId3"/>
    <p:sldId id="258" r:id="rId4"/>
    <p:sldId id="259" r:id="rId5"/>
    <p:sldId id="260" r:id="rId6"/>
    <p:sldId id="264" r:id="rId7"/>
    <p:sldId id="265" r:id="rId8"/>
    <p:sldId id="261" r:id="rId9"/>
    <p:sldId id="268" r:id="rId10"/>
    <p:sldId id="262" r:id="rId11"/>
    <p:sldId id="290" r:id="rId12"/>
    <p:sldId id="286" r:id="rId13"/>
    <p:sldId id="291" r:id="rId14"/>
    <p:sldId id="288" r:id="rId15"/>
    <p:sldId id="287" r:id="rId16"/>
    <p:sldId id="289" r:id="rId17"/>
    <p:sldId id="292" r:id="rId18"/>
    <p:sldId id="293" r:id="rId19"/>
    <p:sldId id="294" r:id="rId20"/>
    <p:sldId id="266" r:id="rId21"/>
    <p:sldId id="263" r:id="rId22"/>
    <p:sldId id="276" r:id="rId23"/>
    <p:sldId id="277" r:id="rId24"/>
    <p:sldId id="278" r:id="rId25"/>
    <p:sldId id="280" r:id="rId26"/>
    <p:sldId id="282" r:id="rId27"/>
    <p:sldId id="285" r:id="rId28"/>
    <p:sldId id="269" r:id="rId29"/>
    <p:sldId id="270" r:id="rId30"/>
    <p:sldId id="271" r:id="rId31"/>
    <p:sldId id="272" r:id="rId32"/>
    <p:sldId id="273" r:id="rId33"/>
    <p:sldId id="274" r:id="rId34"/>
    <p:sldId id="267"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59" d="100"/>
          <a:sy n="59" d="100"/>
        </p:scale>
        <p:origin x="8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5C623-5325-484C-AE79-7690F7FD2BA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D9303AE-BF78-4B37-822F-0447150F6A9D}">
      <dgm:prSet/>
      <dgm:spPr/>
      <dgm:t>
        <a:bodyPr/>
        <a:lstStyle/>
        <a:p>
          <a:r>
            <a:rPr lang="en-US"/>
            <a:t>PERATURAN MENTERI PENDAYAGUNAAN APARATUR NEGARA DAN REFORMASI BIROKRASI NOMOR 1 TAHUN 2023 TENTANG JABATAN FUNGSIONAL</a:t>
          </a:r>
        </a:p>
      </dgm:t>
    </dgm:pt>
    <dgm:pt modelId="{F1E1BA71-A07B-4A08-BFEB-DE006065CA4D}" type="parTrans" cxnId="{F40A647E-0989-43AC-926A-8619B470E552}">
      <dgm:prSet/>
      <dgm:spPr/>
      <dgm:t>
        <a:bodyPr/>
        <a:lstStyle/>
        <a:p>
          <a:endParaRPr lang="en-US"/>
        </a:p>
      </dgm:t>
    </dgm:pt>
    <dgm:pt modelId="{4051BBA9-D1C5-4006-9B99-C8EAC512ADD6}" type="sibTrans" cxnId="{F40A647E-0989-43AC-926A-8619B470E552}">
      <dgm:prSet/>
      <dgm:spPr/>
      <dgm:t>
        <a:bodyPr/>
        <a:lstStyle/>
        <a:p>
          <a:endParaRPr lang="en-US"/>
        </a:p>
      </dgm:t>
    </dgm:pt>
    <dgm:pt modelId="{AF7BF8E6-A692-4A51-9C25-B7D0D88A1DEC}">
      <dgm:prSet/>
      <dgm:spPr/>
      <dgm:t>
        <a:bodyPr/>
        <a:lstStyle/>
        <a:p>
          <a:r>
            <a:rPr lang="en-US"/>
            <a:t>PERATURAN BADAN KEPEGAWAIAN NEGARA NOMOR 3 TAHUN 2023 TENTANG ANGKA KREDIT, KENAIKAN PANGKAT DAN JENJANG JABATAN FUNGSIONAL </a:t>
          </a:r>
        </a:p>
      </dgm:t>
    </dgm:pt>
    <dgm:pt modelId="{289E1580-AEE7-4CE8-87F6-A30222AE50AC}" type="parTrans" cxnId="{1C918CE0-9BA2-4897-A62E-A939E53F52BE}">
      <dgm:prSet/>
      <dgm:spPr/>
      <dgm:t>
        <a:bodyPr/>
        <a:lstStyle/>
        <a:p>
          <a:endParaRPr lang="en-US"/>
        </a:p>
      </dgm:t>
    </dgm:pt>
    <dgm:pt modelId="{3AC67A7E-1DF7-4A1F-9DB8-C7FE495C58E7}" type="sibTrans" cxnId="{1C918CE0-9BA2-4897-A62E-A939E53F52BE}">
      <dgm:prSet/>
      <dgm:spPr/>
      <dgm:t>
        <a:bodyPr/>
        <a:lstStyle/>
        <a:p>
          <a:endParaRPr lang="en-US"/>
        </a:p>
      </dgm:t>
    </dgm:pt>
    <dgm:pt modelId="{A45AD090-E255-452B-8198-42E9D9E643C8}" type="pres">
      <dgm:prSet presAssocID="{0075C623-5325-484C-AE79-7690F7FD2BA8}" presName="hierChild1" presStyleCnt="0">
        <dgm:presLayoutVars>
          <dgm:chPref val="1"/>
          <dgm:dir/>
          <dgm:animOne val="branch"/>
          <dgm:animLvl val="lvl"/>
          <dgm:resizeHandles/>
        </dgm:presLayoutVars>
      </dgm:prSet>
      <dgm:spPr/>
    </dgm:pt>
    <dgm:pt modelId="{6579A9EA-86CC-4617-8899-0AE2611C25BF}" type="pres">
      <dgm:prSet presAssocID="{FD9303AE-BF78-4B37-822F-0447150F6A9D}" presName="hierRoot1" presStyleCnt="0"/>
      <dgm:spPr/>
    </dgm:pt>
    <dgm:pt modelId="{02D7BDA8-D69C-4C8A-99D5-225A140F65C0}" type="pres">
      <dgm:prSet presAssocID="{FD9303AE-BF78-4B37-822F-0447150F6A9D}" presName="composite" presStyleCnt="0"/>
      <dgm:spPr/>
    </dgm:pt>
    <dgm:pt modelId="{985C2E16-6748-49A3-8BFB-C4BD28831A5B}" type="pres">
      <dgm:prSet presAssocID="{FD9303AE-BF78-4B37-822F-0447150F6A9D}" presName="background" presStyleLbl="node0" presStyleIdx="0" presStyleCnt="2"/>
      <dgm:spPr/>
    </dgm:pt>
    <dgm:pt modelId="{29F80826-BEEF-4F52-A754-C872914DC93F}" type="pres">
      <dgm:prSet presAssocID="{FD9303AE-BF78-4B37-822F-0447150F6A9D}" presName="text" presStyleLbl="fgAcc0" presStyleIdx="0" presStyleCnt="2">
        <dgm:presLayoutVars>
          <dgm:chPref val="3"/>
        </dgm:presLayoutVars>
      </dgm:prSet>
      <dgm:spPr/>
    </dgm:pt>
    <dgm:pt modelId="{7135AEC7-AECD-45B7-8542-5A1DBA8348B1}" type="pres">
      <dgm:prSet presAssocID="{FD9303AE-BF78-4B37-822F-0447150F6A9D}" presName="hierChild2" presStyleCnt="0"/>
      <dgm:spPr/>
    </dgm:pt>
    <dgm:pt modelId="{C0771F78-BC54-41D2-8809-D82043D6C58E}" type="pres">
      <dgm:prSet presAssocID="{AF7BF8E6-A692-4A51-9C25-B7D0D88A1DEC}" presName="hierRoot1" presStyleCnt="0"/>
      <dgm:spPr/>
    </dgm:pt>
    <dgm:pt modelId="{4CBC017F-EA87-476A-9694-44363EE3FD2D}" type="pres">
      <dgm:prSet presAssocID="{AF7BF8E6-A692-4A51-9C25-B7D0D88A1DEC}" presName="composite" presStyleCnt="0"/>
      <dgm:spPr/>
    </dgm:pt>
    <dgm:pt modelId="{8D9B290E-ED2E-4E7A-BEF0-8EB642A64067}" type="pres">
      <dgm:prSet presAssocID="{AF7BF8E6-A692-4A51-9C25-B7D0D88A1DEC}" presName="background" presStyleLbl="node0" presStyleIdx="1" presStyleCnt="2"/>
      <dgm:spPr/>
    </dgm:pt>
    <dgm:pt modelId="{9FC6426C-A807-48E0-8008-0EB49775ADCC}" type="pres">
      <dgm:prSet presAssocID="{AF7BF8E6-A692-4A51-9C25-B7D0D88A1DEC}" presName="text" presStyleLbl="fgAcc0" presStyleIdx="1" presStyleCnt="2">
        <dgm:presLayoutVars>
          <dgm:chPref val="3"/>
        </dgm:presLayoutVars>
      </dgm:prSet>
      <dgm:spPr/>
    </dgm:pt>
    <dgm:pt modelId="{D2B30AC1-A489-4B85-9EEB-5584C77280E8}" type="pres">
      <dgm:prSet presAssocID="{AF7BF8E6-A692-4A51-9C25-B7D0D88A1DEC}" presName="hierChild2" presStyleCnt="0"/>
      <dgm:spPr/>
    </dgm:pt>
  </dgm:ptLst>
  <dgm:cxnLst>
    <dgm:cxn modelId="{9228B928-EF0A-4D16-A42D-B8E4A70C3DCF}" type="presOf" srcId="{AF7BF8E6-A692-4A51-9C25-B7D0D88A1DEC}" destId="{9FC6426C-A807-48E0-8008-0EB49775ADCC}" srcOrd="0" destOrd="0" presId="urn:microsoft.com/office/officeart/2005/8/layout/hierarchy1"/>
    <dgm:cxn modelId="{F40A647E-0989-43AC-926A-8619B470E552}" srcId="{0075C623-5325-484C-AE79-7690F7FD2BA8}" destId="{FD9303AE-BF78-4B37-822F-0447150F6A9D}" srcOrd="0" destOrd="0" parTransId="{F1E1BA71-A07B-4A08-BFEB-DE006065CA4D}" sibTransId="{4051BBA9-D1C5-4006-9B99-C8EAC512ADD6}"/>
    <dgm:cxn modelId="{6C71B088-FC4F-4DFD-ACE4-FAE304941D2F}" type="presOf" srcId="{FD9303AE-BF78-4B37-822F-0447150F6A9D}" destId="{29F80826-BEEF-4F52-A754-C872914DC93F}" srcOrd="0" destOrd="0" presId="urn:microsoft.com/office/officeart/2005/8/layout/hierarchy1"/>
    <dgm:cxn modelId="{1C918CE0-9BA2-4897-A62E-A939E53F52BE}" srcId="{0075C623-5325-484C-AE79-7690F7FD2BA8}" destId="{AF7BF8E6-A692-4A51-9C25-B7D0D88A1DEC}" srcOrd="1" destOrd="0" parTransId="{289E1580-AEE7-4CE8-87F6-A30222AE50AC}" sibTransId="{3AC67A7E-1DF7-4A1F-9DB8-C7FE495C58E7}"/>
    <dgm:cxn modelId="{752D69FB-360B-433F-AA1E-E9E09FEC3FCC}" type="presOf" srcId="{0075C623-5325-484C-AE79-7690F7FD2BA8}" destId="{A45AD090-E255-452B-8198-42E9D9E643C8}" srcOrd="0" destOrd="0" presId="urn:microsoft.com/office/officeart/2005/8/layout/hierarchy1"/>
    <dgm:cxn modelId="{5CFF3AD6-EE79-4EDF-B749-A245F1DB5B67}" type="presParOf" srcId="{A45AD090-E255-452B-8198-42E9D9E643C8}" destId="{6579A9EA-86CC-4617-8899-0AE2611C25BF}" srcOrd="0" destOrd="0" presId="urn:microsoft.com/office/officeart/2005/8/layout/hierarchy1"/>
    <dgm:cxn modelId="{5A056276-D276-45E2-B8C2-50E1B53E0A61}" type="presParOf" srcId="{6579A9EA-86CC-4617-8899-0AE2611C25BF}" destId="{02D7BDA8-D69C-4C8A-99D5-225A140F65C0}" srcOrd="0" destOrd="0" presId="urn:microsoft.com/office/officeart/2005/8/layout/hierarchy1"/>
    <dgm:cxn modelId="{3A8ADD64-D514-4705-9BC4-1399EADFE109}" type="presParOf" srcId="{02D7BDA8-D69C-4C8A-99D5-225A140F65C0}" destId="{985C2E16-6748-49A3-8BFB-C4BD28831A5B}" srcOrd="0" destOrd="0" presId="urn:microsoft.com/office/officeart/2005/8/layout/hierarchy1"/>
    <dgm:cxn modelId="{331F544E-6BA2-4031-9EDC-EC11F497B148}" type="presParOf" srcId="{02D7BDA8-D69C-4C8A-99D5-225A140F65C0}" destId="{29F80826-BEEF-4F52-A754-C872914DC93F}" srcOrd="1" destOrd="0" presId="urn:microsoft.com/office/officeart/2005/8/layout/hierarchy1"/>
    <dgm:cxn modelId="{472D8488-3FBE-422F-828E-5C9FF8FD94F5}" type="presParOf" srcId="{6579A9EA-86CC-4617-8899-0AE2611C25BF}" destId="{7135AEC7-AECD-45B7-8542-5A1DBA8348B1}" srcOrd="1" destOrd="0" presId="urn:microsoft.com/office/officeart/2005/8/layout/hierarchy1"/>
    <dgm:cxn modelId="{FEF7BFB1-44C4-4479-B2E3-715B1123E3FA}" type="presParOf" srcId="{A45AD090-E255-452B-8198-42E9D9E643C8}" destId="{C0771F78-BC54-41D2-8809-D82043D6C58E}" srcOrd="1" destOrd="0" presId="urn:microsoft.com/office/officeart/2005/8/layout/hierarchy1"/>
    <dgm:cxn modelId="{BF8B71B0-4E08-40BF-BF06-76C2F8A726C1}" type="presParOf" srcId="{C0771F78-BC54-41D2-8809-D82043D6C58E}" destId="{4CBC017F-EA87-476A-9694-44363EE3FD2D}" srcOrd="0" destOrd="0" presId="urn:microsoft.com/office/officeart/2005/8/layout/hierarchy1"/>
    <dgm:cxn modelId="{98E7C8CF-2F80-49F3-99EE-6A6BFD867764}" type="presParOf" srcId="{4CBC017F-EA87-476A-9694-44363EE3FD2D}" destId="{8D9B290E-ED2E-4E7A-BEF0-8EB642A64067}" srcOrd="0" destOrd="0" presId="urn:microsoft.com/office/officeart/2005/8/layout/hierarchy1"/>
    <dgm:cxn modelId="{1B82C069-76A9-4EB2-B7F2-8B2F79145328}" type="presParOf" srcId="{4CBC017F-EA87-476A-9694-44363EE3FD2D}" destId="{9FC6426C-A807-48E0-8008-0EB49775ADCC}" srcOrd="1" destOrd="0" presId="urn:microsoft.com/office/officeart/2005/8/layout/hierarchy1"/>
    <dgm:cxn modelId="{90EE6D9C-9E08-49FC-8D9F-D1AC6E0E3942}" type="presParOf" srcId="{C0771F78-BC54-41D2-8809-D82043D6C58E}" destId="{D2B30AC1-A489-4B85-9EEB-5584C77280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6AD93-E2ED-4B9B-8D82-4F3EBC0836E8}" type="doc">
      <dgm:prSet loTypeId="urn:microsoft.com/office/officeart/2005/8/layout/vList5" loCatId="list" qsTypeId="urn:microsoft.com/office/officeart/2005/8/quickstyle/simple5" qsCatId="simple" csTypeId="urn:microsoft.com/office/officeart/2005/8/colors/accent1_2" csCatId="accent1"/>
      <dgm:spPr/>
      <dgm:t>
        <a:bodyPr/>
        <a:lstStyle/>
        <a:p>
          <a:endParaRPr lang="en-US"/>
        </a:p>
      </dgm:t>
    </dgm:pt>
    <dgm:pt modelId="{040BDDCA-FD9A-4CBC-849C-5E156F52CAEC}">
      <dgm:prSet/>
      <dgm:spPr/>
      <dgm:t>
        <a:bodyPr/>
        <a:lstStyle/>
        <a:p>
          <a:r>
            <a:rPr lang="en-ID"/>
            <a:t>Kenaikan pangkat dapat dipertimbangkan jika </a:t>
          </a:r>
          <a:endParaRPr lang="en-US"/>
        </a:p>
      </dgm:t>
    </dgm:pt>
    <dgm:pt modelId="{CED84D18-4C32-412D-AB69-3AD2472938DF}" type="parTrans" cxnId="{91326A5E-B410-43C4-8EB9-262FF64C70ED}">
      <dgm:prSet/>
      <dgm:spPr/>
      <dgm:t>
        <a:bodyPr/>
        <a:lstStyle/>
        <a:p>
          <a:endParaRPr lang="en-US"/>
        </a:p>
      </dgm:t>
    </dgm:pt>
    <dgm:pt modelId="{7CBB19FD-0370-4A2D-98B1-0E94C8586E3F}" type="sibTrans" cxnId="{91326A5E-B410-43C4-8EB9-262FF64C70ED}">
      <dgm:prSet/>
      <dgm:spPr/>
      <dgm:t>
        <a:bodyPr/>
        <a:lstStyle/>
        <a:p>
          <a:endParaRPr lang="en-US"/>
        </a:p>
      </dgm:t>
    </dgm:pt>
    <dgm:pt modelId="{BD3F87DA-1567-4198-884B-7D2BC930810B}">
      <dgm:prSet/>
      <dgm:spPr/>
      <dgm:t>
        <a:bodyPr/>
        <a:lstStyle/>
        <a:p>
          <a:r>
            <a:rPr lang="en-ID"/>
            <a:t>PNS telah menduduki pangkat terakhir minimal 2 tahun, </a:t>
          </a:r>
          <a:endParaRPr lang="en-US"/>
        </a:p>
      </dgm:t>
    </dgm:pt>
    <dgm:pt modelId="{C83CB0DD-AB1F-45C3-B690-8F2901B8AF9E}" type="parTrans" cxnId="{36CC084E-31E4-4A6A-8FB7-2A264CDC2445}">
      <dgm:prSet/>
      <dgm:spPr/>
      <dgm:t>
        <a:bodyPr/>
        <a:lstStyle/>
        <a:p>
          <a:endParaRPr lang="en-US"/>
        </a:p>
      </dgm:t>
    </dgm:pt>
    <dgm:pt modelId="{E20B79E8-FDCE-4862-936A-492AE3009ADB}" type="sibTrans" cxnId="{36CC084E-31E4-4A6A-8FB7-2A264CDC2445}">
      <dgm:prSet/>
      <dgm:spPr/>
      <dgm:t>
        <a:bodyPr/>
        <a:lstStyle/>
        <a:p>
          <a:endParaRPr lang="en-US"/>
        </a:p>
      </dgm:t>
    </dgm:pt>
    <dgm:pt modelId="{CBD67980-B904-498F-8123-ACB50601CAF6}">
      <dgm:prSet/>
      <dgm:spPr/>
      <dgm:t>
        <a:bodyPr/>
        <a:lstStyle/>
        <a:p>
          <a:r>
            <a:rPr lang="en-ID"/>
            <a:t>Telah memenuhi angka kredit yang ditentukan, dan </a:t>
          </a:r>
          <a:endParaRPr lang="en-US"/>
        </a:p>
      </dgm:t>
    </dgm:pt>
    <dgm:pt modelId="{DE031B22-2A6D-440D-B36E-0CE18622F9A7}" type="parTrans" cxnId="{5100E936-BDA3-4782-8EF0-DB8E6C281C38}">
      <dgm:prSet/>
      <dgm:spPr/>
      <dgm:t>
        <a:bodyPr/>
        <a:lstStyle/>
        <a:p>
          <a:endParaRPr lang="en-US"/>
        </a:p>
      </dgm:t>
    </dgm:pt>
    <dgm:pt modelId="{4FCE8B35-B1B5-4D70-9B75-45578B7E6183}" type="sibTrans" cxnId="{5100E936-BDA3-4782-8EF0-DB8E6C281C38}">
      <dgm:prSet/>
      <dgm:spPr/>
      <dgm:t>
        <a:bodyPr/>
        <a:lstStyle/>
        <a:p>
          <a:endParaRPr lang="en-US"/>
        </a:p>
      </dgm:t>
    </dgm:pt>
    <dgm:pt modelId="{A9766E88-7739-4DB3-B1BF-FBB2485D3063}">
      <dgm:prSet/>
      <dgm:spPr/>
      <dgm:t>
        <a:bodyPr/>
        <a:lstStyle/>
        <a:p>
          <a:r>
            <a:rPr lang="en-ID"/>
            <a:t>Memiliki nilai kinerja minimal baik dalam 2 tahun terakhir. </a:t>
          </a:r>
          <a:endParaRPr lang="en-US"/>
        </a:p>
      </dgm:t>
    </dgm:pt>
    <dgm:pt modelId="{435216D8-CBEE-449E-B37E-1B737AFEEC57}" type="parTrans" cxnId="{30844216-3843-4C52-A772-7B6D77EFD516}">
      <dgm:prSet/>
      <dgm:spPr/>
      <dgm:t>
        <a:bodyPr/>
        <a:lstStyle/>
        <a:p>
          <a:endParaRPr lang="en-US"/>
        </a:p>
      </dgm:t>
    </dgm:pt>
    <dgm:pt modelId="{010ACE14-1E8F-40F7-B836-514DFBB7FD2A}" type="sibTrans" cxnId="{30844216-3843-4C52-A772-7B6D77EFD516}">
      <dgm:prSet/>
      <dgm:spPr/>
      <dgm:t>
        <a:bodyPr/>
        <a:lstStyle/>
        <a:p>
          <a:endParaRPr lang="en-US"/>
        </a:p>
      </dgm:t>
    </dgm:pt>
    <dgm:pt modelId="{B6C3DB2E-7F45-4A92-A77A-EC74BEFA8973}" type="pres">
      <dgm:prSet presAssocID="{E916AD93-E2ED-4B9B-8D82-4F3EBC0836E8}" presName="Name0" presStyleCnt="0">
        <dgm:presLayoutVars>
          <dgm:dir/>
          <dgm:animLvl val="lvl"/>
          <dgm:resizeHandles val="exact"/>
        </dgm:presLayoutVars>
      </dgm:prSet>
      <dgm:spPr/>
    </dgm:pt>
    <dgm:pt modelId="{C0C259A4-6656-433B-828A-65A6C96FA94A}" type="pres">
      <dgm:prSet presAssocID="{040BDDCA-FD9A-4CBC-849C-5E156F52CAEC}" presName="linNode" presStyleCnt="0"/>
      <dgm:spPr/>
    </dgm:pt>
    <dgm:pt modelId="{6861B96C-F82E-4444-9A1C-6A032B5A7DCD}" type="pres">
      <dgm:prSet presAssocID="{040BDDCA-FD9A-4CBC-849C-5E156F52CAEC}" presName="parentText" presStyleLbl="node1" presStyleIdx="0" presStyleCnt="1">
        <dgm:presLayoutVars>
          <dgm:chMax val="1"/>
          <dgm:bulletEnabled val="1"/>
        </dgm:presLayoutVars>
      </dgm:prSet>
      <dgm:spPr/>
    </dgm:pt>
    <dgm:pt modelId="{E5C72AD2-7DC4-44A5-8E56-AC434237191F}" type="pres">
      <dgm:prSet presAssocID="{040BDDCA-FD9A-4CBC-849C-5E156F52CAEC}" presName="descendantText" presStyleLbl="alignAccFollowNode1" presStyleIdx="0" presStyleCnt="1">
        <dgm:presLayoutVars>
          <dgm:bulletEnabled val="1"/>
        </dgm:presLayoutVars>
      </dgm:prSet>
      <dgm:spPr/>
    </dgm:pt>
  </dgm:ptLst>
  <dgm:cxnLst>
    <dgm:cxn modelId="{09CECE08-116E-4515-A66B-825C8F770339}" type="presOf" srcId="{BD3F87DA-1567-4198-884B-7D2BC930810B}" destId="{E5C72AD2-7DC4-44A5-8E56-AC434237191F}" srcOrd="0" destOrd="0" presId="urn:microsoft.com/office/officeart/2005/8/layout/vList5"/>
    <dgm:cxn modelId="{30844216-3843-4C52-A772-7B6D77EFD516}" srcId="{040BDDCA-FD9A-4CBC-849C-5E156F52CAEC}" destId="{A9766E88-7739-4DB3-B1BF-FBB2485D3063}" srcOrd="2" destOrd="0" parTransId="{435216D8-CBEE-449E-B37E-1B737AFEEC57}" sibTransId="{010ACE14-1E8F-40F7-B836-514DFBB7FD2A}"/>
    <dgm:cxn modelId="{5100E936-BDA3-4782-8EF0-DB8E6C281C38}" srcId="{040BDDCA-FD9A-4CBC-849C-5E156F52CAEC}" destId="{CBD67980-B904-498F-8123-ACB50601CAF6}" srcOrd="1" destOrd="0" parTransId="{DE031B22-2A6D-440D-B36E-0CE18622F9A7}" sibTransId="{4FCE8B35-B1B5-4D70-9B75-45578B7E6183}"/>
    <dgm:cxn modelId="{91326A5E-B410-43C4-8EB9-262FF64C70ED}" srcId="{E916AD93-E2ED-4B9B-8D82-4F3EBC0836E8}" destId="{040BDDCA-FD9A-4CBC-849C-5E156F52CAEC}" srcOrd="0" destOrd="0" parTransId="{CED84D18-4C32-412D-AB69-3AD2472938DF}" sibTransId="{7CBB19FD-0370-4A2D-98B1-0E94C8586E3F}"/>
    <dgm:cxn modelId="{2DE82F68-4F49-46EA-BC60-517B30626A06}" type="presOf" srcId="{A9766E88-7739-4DB3-B1BF-FBB2485D3063}" destId="{E5C72AD2-7DC4-44A5-8E56-AC434237191F}" srcOrd="0" destOrd="2" presId="urn:microsoft.com/office/officeart/2005/8/layout/vList5"/>
    <dgm:cxn modelId="{36CC084E-31E4-4A6A-8FB7-2A264CDC2445}" srcId="{040BDDCA-FD9A-4CBC-849C-5E156F52CAEC}" destId="{BD3F87DA-1567-4198-884B-7D2BC930810B}" srcOrd="0" destOrd="0" parTransId="{C83CB0DD-AB1F-45C3-B690-8F2901B8AF9E}" sibTransId="{E20B79E8-FDCE-4862-936A-492AE3009ADB}"/>
    <dgm:cxn modelId="{1372CA8F-6EBE-488A-8D08-9F8BAF0966A7}" type="presOf" srcId="{040BDDCA-FD9A-4CBC-849C-5E156F52CAEC}" destId="{6861B96C-F82E-4444-9A1C-6A032B5A7DCD}" srcOrd="0" destOrd="0" presId="urn:microsoft.com/office/officeart/2005/8/layout/vList5"/>
    <dgm:cxn modelId="{B82216A6-B7F7-4B1C-93A7-47410A045C60}" type="presOf" srcId="{CBD67980-B904-498F-8123-ACB50601CAF6}" destId="{E5C72AD2-7DC4-44A5-8E56-AC434237191F}" srcOrd="0" destOrd="1" presId="urn:microsoft.com/office/officeart/2005/8/layout/vList5"/>
    <dgm:cxn modelId="{5DCB58B4-73B5-4DBC-BE39-9E6D8EF8FE5A}" type="presOf" srcId="{E916AD93-E2ED-4B9B-8D82-4F3EBC0836E8}" destId="{B6C3DB2E-7F45-4A92-A77A-EC74BEFA8973}" srcOrd="0" destOrd="0" presId="urn:microsoft.com/office/officeart/2005/8/layout/vList5"/>
    <dgm:cxn modelId="{BCB4C072-0670-4433-856A-CF65FB1335BB}" type="presParOf" srcId="{B6C3DB2E-7F45-4A92-A77A-EC74BEFA8973}" destId="{C0C259A4-6656-433B-828A-65A6C96FA94A}" srcOrd="0" destOrd="0" presId="urn:microsoft.com/office/officeart/2005/8/layout/vList5"/>
    <dgm:cxn modelId="{BFC7F27C-C12A-46F2-A9E0-B9D10E12D542}" type="presParOf" srcId="{C0C259A4-6656-433B-828A-65A6C96FA94A}" destId="{6861B96C-F82E-4444-9A1C-6A032B5A7DCD}" srcOrd="0" destOrd="0" presId="urn:microsoft.com/office/officeart/2005/8/layout/vList5"/>
    <dgm:cxn modelId="{7B0B8C80-1C41-4B62-A1EF-A706C8EB351B}" type="presParOf" srcId="{C0C259A4-6656-433B-828A-65A6C96FA94A}" destId="{E5C72AD2-7DC4-44A5-8E56-AC43423719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4160E9-5191-4899-AB08-1424CFC35EE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9B4C88E-B343-49DF-AC11-D5A4129AB1BE}">
      <dgm:prSet/>
      <dgm:spPr/>
      <dgm:t>
        <a:bodyPr/>
        <a:lstStyle/>
        <a:p>
          <a:r>
            <a:rPr lang="en-US"/>
            <a:t>KETERAMPILAN :</a:t>
          </a:r>
        </a:p>
      </dgm:t>
    </dgm:pt>
    <dgm:pt modelId="{C9460D6F-1698-48E2-8233-F0FF4E83BFB1}" type="parTrans" cxnId="{5A08A5BF-F9B8-410E-A22E-E60871BBD520}">
      <dgm:prSet/>
      <dgm:spPr/>
      <dgm:t>
        <a:bodyPr/>
        <a:lstStyle/>
        <a:p>
          <a:endParaRPr lang="en-US"/>
        </a:p>
      </dgm:t>
    </dgm:pt>
    <dgm:pt modelId="{F5F60684-F601-4193-962A-65A179F72CD1}" type="sibTrans" cxnId="{5A08A5BF-F9B8-410E-A22E-E60871BBD520}">
      <dgm:prSet/>
      <dgm:spPr/>
      <dgm:t>
        <a:bodyPr/>
        <a:lstStyle/>
        <a:p>
          <a:endParaRPr lang="en-US"/>
        </a:p>
      </dgm:t>
    </dgm:pt>
    <dgm:pt modelId="{4A4750AC-DA4D-4340-99FF-2AC3EB925B2D}">
      <dgm:prSet/>
      <dgm:spPr/>
      <dgm:t>
        <a:bodyPr/>
        <a:lstStyle/>
        <a:p>
          <a:r>
            <a:rPr lang="en-US"/>
            <a:t>JABATAN FUNGSIONAL PENYELIA</a:t>
          </a:r>
        </a:p>
      </dgm:t>
    </dgm:pt>
    <dgm:pt modelId="{4B27C964-03DE-4CD3-8864-C159B96E3613}" type="parTrans" cxnId="{0146393F-C811-491D-A4CD-E965D2F3A978}">
      <dgm:prSet/>
      <dgm:spPr/>
      <dgm:t>
        <a:bodyPr/>
        <a:lstStyle/>
        <a:p>
          <a:endParaRPr lang="en-US"/>
        </a:p>
      </dgm:t>
    </dgm:pt>
    <dgm:pt modelId="{C1820F01-D5B8-4570-A7F1-C46A169BFE02}" type="sibTrans" cxnId="{0146393F-C811-491D-A4CD-E965D2F3A978}">
      <dgm:prSet/>
      <dgm:spPr/>
      <dgm:t>
        <a:bodyPr/>
        <a:lstStyle/>
        <a:p>
          <a:endParaRPr lang="en-US"/>
        </a:p>
      </dgm:t>
    </dgm:pt>
    <dgm:pt modelId="{E53F6DFC-690D-487A-8A9B-010EE8615297}">
      <dgm:prSet/>
      <dgm:spPr/>
      <dgm:t>
        <a:bodyPr/>
        <a:lstStyle/>
        <a:p>
          <a:r>
            <a:rPr lang="en-US"/>
            <a:t>JABATAN FUNGSIONAL MAHIR/PELAKSANA LANJUTAN</a:t>
          </a:r>
        </a:p>
      </dgm:t>
    </dgm:pt>
    <dgm:pt modelId="{03AB17B1-E2D0-4D22-8749-DEFF466E5509}" type="parTrans" cxnId="{2E779CDA-10CF-4657-9EF8-B87C645BDF6A}">
      <dgm:prSet/>
      <dgm:spPr/>
      <dgm:t>
        <a:bodyPr/>
        <a:lstStyle/>
        <a:p>
          <a:endParaRPr lang="en-US"/>
        </a:p>
      </dgm:t>
    </dgm:pt>
    <dgm:pt modelId="{7C2D3062-B8D6-4301-9619-8E9DB8304A36}" type="sibTrans" cxnId="{2E779CDA-10CF-4657-9EF8-B87C645BDF6A}">
      <dgm:prSet/>
      <dgm:spPr/>
      <dgm:t>
        <a:bodyPr/>
        <a:lstStyle/>
        <a:p>
          <a:endParaRPr lang="en-US"/>
        </a:p>
      </dgm:t>
    </dgm:pt>
    <dgm:pt modelId="{F9725513-C65A-46D1-857C-9B8F25E168A1}">
      <dgm:prSet/>
      <dgm:spPr/>
      <dgm:t>
        <a:bodyPr/>
        <a:lstStyle/>
        <a:p>
          <a:r>
            <a:rPr lang="en-US"/>
            <a:t>JABATAN FUNGSIONAL PELAKSANA</a:t>
          </a:r>
        </a:p>
      </dgm:t>
    </dgm:pt>
    <dgm:pt modelId="{6A85AD95-B871-46F4-A0B8-342669730075}" type="parTrans" cxnId="{5DC19270-699A-43E8-AED6-51B31590DFDD}">
      <dgm:prSet/>
      <dgm:spPr/>
      <dgm:t>
        <a:bodyPr/>
        <a:lstStyle/>
        <a:p>
          <a:endParaRPr lang="en-US"/>
        </a:p>
      </dgm:t>
    </dgm:pt>
    <dgm:pt modelId="{0EAEBA7D-A02B-4083-B303-660FA3369AB8}" type="sibTrans" cxnId="{5DC19270-699A-43E8-AED6-51B31590DFDD}">
      <dgm:prSet/>
      <dgm:spPr/>
      <dgm:t>
        <a:bodyPr/>
        <a:lstStyle/>
        <a:p>
          <a:endParaRPr lang="en-US"/>
        </a:p>
      </dgm:t>
    </dgm:pt>
    <dgm:pt modelId="{B65F5CD0-A4E3-4F7F-B05B-6273FFC7B79C}">
      <dgm:prSet/>
      <dgm:spPr/>
      <dgm:t>
        <a:bodyPr/>
        <a:lstStyle/>
        <a:p>
          <a:r>
            <a:rPr lang="en-US"/>
            <a:t>JABATAN FUNGSIONAL PEMULA</a:t>
          </a:r>
        </a:p>
      </dgm:t>
    </dgm:pt>
    <dgm:pt modelId="{9F4FF61B-F147-48D4-B4FE-B6E7BB9E14FB}" type="parTrans" cxnId="{38A3DCB7-9073-4B77-BB6B-E9DD55535DC9}">
      <dgm:prSet/>
      <dgm:spPr/>
      <dgm:t>
        <a:bodyPr/>
        <a:lstStyle/>
        <a:p>
          <a:endParaRPr lang="en-US"/>
        </a:p>
      </dgm:t>
    </dgm:pt>
    <dgm:pt modelId="{9DCBECF8-9364-41A2-ACB2-20BC470D7151}" type="sibTrans" cxnId="{38A3DCB7-9073-4B77-BB6B-E9DD55535DC9}">
      <dgm:prSet/>
      <dgm:spPr/>
      <dgm:t>
        <a:bodyPr/>
        <a:lstStyle/>
        <a:p>
          <a:endParaRPr lang="en-US"/>
        </a:p>
      </dgm:t>
    </dgm:pt>
    <dgm:pt modelId="{0D72A06B-A2EC-463E-98F3-3D16F98CD17F}" type="pres">
      <dgm:prSet presAssocID="{FF4160E9-5191-4899-AB08-1424CFC35EE3}" presName="linear" presStyleCnt="0">
        <dgm:presLayoutVars>
          <dgm:animLvl val="lvl"/>
          <dgm:resizeHandles val="exact"/>
        </dgm:presLayoutVars>
      </dgm:prSet>
      <dgm:spPr/>
    </dgm:pt>
    <dgm:pt modelId="{92E2F737-2867-4D3C-8327-5CC858CAADA9}" type="pres">
      <dgm:prSet presAssocID="{19B4C88E-B343-49DF-AC11-D5A4129AB1BE}" presName="parentText" presStyleLbl="node1" presStyleIdx="0" presStyleCnt="1">
        <dgm:presLayoutVars>
          <dgm:chMax val="0"/>
          <dgm:bulletEnabled val="1"/>
        </dgm:presLayoutVars>
      </dgm:prSet>
      <dgm:spPr/>
    </dgm:pt>
    <dgm:pt modelId="{10477CBA-0975-4C9A-A31D-087AC1A82E32}" type="pres">
      <dgm:prSet presAssocID="{19B4C88E-B343-49DF-AC11-D5A4129AB1BE}" presName="childText" presStyleLbl="revTx" presStyleIdx="0" presStyleCnt="1">
        <dgm:presLayoutVars>
          <dgm:bulletEnabled val="1"/>
        </dgm:presLayoutVars>
      </dgm:prSet>
      <dgm:spPr/>
    </dgm:pt>
  </dgm:ptLst>
  <dgm:cxnLst>
    <dgm:cxn modelId="{2397C81A-FC8E-4721-9693-F1FFFEEE0C27}" type="presOf" srcId="{4A4750AC-DA4D-4340-99FF-2AC3EB925B2D}" destId="{10477CBA-0975-4C9A-A31D-087AC1A82E32}" srcOrd="0" destOrd="0" presId="urn:microsoft.com/office/officeart/2005/8/layout/vList2"/>
    <dgm:cxn modelId="{C535181C-D25D-4467-B961-193856E671EF}" type="presOf" srcId="{F9725513-C65A-46D1-857C-9B8F25E168A1}" destId="{10477CBA-0975-4C9A-A31D-087AC1A82E32}" srcOrd="0" destOrd="2" presId="urn:microsoft.com/office/officeart/2005/8/layout/vList2"/>
    <dgm:cxn modelId="{4A011335-D6AC-402B-95AC-7744CF912A99}" type="presOf" srcId="{19B4C88E-B343-49DF-AC11-D5A4129AB1BE}" destId="{92E2F737-2867-4D3C-8327-5CC858CAADA9}" srcOrd="0" destOrd="0" presId="urn:microsoft.com/office/officeart/2005/8/layout/vList2"/>
    <dgm:cxn modelId="{07C3A33C-8C7B-4E95-A150-D4D88838AEA5}" type="presOf" srcId="{FF4160E9-5191-4899-AB08-1424CFC35EE3}" destId="{0D72A06B-A2EC-463E-98F3-3D16F98CD17F}" srcOrd="0" destOrd="0" presId="urn:microsoft.com/office/officeart/2005/8/layout/vList2"/>
    <dgm:cxn modelId="{0146393F-C811-491D-A4CD-E965D2F3A978}" srcId="{19B4C88E-B343-49DF-AC11-D5A4129AB1BE}" destId="{4A4750AC-DA4D-4340-99FF-2AC3EB925B2D}" srcOrd="0" destOrd="0" parTransId="{4B27C964-03DE-4CD3-8864-C159B96E3613}" sibTransId="{C1820F01-D5B8-4570-A7F1-C46A169BFE02}"/>
    <dgm:cxn modelId="{64B4506D-E26D-47A3-85FF-D543FC3EC802}" type="presOf" srcId="{E53F6DFC-690D-487A-8A9B-010EE8615297}" destId="{10477CBA-0975-4C9A-A31D-087AC1A82E32}" srcOrd="0" destOrd="1" presId="urn:microsoft.com/office/officeart/2005/8/layout/vList2"/>
    <dgm:cxn modelId="{5DC19270-699A-43E8-AED6-51B31590DFDD}" srcId="{19B4C88E-B343-49DF-AC11-D5A4129AB1BE}" destId="{F9725513-C65A-46D1-857C-9B8F25E168A1}" srcOrd="2" destOrd="0" parTransId="{6A85AD95-B871-46F4-A0B8-342669730075}" sibTransId="{0EAEBA7D-A02B-4083-B303-660FA3369AB8}"/>
    <dgm:cxn modelId="{38A3DCB7-9073-4B77-BB6B-E9DD55535DC9}" srcId="{19B4C88E-B343-49DF-AC11-D5A4129AB1BE}" destId="{B65F5CD0-A4E3-4F7F-B05B-6273FFC7B79C}" srcOrd="3" destOrd="0" parTransId="{9F4FF61B-F147-48D4-B4FE-B6E7BB9E14FB}" sibTransId="{9DCBECF8-9364-41A2-ACB2-20BC470D7151}"/>
    <dgm:cxn modelId="{5A08A5BF-F9B8-410E-A22E-E60871BBD520}" srcId="{FF4160E9-5191-4899-AB08-1424CFC35EE3}" destId="{19B4C88E-B343-49DF-AC11-D5A4129AB1BE}" srcOrd="0" destOrd="0" parTransId="{C9460D6F-1698-48E2-8233-F0FF4E83BFB1}" sibTransId="{F5F60684-F601-4193-962A-65A179F72CD1}"/>
    <dgm:cxn modelId="{31BA65C2-F842-415B-9763-B38FEEBF0CD3}" type="presOf" srcId="{B65F5CD0-A4E3-4F7F-B05B-6273FFC7B79C}" destId="{10477CBA-0975-4C9A-A31D-087AC1A82E32}" srcOrd="0" destOrd="3" presId="urn:microsoft.com/office/officeart/2005/8/layout/vList2"/>
    <dgm:cxn modelId="{2E779CDA-10CF-4657-9EF8-B87C645BDF6A}" srcId="{19B4C88E-B343-49DF-AC11-D5A4129AB1BE}" destId="{E53F6DFC-690D-487A-8A9B-010EE8615297}" srcOrd="1" destOrd="0" parTransId="{03AB17B1-E2D0-4D22-8749-DEFF466E5509}" sibTransId="{7C2D3062-B8D6-4301-9619-8E9DB8304A36}"/>
    <dgm:cxn modelId="{B8E523DC-66C1-41FC-9420-7C1A51C1D521}" type="presParOf" srcId="{0D72A06B-A2EC-463E-98F3-3D16F98CD17F}" destId="{92E2F737-2867-4D3C-8327-5CC858CAADA9}" srcOrd="0" destOrd="0" presId="urn:microsoft.com/office/officeart/2005/8/layout/vList2"/>
    <dgm:cxn modelId="{064B264A-D38A-4A9F-AF24-526E5B69AE89}" type="presParOf" srcId="{0D72A06B-A2EC-463E-98F3-3D16F98CD17F}" destId="{10477CBA-0975-4C9A-A31D-087AC1A82E3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6093D6-0350-490F-9315-4B86C1832FCC}"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64D7E8FA-F47C-4CCB-BD5D-3FAF53793D88}">
      <dgm:prSet/>
      <dgm:spPr/>
      <dgm:t>
        <a:bodyPr/>
        <a:lstStyle/>
        <a:p>
          <a:r>
            <a:rPr lang="en-US"/>
            <a:t>SANGAT BAIK	:	150%</a:t>
          </a:r>
        </a:p>
      </dgm:t>
    </dgm:pt>
    <dgm:pt modelId="{D959FFE9-61A5-466C-969F-EAA5C7E616BF}" type="parTrans" cxnId="{EED78858-E6C0-4048-98A4-CE193C7DDD22}">
      <dgm:prSet/>
      <dgm:spPr/>
      <dgm:t>
        <a:bodyPr/>
        <a:lstStyle/>
        <a:p>
          <a:endParaRPr lang="en-US"/>
        </a:p>
      </dgm:t>
    </dgm:pt>
    <dgm:pt modelId="{FD4F44D5-4533-4C41-86A0-5A0EA3DEEB44}" type="sibTrans" cxnId="{EED78858-E6C0-4048-98A4-CE193C7DDD22}">
      <dgm:prSet/>
      <dgm:spPr/>
      <dgm:t>
        <a:bodyPr/>
        <a:lstStyle/>
        <a:p>
          <a:endParaRPr lang="en-US"/>
        </a:p>
      </dgm:t>
    </dgm:pt>
    <dgm:pt modelId="{331348C9-3CAC-4D8D-864E-C8EEC2222BAB}">
      <dgm:prSet/>
      <dgm:spPr/>
      <dgm:t>
        <a:bodyPr/>
        <a:lstStyle/>
        <a:p>
          <a:r>
            <a:rPr lang="en-US"/>
            <a:t>BAIK	:	100%</a:t>
          </a:r>
        </a:p>
      </dgm:t>
    </dgm:pt>
    <dgm:pt modelId="{2CEF136D-BC87-4D9C-83C4-318246B46B42}" type="parTrans" cxnId="{326FC4F8-D836-45D4-B70D-B872777DFAAB}">
      <dgm:prSet/>
      <dgm:spPr/>
      <dgm:t>
        <a:bodyPr/>
        <a:lstStyle/>
        <a:p>
          <a:endParaRPr lang="en-US"/>
        </a:p>
      </dgm:t>
    </dgm:pt>
    <dgm:pt modelId="{87C91B12-06EE-4F67-9D1E-EC5DCC7D4B0A}" type="sibTrans" cxnId="{326FC4F8-D836-45D4-B70D-B872777DFAAB}">
      <dgm:prSet/>
      <dgm:spPr/>
      <dgm:t>
        <a:bodyPr/>
        <a:lstStyle/>
        <a:p>
          <a:endParaRPr lang="en-US"/>
        </a:p>
      </dgm:t>
    </dgm:pt>
    <dgm:pt modelId="{216F625B-FEC2-4E5B-B1E0-23CFE1DFBECD}">
      <dgm:prSet/>
      <dgm:spPr/>
      <dgm:t>
        <a:bodyPr/>
        <a:lstStyle/>
        <a:p>
          <a:r>
            <a:rPr lang="en-US"/>
            <a:t>CUKUP	:	75%</a:t>
          </a:r>
        </a:p>
      </dgm:t>
    </dgm:pt>
    <dgm:pt modelId="{DA42B8EC-41B0-4437-8891-DA8983C6254C}" type="parTrans" cxnId="{6F1EFB59-C74C-4087-ADAD-1344E7537F9A}">
      <dgm:prSet/>
      <dgm:spPr/>
      <dgm:t>
        <a:bodyPr/>
        <a:lstStyle/>
        <a:p>
          <a:endParaRPr lang="en-US"/>
        </a:p>
      </dgm:t>
    </dgm:pt>
    <dgm:pt modelId="{DB65E9CE-F06F-421B-8272-19564664C692}" type="sibTrans" cxnId="{6F1EFB59-C74C-4087-ADAD-1344E7537F9A}">
      <dgm:prSet/>
      <dgm:spPr/>
      <dgm:t>
        <a:bodyPr/>
        <a:lstStyle/>
        <a:p>
          <a:endParaRPr lang="en-US"/>
        </a:p>
      </dgm:t>
    </dgm:pt>
    <dgm:pt modelId="{0824CA16-52B4-457C-9075-77FB958CDB62}">
      <dgm:prSet/>
      <dgm:spPr/>
      <dgm:t>
        <a:bodyPr/>
        <a:lstStyle/>
        <a:p>
          <a:r>
            <a:rPr lang="en-US"/>
            <a:t>KURANG	:	50%</a:t>
          </a:r>
        </a:p>
      </dgm:t>
    </dgm:pt>
    <dgm:pt modelId="{B645F9AD-A072-4CF1-A0CC-337221662A71}" type="parTrans" cxnId="{013356B4-4421-4504-ADC4-8A226C1C1360}">
      <dgm:prSet/>
      <dgm:spPr/>
      <dgm:t>
        <a:bodyPr/>
        <a:lstStyle/>
        <a:p>
          <a:endParaRPr lang="en-US"/>
        </a:p>
      </dgm:t>
    </dgm:pt>
    <dgm:pt modelId="{657F0BC9-BE16-400C-A8FF-C11726D5289C}" type="sibTrans" cxnId="{013356B4-4421-4504-ADC4-8A226C1C1360}">
      <dgm:prSet/>
      <dgm:spPr/>
      <dgm:t>
        <a:bodyPr/>
        <a:lstStyle/>
        <a:p>
          <a:endParaRPr lang="en-US"/>
        </a:p>
      </dgm:t>
    </dgm:pt>
    <dgm:pt modelId="{1C6E326F-1B7F-4227-A315-EF1A1B7444BC}">
      <dgm:prSet/>
      <dgm:spPr/>
      <dgm:t>
        <a:bodyPr/>
        <a:lstStyle/>
        <a:p>
          <a:r>
            <a:rPr lang="en-US"/>
            <a:t>SANGAT KURANG	:	25%</a:t>
          </a:r>
        </a:p>
      </dgm:t>
    </dgm:pt>
    <dgm:pt modelId="{319948FE-B127-4C9A-B349-CC6B1F6DEE11}" type="parTrans" cxnId="{AA34B3E7-AE3C-4313-A306-B35FEFC7AAB6}">
      <dgm:prSet/>
      <dgm:spPr/>
      <dgm:t>
        <a:bodyPr/>
        <a:lstStyle/>
        <a:p>
          <a:endParaRPr lang="en-US"/>
        </a:p>
      </dgm:t>
    </dgm:pt>
    <dgm:pt modelId="{01980798-1716-4A2D-8FAC-9FCDE7B9E9F7}" type="sibTrans" cxnId="{AA34B3E7-AE3C-4313-A306-B35FEFC7AAB6}">
      <dgm:prSet/>
      <dgm:spPr/>
      <dgm:t>
        <a:bodyPr/>
        <a:lstStyle/>
        <a:p>
          <a:endParaRPr lang="en-US"/>
        </a:p>
      </dgm:t>
    </dgm:pt>
    <dgm:pt modelId="{9FA891D7-EA21-4209-A51D-555C1086DEF7}" type="pres">
      <dgm:prSet presAssocID="{1B6093D6-0350-490F-9315-4B86C1832FCC}" presName="diagram" presStyleCnt="0">
        <dgm:presLayoutVars>
          <dgm:dir/>
          <dgm:resizeHandles val="exact"/>
        </dgm:presLayoutVars>
      </dgm:prSet>
      <dgm:spPr/>
    </dgm:pt>
    <dgm:pt modelId="{4D84D4AA-4E3B-4427-8B69-B53B11EE16A7}" type="pres">
      <dgm:prSet presAssocID="{64D7E8FA-F47C-4CCB-BD5D-3FAF53793D88}" presName="node" presStyleLbl="node1" presStyleIdx="0" presStyleCnt="5">
        <dgm:presLayoutVars>
          <dgm:bulletEnabled val="1"/>
        </dgm:presLayoutVars>
      </dgm:prSet>
      <dgm:spPr/>
    </dgm:pt>
    <dgm:pt modelId="{4672D677-3B6E-48B9-90BD-A3B68B064688}" type="pres">
      <dgm:prSet presAssocID="{FD4F44D5-4533-4C41-86A0-5A0EA3DEEB44}" presName="sibTrans" presStyleCnt="0"/>
      <dgm:spPr/>
    </dgm:pt>
    <dgm:pt modelId="{0B60CD93-4604-44AA-A78B-2B7CB446D168}" type="pres">
      <dgm:prSet presAssocID="{331348C9-3CAC-4D8D-864E-C8EEC2222BAB}" presName="node" presStyleLbl="node1" presStyleIdx="1" presStyleCnt="5">
        <dgm:presLayoutVars>
          <dgm:bulletEnabled val="1"/>
        </dgm:presLayoutVars>
      </dgm:prSet>
      <dgm:spPr/>
    </dgm:pt>
    <dgm:pt modelId="{6B1D8489-6C40-4C34-B2D0-BAF0B1D818AD}" type="pres">
      <dgm:prSet presAssocID="{87C91B12-06EE-4F67-9D1E-EC5DCC7D4B0A}" presName="sibTrans" presStyleCnt="0"/>
      <dgm:spPr/>
    </dgm:pt>
    <dgm:pt modelId="{DABD43B9-1AEA-4AC2-99D7-033CEA39DB8F}" type="pres">
      <dgm:prSet presAssocID="{216F625B-FEC2-4E5B-B1E0-23CFE1DFBECD}" presName="node" presStyleLbl="node1" presStyleIdx="2" presStyleCnt="5">
        <dgm:presLayoutVars>
          <dgm:bulletEnabled val="1"/>
        </dgm:presLayoutVars>
      </dgm:prSet>
      <dgm:spPr/>
    </dgm:pt>
    <dgm:pt modelId="{1511A83F-8896-4866-A54F-2840E8274F68}" type="pres">
      <dgm:prSet presAssocID="{DB65E9CE-F06F-421B-8272-19564664C692}" presName="sibTrans" presStyleCnt="0"/>
      <dgm:spPr/>
    </dgm:pt>
    <dgm:pt modelId="{864DA88A-2824-42B1-85F2-D8FC1AC30102}" type="pres">
      <dgm:prSet presAssocID="{0824CA16-52B4-457C-9075-77FB958CDB62}" presName="node" presStyleLbl="node1" presStyleIdx="3" presStyleCnt="5">
        <dgm:presLayoutVars>
          <dgm:bulletEnabled val="1"/>
        </dgm:presLayoutVars>
      </dgm:prSet>
      <dgm:spPr/>
    </dgm:pt>
    <dgm:pt modelId="{59142636-BBDE-4805-B095-B3A2B85DBF90}" type="pres">
      <dgm:prSet presAssocID="{657F0BC9-BE16-400C-A8FF-C11726D5289C}" presName="sibTrans" presStyleCnt="0"/>
      <dgm:spPr/>
    </dgm:pt>
    <dgm:pt modelId="{58062378-E028-4279-B0A2-16CDA8D66E09}" type="pres">
      <dgm:prSet presAssocID="{1C6E326F-1B7F-4227-A315-EF1A1B7444BC}" presName="node" presStyleLbl="node1" presStyleIdx="4" presStyleCnt="5">
        <dgm:presLayoutVars>
          <dgm:bulletEnabled val="1"/>
        </dgm:presLayoutVars>
      </dgm:prSet>
      <dgm:spPr/>
    </dgm:pt>
  </dgm:ptLst>
  <dgm:cxnLst>
    <dgm:cxn modelId="{4A805001-7F4A-4EEE-8DB3-D70824B12EFD}" type="presOf" srcId="{1C6E326F-1B7F-4227-A315-EF1A1B7444BC}" destId="{58062378-E028-4279-B0A2-16CDA8D66E09}" srcOrd="0" destOrd="0" presId="urn:microsoft.com/office/officeart/2005/8/layout/default"/>
    <dgm:cxn modelId="{C0579C37-966A-4393-A688-A7E0BFFB6258}" type="presOf" srcId="{1B6093D6-0350-490F-9315-4B86C1832FCC}" destId="{9FA891D7-EA21-4209-A51D-555C1086DEF7}" srcOrd="0" destOrd="0" presId="urn:microsoft.com/office/officeart/2005/8/layout/default"/>
    <dgm:cxn modelId="{EED78858-E6C0-4048-98A4-CE193C7DDD22}" srcId="{1B6093D6-0350-490F-9315-4B86C1832FCC}" destId="{64D7E8FA-F47C-4CCB-BD5D-3FAF53793D88}" srcOrd="0" destOrd="0" parTransId="{D959FFE9-61A5-466C-969F-EAA5C7E616BF}" sibTransId="{FD4F44D5-4533-4C41-86A0-5A0EA3DEEB44}"/>
    <dgm:cxn modelId="{6F1EFB59-C74C-4087-ADAD-1344E7537F9A}" srcId="{1B6093D6-0350-490F-9315-4B86C1832FCC}" destId="{216F625B-FEC2-4E5B-B1E0-23CFE1DFBECD}" srcOrd="2" destOrd="0" parTransId="{DA42B8EC-41B0-4437-8891-DA8983C6254C}" sibTransId="{DB65E9CE-F06F-421B-8272-19564664C692}"/>
    <dgm:cxn modelId="{CC49E67A-51A8-40F6-AB4C-B4FCAF60A28B}" type="presOf" srcId="{216F625B-FEC2-4E5B-B1E0-23CFE1DFBECD}" destId="{DABD43B9-1AEA-4AC2-99D7-033CEA39DB8F}" srcOrd="0" destOrd="0" presId="urn:microsoft.com/office/officeart/2005/8/layout/default"/>
    <dgm:cxn modelId="{5E8A6BA3-779B-4988-91D1-007CDE77AD56}" type="presOf" srcId="{0824CA16-52B4-457C-9075-77FB958CDB62}" destId="{864DA88A-2824-42B1-85F2-D8FC1AC30102}" srcOrd="0" destOrd="0" presId="urn:microsoft.com/office/officeart/2005/8/layout/default"/>
    <dgm:cxn modelId="{A88E77AB-81BB-435B-B471-6B7FFBCA136A}" type="presOf" srcId="{64D7E8FA-F47C-4CCB-BD5D-3FAF53793D88}" destId="{4D84D4AA-4E3B-4427-8B69-B53B11EE16A7}" srcOrd="0" destOrd="0" presId="urn:microsoft.com/office/officeart/2005/8/layout/default"/>
    <dgm:cxn modelId="{013356B4-4421-4504-ADC4-8A226C1C1360}" srcId="{1B6093D6-0350-490F-9315-4B86C1832FCC}" destId="{0824CA16-52B4-457C-9075-77FB958CDB62}" srcOrd="3" destOrd="0" parTransId="{B645F9AD-A072-4CF1-A0CC-337221662A71}" sibTransId="{657F0BC9-BE16-400C-A8FF-C11726D5289C}"/>
    <dgm:cxn modelId="{BFF203DC-564E-4166-B699-AF2BFC3CD6C1}" type="presOf" srcId="{331348C9-3CAC-4D8D-864E-C8EEC2222BAB}" destId="{0B60CD93-4604-44AA-A78B-2B7CB446D168}" srcOrd="0" destOrd="0" presId="urn:microsoft.com/office/officeart/2005/8/layout/default"/>
    <dgm:cxn modelId="{AA34B3E7-AE3C-4313-A306-B35FEFC7AAB6}" srcId="{1B6093D6-0350-490F-9315-4B86C1832FCC}" destId="{1C6E326F-1B7F-4227-A315-EF1A1B7444BC}" srcOrd="4" destOrd="0" parTransId="{319948FE-B127-4C9A-B349-CC6B1F6DEE11}" sibTransId="{01980798-1716-4A2D-8FAC-9FCDE7B9E9F7}"/>
    <dgm:cxn modelId="{326FC4F8-D836-45D4-B70D-B872777DFAAB}" srcId="{1B6093D6-0350-490F-9315-4B86C1832FCC}" destId="{331348C9-3CAC-4D8D-864E-C8EEC2222BAB}" srcOrd="1" destOrd="0" parTransId="{2CEF136D-BC87-4D9C-83C4-318246B46B42}" sibTransId="{87C91B12-06EE-4F67-9D1E-EC5DCC7D4B0A}"/>
    <dgm:cxn modelId="{BEAB4AA7-A496-4DE3-B79C-E95ECB089C73}" type="presParOf" srcId="{9FA891D7-EA21-4209-A51D-555C1086DEF7}" destId="{4D84D4AA-4E3B-4427-8B69-B53B11EE16A7}" srcOrd="0" destOrd="0" presId="urn:microsoft.com/office/officeart/2005/8/layout/default"/>
    <dgm:cxn modelId="{2276740C-90A0-48BA-86EE-A28BDF029CED}" type="presParOf" srcId="{9FA891D7-EA21-4209-A51D-555C1086DEF7}" destId="{4672D677-3B6E-48B9-90BD-A3B68B064688}" srcOrd="1" destOrd="0" presId="urn:microsoft.com/office/officeart/2005/8/layout/default"/>
    <dgm:cxn modelId="{EA6636DA-C2A4-4E94-B288-0099268AF545}" type="presParOf" srcId="{9FA891D7-EA21-4209-A51D-555C1086DEF7}" destId="{0B60CD93-4604-44AA-A78B-2B7CB446D168}" srcOrd="2" destOrd="0" presId="urn:microsoft.com/office/officeart/2005/8/layout/default"/>
    <dgm:cxn modelId="{4F1B01C0-922B-4EEA-BFF1-1FC92D6F7477}" type="presParOf" srcId="{9FA891D7-EA21-4209-A51D-555C1086DEF7}" destId="{6B1D8489-6C40-4C34-B2D0-BAF0B1D818AD}" srcOrd="3" destOrd="0" presId="urn:microsoft.com/office/officeart/2005/8/layout/default"/>
    <dgm:cxn modelId="{3EA51C9C-0E66-403C-9D32-78043C2E9A8B}" type="presParOf" srcId="{9FA891D7-EA21-4209-A51D-555C1086DEF7}" destId="{DABD43B9-1AEA-4AC2-99D7-033CEA39DB8F}" srcOrd="4" destOrd="0" presId="urn:microsoft.com/office/officeart/2005/8/layout/default"/>
    <dgm:cxn modelId="{8B1C5B09-0B0E-4E74-A47E-CA818E47296B}" type="presParOf" srcId="{9FA891D7-EA21-4209-A51D-555C1086DEF7}" destId="{1511A83F-8896-4866-A54F-2840E8274F68}" srcOrd="5" destOrd="0" presId="urn:microsoft.com/office/officeart/2005/8/layout/default"/>
    <dgm:cxn modelId="{B8724B92-089B-434F-A689-948763680ED7}" type="presParOf" srcId="{9FA891D7-EA21-4209-A51D-555C1086DEF7}" destId="{864DA88A-2824-42B1-85F2-D8FC1AC30102}" srcOrd="6" destOrd="0" presId="urn:microsoft.com/office/officeart/2005/8/layout/default"/>
    <dgm:cxn modelId="{54A10A74-FC9A-4337-A054-C1213B0F0958}" type="presParOf" srcId="{9FA891D7-EA21-4209-A51D-555C1086DEF7}" destId="{59142636-BBDE-4805-B095-B3A2B85DBF90}" srcOrd="7" destOrd="0" presId="urn:microsoft.com/office/officeart/2005/8/layout/default"/>
    <dgm:cxn modelId="{74620F7D-A725-4165-B807-CC4752D6EC1A}" type="presParOf" srcId="{9FA891D7-EA21-4209-A51D-555C1086DEF7}" destId="{58062378-E028-4279-B0A2-16CDA8D66E0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6093D6-0350-490F-9315-4B86C1832FCC}"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9FA891D7-EA21-4209-A51D-555C1086DEF7}" type="pres">
      <dgm:prSet presAssocID="{1B6093D6-0350-490F-9315-4B86C1832FCC}" presName="diagram" presStyleCnt="0">
        <dgm:presLayoutVars>
          <dgm:dir/>
          <dgm:resizeHandles val="exact"/>
        </dgm:presLayoutVars>
      </dgm:prSet>
      <dgm:spPr/>
    </dgm:pt>
  </dgm:ptLst>
  <dgm:cxnLst>
    <dgm:cxn modelId="{C0579C37-966A-4393-A688-A7E0BFFB6258}" type="presOf" srcId="{1B6093D6-0350-490F-9315-4B86C1832FCC}" destId="{9FA891D7-EA21-4209-A51D-555C1086DE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C2E16-6748-49A3-8BFB-C4BD28831A5B}">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80826-BEEF-4F52-A754-C872914DC93F}">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PERATURAN MENTERI PENDAYAGUNAAN APARATUR NEGARA DAN REFORMASI BIROKRASI NOMOR 1 TAHUN 2023 TENTANG JABATAN FUNGSIONAL</a:t>
          </a:r>
        </a:p>
      </dsp:txBody>
      <dsp:txXfrm>
        <a:off x="608661" y="692298"/>
        <a:ext cx="4508047" cy="2799040"/>
      </dsp:txXfrm>
    </dsp:sp>
    <dsp:sp modelId="{8D9B290E-ED2E-4E7A-BEF0-8EB642A64067}">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6426C-A807-48E0-8008-0EB49775ADCC}">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PERATURAN BADAN KEPEGAWAIAN NEGARA NOMOR 3 TAHUN 2023 TENTANG ANGKA KREDIT, KENAIKAN PANGKAT DAN JENJANG JABATAN FUNGSIONAL </a:t>
          </a:r>
        </a:p>
      </dsp:txBody>
      <dsp:txXfrm>
        <a:off x="6331365" y="692298"/>
        <a:ext cx="4508047" cy="27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72AD2-7DC4-44A5-8E56-AC434237191F}">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ID" sz="3400" kern="1200"/>
            <a:t>PNS telah menduduki pangkat terakhir minimal 2 tahun, </a:t>
          </a:r>
          <a:endParaRPr lang="en-US" sz="3400" kern="1200"/>
        </a:p>
        <a:p>
          <a:pPr marL="285750" lvl="1" indent="-285750" algn="l" defTabSz="1511300">
            <a:lnSpc>
              <a:spcPct val="90000"/>
            </a:lnSpc>
            <a:spcBef>
              <a:spcPct val="0"/>
            </a:spcBef>
            <a:spcAft>
              <a:spcPct val="15000"/>
            </a:spcAft>
            <a:buChar char="•"/>
          </a:pPr>
          <a:r>
            <a:rPr lang="en-ID" sz="3400" kern="1200"/>
            <a:t>Telah memenuhi angka kredit yang ditentukan, dan </a:t>
          </a:r>
          <a:endParaRPr lang="en-US" sz="3400" kern="1200"/>
        </a:p>
        <a:p>
          <a:pPr marL="285750" lvl="1" indent="-285750" algn="l" defTabSz="1511300">
            <a:lnSpc>
              <a:spcPct val="90000"/>
            </a:lnSpc>
            <a:spcBef>
              <a:spcPct val="0"/>
            </a:spcBef>
            <a:spcAft>
              <a:spcPct val="15000"/>
            </a:spcAft>
            <a:buChar char="•"/>
          </a:pPr>
          <a:r>
            <a:rPr lang="en-ID" sz="3400" kern="1200"/>
            <a:t>Memiliki nilai kinerja minimal baik dalam 2 tahun terakhir. </a:t>
          </a:r>
          <a:endParaRPr lang="en-US" sz="3400" kern="1200"/>
        </a:p>
      </dsp:txBody>
      <dsp:txXfrm rot="-5400000">
        <a:off x="3785615" y="605066"/>
        <a:ext cx="6560052" cy="3141206"/>
      </dsp:txXfrm>
    </dsp:sp>
    <dsp:sp modelId="{6861B96C-F82E-4444-9A1C-6A032B5A7DCD}">
      <dsp:nvSpPr>
        <dsp:cNvPr id="0" name=""/>
        <dsp:cNvSpPr/>
      </dsp:nvSpPr>
      <dsp:spPr>
        <a:xfrm>
          <a:off x="0" y="0"/>
          <a:ext cx="3785616" cy="43513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ID" sz="3500" kern="1200"/>
            <a:t>Kenaikan pangkat dapat dipertimbangkan jika </a:t>
          </a:r>
          <a:endParaRPr lang="en-US" sz="3500" kern="1200"/>
        </a:p>
      </dsp:txBody>
      <dsp:txXfrm>
        <a:off x="184799" y="184799"/>
        <a:ext cx="3416018" cy="3981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2F737-2867-4D3C-8327-5CC858CAADA9}">
      <dsp:nvSpPr>
        <dsp:cNvPr id="0" name=""/>
        <dsp:cNvSpPr/>
      </dsp:nvSpPr>
      <dsp:spPr>
        <a:xfrm>
          <a:off x="0" y="15871"/>
          <a:ext cx="10515600" cy="1175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KETERAMPILAN :</a:t>
          </a:r>
        </a:p>
      </dsp:txBody>
      <dsp:txXfrm>
        <a:off x="57372" y="73243"/>
        <a:ext cx="10400856" cy="1060520"/>
      </dsp:txXfrm>
    </dsp:sp>
    <dsp:sp modelId="{10477CBA-0975-4C9A-A31D-087AC1A82E32}">
      <dsp:nvSpPr>
        <dsp:cNvPr id="0" name=""/>
        <dsp:cNvSpPr/>
      </dsp:nvSpPr>
      <dsp:spPr>
        <a:xfrm>
          <a:off x="0" y="1191136"/>
          <a:ext cx="10515600" cy="314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en-US" sz="3800" kern="1200"/>
            <a:t>JABATAN FUNGSIONAL PENYELIA</a:t>
          </a:r>
        </a:p>
        <a:p>
          <a:pPr marL="285750" lvl="1" indent="-285750" algn="l" defTabSz="1689100">
            <a:lnSpc>
              <a:spcPct val="90000"/>
            </a:lnSpc>
            <a:spcBef>
              <a:spcPct val="0"/>
            </a:spcBef>
            <a:spcAft>
              <a:spcPct val="20000"/>
            </a:spcAft>
            <a:buChar char="•"/>
          </a:pPr>
          <a:r>
            <a:rPr lang="en-US" sz="3800" kern="1200"/>
            <a:t>JABATAN FUNGSIONAL MAHIR/PELAKSANA LANJUTAN</a:t>
          </a:r>
        </a:p>
        <a:p>
          <a:pPr marL="285750" lvl="1" indent="-285750" algn="l" defTabSz="1689100">
            <a:lnSpc>
              <a:spcPct val="90000"/>
            </a:lnSpc>
            <a:spcBef>
              <a:spcPct val="0"/>
            </a:spcBef>
            <a:spcAft>
              <a:spcPct val="20000"/>
            </a:spcAft>
            <a:buChar char="•"/>
          </a:pPr>
          <a:r>
            <a:rPr lang="en-US" sz="3800" kern="1200"/>
            <a:t>JABATAN FUNGSIONAL PELAKSANA</a:t>
          </a:r>
        </a:p>
        <a:p>
          <a:pPr marL="285750" lvl="1" indent="-285750" algn="l" defTabSz="1689100">
            <a:lnSpc>
              <a:spcPct val="90000"/>
            </a:lnSpc>
            <a:spcBef>
              <a:spcPct val="0"/>
            </a:spcBef>
            <a:spcAft>
              <a:spcPct val="20000"/>
            </a:spcAft>
            <a:buChar char="•"/>
          </a:pPr>
          <a:r>
            <a:rPr lang="en-US" sz="3800" kern="1200"/>
            <a:t>JABATAN FUNGSIONAL PEMULA</a:t>
          </a:r>
        </a:p>
      </dsp:txBody>
      <dsp:txXfrm>
        <a:off x="0" y="1191136"/>
        <a:ext cx="10515600" cy="3144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D4AA-4E3B-4427-8B69-B53B11EE16A7}">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SANGAT BAIK	:	150%</a:t>
          </a:r>
        </a:p>
      </dsp:txBody>
      <dsp:txXfrm>
        <a:off x="0" y="39687"/>
        <a:ext cx="3286125" cy="1971675"/>
      </dsp:txXfrm>
    </dsp:sp>
    <dsp:sp modelId="{0B60CD93-4604-44AA-A78B-2B7CB446D168}">
      <dsp:nvSpPr>
        <dsp:cNvPr id="0" name=""/>
        <dsp:cNvSpPr/>
      </dsp:nvSpPr>
      <dsp:spPr>
        <a:xfrm>
          <a:off x="3614737" y="39687"/>
          <a:ext cx="3286125" cy="1971675"/>
        </a:xfrm>
        <a:prstGeom prst="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BAIK	:	100%</a:t>
          </a:r>
        </a:p>
      </dsp:txBody>
      <dsp:txXfrm>
        <a:off x="3614737" y="39687"/>
        <a:ext cx="3286125" cy="1971675"/>
      </dsp:txXfrm>
    </dsp:sp>
    <dsp:sp modelId="{DABD43B9-1AEA-4AC2-99D7-033CEA39DB8F}">
      <dsp:nvSpPr>
        <dsp:cNvPr id="0" name=""/>
        <dsp:cNvSpPr/>
      </dsp:nvSpPr>
      <dsp:spPr>
        <a:xfrm>
          <a:off x="7229475" y="39687"/>
          <a:ext cx="3286125" cy="1971675"/>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CUKUP	:	75%</a:t>
          </a:r>
        </a:p>
      </dsp:txBody>
      <dsp:txXfrm>
        <a:off x="7229475" y="39687"/>
        <a:ext cx="3286125" cy="1971675"/>
      </dsp:txXfrm>
    </dsp:sp>
    <dsp:sp modelId="{864DA88A-2824-42B1-85F2-D8FC1AC30102}">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KURANG	:	50%</a:t>
          </a:r>
        </a:p>
      </dsp:txBody>
      <dsp:txXfrm>
        <a:off x="1807368" y="2339975"/>
        <a:ext cx="3286125" cy="1971675"/>
      </dsp:txXfrm>
    </dsp:sp>
    <dsp:sp modelId="{58062378-E028-4279-B0A2-16CDA8D66E09}">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SANGAT KURANG	:	25%</a:t>
          </a:r>
        </a:p>
      </dsp:txBody>
      <dsp:txXfrm>
        <a:off x="5422106"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7DD0C-C403-4238-82E4-B45D110B467C}" type="datetimeFigureOut">
              <a:rPr lang="en-ID" smtClean="0"/>
              <a:t>09/07/2025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C04B2-1E1C-4D79-83B6-0214D43802CB}" type="slidenum">
              <a:rPr lang="en-ID" smtClean="0"/>
              <a:t>‹#›</a:t>
            </a:fld>
            <a:endParaRPr lang="en-ID"/>
          </a:p>
        </p:txBody>
      </p:sp>
    </p:spTree>
    <p:extLst>
      <p:ext uri="{BB962C8B-B14F-4D97-AF65-F5344CB8AC3E}">
        <p14:creationId xmlns:p14="http://schemas.microsoft.com/office/powerpoint/2010/main" val="250992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FE8C04B2-1E1C-4D79-83B6-0214D43802CB}" type="slidenum">
              <a:rPr lang="en-ID" smtClean="0"/>
              <a:t>10</a:t>
            </a:fld>
            <a:endParaRPr lang="en-ID"/>
          </a:p>
        </p:txBody>
      </p:sp>
    </p:spTree>
    <p:extLst>
      <p:ext uri="{BB962C8B-B14F-4D97-AF65-F5344CB8AC3E}">
        <p14:creationId xmlns:p14="http://schemas.microsoft.com/office/powerpoint/2010/main" val="242502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FE8C04B2-1E1C-4D79-83B6-0214D43802CB}" type="slidenum">
              <a:rPr lang="en-ID" smtClean="0"/>
              <a:t>30</a:t>
            </a:fld>
            <a:endParaRPr lang="en-ID"/>
          </a:p>
        </p:txBody>
      </p:sp>
    </p:spTree>
    <p:extLst>
      <p:ext uri="{BB962C8B-B14F-4D97-AF65-F5344CB8AC3E}">
        <p14:creationId xmlns:p14="http://schemas.microsoft.com/office/powerpoint/2010/main" val="259297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159F-3607-1E06-B8CC-3D30C664F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8FF8253-E74C-03E6-CD4B-816751E87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08990D86-9012-F5F9-DFD1-D9EE980FBFC4}"/>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5" name="Footer Placeholder 4">
            <a:extLst>
              <a:ext uri="{FF2B5EF4-FFF2-40B4-BE49-F238E27FC236}">
                <a16:creationId xmlns:a16="http://schemas.microsoft.com/office/drawing/2014/main" id="{D427A93E-E055-EFCC-7F2A-D3498AF9B2C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E036937-03E3-F657-5D5C-CFB20BA83878}"/>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186936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3F8C-F7A7-C61F-9FB3-4BCF3974859A}"/>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0B82A1E-D087-5F29-6A10-3642EDD00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E03E7A0-B2EE-D447-E0C6-9D73FE0F1E22}"/>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5" name="Footer Placeholder 4">
            <a:extLst>
              <a:ext uri="{FF2B5EF4-FFF2-40B4-BE49-F238E27FC236}">
                <a16:creationId xmlns:a16="http://schemas.microsoft.com/office/drawing/2014/main" id="{39E5BBC8-F7D4-7876-043F-29C6675977D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3187663-76A2-183B-94AB-2B410AB55EC2}"/>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318204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5C60AA-0965-863E-053D-31CEB20C9A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10C0693-4B5C-02C0-7D65-CF3275D7F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4F074E0-3F8A-9122-3CD3-B683BF248001}"/>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5" name="Footer Placeholder 4">
            <a:extLst>
              <a:ext uri="{FF2B5EF4-FFF2-40B4-BE49-F238E27FC236}">
                <a16:creationId xmlns:a16="http://schemas.microsoft.com/office/drawing/2014/main" id="{6A2FD325-F08E-6AA8-6802-3A27D759A75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CA6EB20-C842-415B-3D9B-5C90EFAE0491}"/>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237062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3D66-CD7F-7D80-3813-69EB6CA043C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3B279E8-92FB-018B-7A30-001E5146C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2978833-A048-D915-6CE6-E2A9AF07080A}"/>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5" name="Footer Placeholder 4">
            <a:extLst>
              <a:ext uri="{FF2B5EF4-FFF2-40B4-BE49-F238E27FC236}">
                <a16:creationId xmlns:a16="http://schemas.microsoft.com/office/drawing/2014/main" id="{6F3421B4-CF70-DB32-A838-A1E2DE408D7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9E98D61-C872-4D4A-6A28-DD0F95DDFE5E}"/>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287174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2578-E200-99F8-C5F4-3643CE44C6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40BBB60-0BEE-D54C-5F72-580DDFF18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012AB-4E64-D9EA-279D-92ED60CFB740}"/>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5" name="Footer Placeholder 4">
            <a:extLst>
              <a:ext uri="{FF2B5EF4-FFF2-40B4-BE49-F238E27FC236}">
                <a16:creationId xmlns:a16="http://schemas.microsoft.com/office/drawing/2014/main" id="{1642694C-F3F6-6BCC-A9C1-519A547F248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CC34983-C2F0-0F06-3C78-AB38D6ED9ED8}"/>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83984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CB6D-6EBE-60B4-7D06-3E57AA9BBD3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1BC8419-32BD-C56F-8E0C-A3A1D4A515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DCD63CA-9695-C8F1-0DF9-5554746D26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68B91E41-7853-8D36-2A74-EAD5402D8D37}"/>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6" name="Footer Placeholder 5">
            <a:extLst>
              <a:ext uri="{FF2B5EF4-FFF2-40B4-BE49-F238E27FC236}">
                <a16:creationId xmlns:a16="http://schemas.microsoft.com/office/drawing/2014/main" id="{2F7C9B11-B461-1BF3-E6A1-C9310B62445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3FEF797-40A2-7F2F-A8CC-0F371F12DBA5}"/>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239956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0DED-0CB4-4F5C-C15D-CBBAB0798880}"/>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C96F51D-33F4-1144-5D79-08A34F403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F93A75-816E-DD32-FACE-BF02ADC45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5320FB9-70F3-F77C-4BF3-802FB742B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1E4CF7-C5C4-ADC6-569A-3CB8245107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771A82FF-B235-6E61-656F-0737339D804D}"/>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8" name="Footer Placeholder 7">
            <a:extLst>
              <a:ext uri="{FF2B5EF4-FFF2-40B4-BE49-F238E27FC236}">
                <a16:creationId xmlns:a16="http://schemas.microsoft.com/office/drawing/2014/main" id="{5F3C2FBF-1272-C9D3-868E-E5B93183159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E167DD5D-85CA-2391-731A-28782254EC0B}"/>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63278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29C6-2320-96F4-5F07-7E4B847FE6C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6628301-C119-1D02-8A1E-D61ACE626A3E}"/>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4" name="Footer Placeholder 3">
            <a:extLst>
              <a:ext uri="{FF2B5EF4-FFF2-40B4-BE49-F238E27FC236}">
                <a16:creationId xmlns:a16="http://schemas.microsoft.com/office/drawing/2014/main" id="{6AF8FBA8-8E7B-4C9D-C255-0A374E8A18A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5E42944C-920C-F7E9-4231-6EE1DCEDCB57}"/>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262951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E8B0A-A70A-5D6C-85E3-F3065378E563}"/>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3" name="Footer Placeholder 2">
            <a:extLst>
              <a:ext uri="{FF2B5EF4-FFF2-40B4-BE49-F238E27FC236}">
                <a16:creationId xmlns:a16="http://schemas.microsoft.com/office/drawing/2014/main" id="{A04AC816-4480-23D6-447E-25183BC6D5AA}"/>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5E7488DB-5107-9A56-9521-DB966B470B7F}"/>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313476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54EF-05B3-2641-0C44-FF96E83A9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A0B0850D-C01C-1534-7649-B68DD0DBE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D0885F9-6676-1BF3-BBB3-61E15DF37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5A492-8FBF-F425-A8DD-E60C1B04DA2C}"/>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6" name="Footer Placeholder 5">
            <a:extLst>
              <a:ext uri="{FF2B5EF4-FFF2-40B4-BE49-F238E27FC236}">
                <a16:creationId xmlns:a16="http://schemas.microsoft.com/office/drawing/2014/main" id="{BA241C47-972B-82E8-96C6-E152F93DB81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9F1DFE2-DC44-00F9-B2A8-8A8B878C3177}"/>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286130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E7A2-E68A-A7CD-1C4E-96299508E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835585A3-711C-409A-C617-E72A0FE64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D86C3E16-3F63-9CCF-A76B-E15A757AF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54598-07CF-91C5-63EF-26A8933DB36A}"/>
              </a:ext>
            </a:extLst>
          </p:cNvPr>
          <p:cNvSpPr>
            <a:spLocks noGrp="1"/>
          </p:cNvSpPr>
          <p:nvPr>
            <p:ph type="dt" sz="half" idx="10"/>
          </p:nvPr>
        </p:nvSpPr>
        <p:spPr/>
        <p:txBody>
          <a:bodyPr/>
          <a:lstStyle/>
          <a:p>
            <a:fld id="{3827A8D5-C935-43DF-BFA3-BDC5F410AC27}" type="datetimeFigureOut">
              <a:rPr lang="en-ID" smtClean="0"/>
              <a:t>09/07/2025</a:t>
            </a:fld>
            <a:endParaRPr lang="en-ID"/>
          </a:p>
        </p:txBody>
      </p:sp>
      <p:sp>
        <p:nvSpPr>
          <p:cNvPr id="6" name="Footer Placeholder 5">
            <a:extLst>
              <a:ext uri="{FF2B5EF4-FFF2-40B4-BE49-F238E27FC236}">
                <a16:creationId xmlns:a16="http://schemas.microsoft.com/office/drawing/2014/main" id="{83E8A4A0-1AA9-E7D1-1F85-5DC0E221B1E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1754575-E6F6-8F6C-8E30-149AFBCFE539}"/>
              </a:ext>
            </a:extLst>
          </p:cNvPr>
          <p:cNvSpPr>
            <a:spLocks noGrp="1"/>
          </p:cNvSpPr>
          <p:nvPr>
            <p:ph type="sldNum" sz="quarter" idx="12"/>
          </p:nvPr>
        </p:nvSpPr>
        <p:spPr/>
        <p:txBody>
          <a:bodyPr/>
          <a:lstStyle/>
          <a:p>
            <a:fld id="{50576ECA-DDD5-4248-988C-0FD0D2A7F113}" type="slidenum">
              <a:rPr lang="en-ID" smtClean="0"/>
              <a:t>‹#›</a:t>
            </a:fld>
            <a:endParaRPr lang="en-ID"/>
          </a:p>
        </p:txBody>
      </p:sp>
    </p:spTree>
    <p:extLst>
      <p:ext uri="{BB962C8B-B14F-4D97-AF65-F5344CB8AC3E}">
        <p14:creationId xmlns:p14="http://schemas.microsoft.com/office/powerpoint/2010/main" val="195404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04C6F8-BE1E-9A4D-2A58-9747F9F40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5BFF8D9-83CB-D723-4BED-5C1AE8EF7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1B45A78-F657-ECF7-B025-46FEF926E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7A8D5-C935-43DF-BFA3-BDC5F410AC27}" type="datetimeFigureOut">
              <a:rPr lang="en-ID" smtClean="0"/>
              <a:t>09/07/2025</a:t>
            </a:fld>
            <a:endParaRPr lang="en-ID"/>
          </a:p>
        </p:txBody>
      </p:sp>
      <p:sp>
        <p:nvSpPr>
          <p:cNvPr id="5" name="Footer Placeholder 4">
            <a:extLst>
              <a:ext uri="{FF2B5EF4-FFF2-40B4-BE49-F238E27FC236}">
                <a16:creationId xmlns:a16="http://schemas.microsoft.com/office/drawing/2014/main" id="{43F2302D-8DF4-469B-A5DF-DEFCA9CE9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9D2E9CE-FBE7-E62C-E23E-6C5CD10AB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76ECA-DDD5-4248-988C-0FD0D2A7F113}" type="slidenum">
              <a:rPr lang="en-ID" smtClean="0"/>
              <a:t>‹#›</a:t>
            </a:fld>
            <a:endParaRPr lang="en-ID"/>
          </a:p>
        </p:txBody>
      </p:sp>
    </p:spTree>
    <p:extLst>
      <p:ext uri="{BB962C8B-B14F-4D97-AF65-F5344CB8AC3E}">
        <p14:creationId xmlns:p14="http://schemas.microsoft.com/office/powerpoint/2010/main" val="1882772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64EA45-108F-069C-508C-C8CC1507BB17}"/>
              </a:ext>
            </a:extLst>
          </p:cNvPr>
          <p:cNvSpPr>
            <a:spLocks noGrp="1"/>
          </p:cNvSpPr>
          <p:nvPr>
            <p:ph type="ctrTitle"/>
          </p:nvPr>
        </p:nvSpPr>
        <p:spPr>
          <a:xfrm>
            <a:off x="1386865" y="818984"/>
            <a:ext cx="6596245" cy="3268520"/>
          </a:xfrm>
        </p:spPr>
        <p:txBody>
          <a:bodyPr>
            <a:normAutofit/>
          </a:bodyPr>
          <a:lstStyle/>
          <a:p>
            <a:pPr algn="r"/>
            <a:r>
              <a:rPr lang="en-US" sz="4800" dirty="0">
                <a:solidFill>
                  <a:srgbClr val="FFFFFF"/>
                </a:solidFill>
              </a:rPr>
              <a:t>PERENCANAAN KEBUTUHAN</a:t>
            </a:r>
            <a:endParaRPr lang="en-ID" sz="4800" dirty="0">
              <a:solidFill>
                <a:srgbClr val="FFFFFF"/>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F8993BA-4140-3FE0-0381-90417E4692F5}"/>
              </a:ext>
            </a:extLst>
          </p:cNvPr>
          <p:cNvSpPr>
            <a:spLocks noGrp="1"/>
          </p:cNvSpPr>
          <p:nvPr>
            <p:ph type="subTitle" idx="1"/>
          </p:nvPr>
        </p:nvSpPr>
        <p:spPr>
          <a:xfrm>
            <a:off x="1931874" y="4797188"/>
            <a:ext cx="6051236" cy="1241828"/>
          </a:xfrm>
        </p:spPr>
        <p:txBody>
          <a:bodyPr>
            <a:normAutofit/>
          </a:bodyPr>
          <a:lstStyle/>
          <a:p>
            <a:pPr algn="r"/>
            <a:r>
              <a:rPr lang="en-US">
                <a:solidFill>
                  <a:srgbClr val="FFFFFF"/>
                </a:solidFill>
              </a:rPr>
              <a:t>ANGKA KREDIT UNTUK KENAIKAN PANGKAT DAN JENJANG JABATAN FUNGSIONAL</a:t>
            </a:r>
            <a:endParaRPr lang="en-ID">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63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4F51F2-99A0-247B-8E34-DA4BA833B032}"/>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KONVERSI ANGKA KREDIT BERDASARKAN PENILAIAN KINERJA (SKP)</a:t>
            </a:r>
            <a:endParaRPr lang="en-ID" sz="2800">
              <a:solidFill>
                <a:srgbClr val="FFFFFF"/>
              </a:solidFill>
            </a:endParaRPr>
          </a:p>
        </p:txBody>
      </p:sp>
      <p:graphicFrame>
        <p:nvGraphicFramePr>
          <p:cNvPr id="4" name="Content Placeholder 3">
            <a:extLst>
              <a:ext uri="{FF2B5EF4-FFF2-40B4-BE49-F238E27FC236}">
                <a16:creationId xmlns:a16="http://schemas.microsoft.com/office/drawing/2014/main" id="{799C2045-6412-9A5A-F792-47DAE47CDF85}"/>
              </a:ext>
            </a:extLst>
          </p:cNvPr>
          <p:cNvGraphicFramePr>
            <a:graphicFrameLocks noGrp="1"/>
          </p:cNvGraphicFramePr>
          <p:nvPr>
            <p:ph idx="1"/>
            <p:extLst>
              <p:ext uri="{D42A27DB-BD31-4B8C-83A1-F6EECF244321}">
                <p14:modId xmlns:p14="http://schemas.microsoft.com/office/powerpoint/2010/main" val="468112832"/>
              </p:ext>
            </p:extLst>
          </p:nvPr>
        </p:nvGraphicFramePr>
        <p:xfrm>
          <a:off x="1470307" y="2112579"/>
          <a:ext cx="9275329" cy="4192809"/>
        </p:xfrm>
        <a:graphic>
          <a:graphicData uri="http://schemas.openxmlformats.org/drawingml/2006/table">
            <a:tbl>
              <a:tblPr>
                <a:tableStyleId>{BDBED569-4797-4DF1-A0F4-6AAB3CD982D8}</a:tableStyleId>
              </a:tblPr>
              <a:tblGrid>
                <a:gridCol w="1180631">
                  <a:extLst>
                    <a:ext uri="{9D8B030D-6E8A-4147-A177-3AD203B41FA5}">
                      <a16:colId xmlns:a16="http://schemas.microsoft.com/office/drawing/2014/main" val="3195780269"/>
                    </a:ext>
                  </a:extLst>
                </a:gridCol>
                <a:gridCol w="1594635">
                  <a:extLst>
                    <a:ext uri="{9D8B030D-6E8A-4147-A177-3AD203B41FA5}">
                      <a16:colId xmlns:a16="http://schemas.microsoft.com/office/drawing/2014/main" val="2885040622"/>
                    </a:ext>
                  </a:extLst>
                </a:gridCol>
                <a:gridCol w="1894502">
                  <a:extLst>
                    <a:ext uri="{9D8B030D-6E8A-4147-A177-3AD203B41FA5}">
                      <a16:colId xmlns:a16="http://schemas.microsoft.com/office/drawing/2014/main" val="721457684"/>
                    </a:ext>
                  </a:extLst>
                </a:gridCol>
                <a:gridCol w="862161">
                  <a:extLst>
                    <a:ext uri="{9D8B030D-6E8A-4147-A177-3AD203B41FA5}">
                      <a16:colId xmlns:a16="http://schemas.microsoft.com/office/drawing/2014/main" val="3515970969"/>
                    </a:ext>
                  </a:extLst>
                </a:gridCol>
                <a:gridCol w="920979">
                  <a:extLst>
                    <a:ext uri="{9D8B030D-6E8A-4147-A177-3AD203B41FA5}">
                      <a16:colId xmlns:a16="http://schemas.microsoft.com/office/drawing/2014/main" val="1150535750"/>
                    </a:ext>
                  </a:extLst>
                </a:gridCol>
                <a:gridCol w="1083350">
                  <a:extLst>
                    <a:ext uri="{9D8B030D-6E8A-4147-A177-3AD203B41FA5}">
                      <a16:colId xmlns:a16="http://schemas.microsoft.com/office/drawing/2014/main" val="4218283242"/>
                    </a:ext>
                  </a:extLst>
                </a:gridCol>
                <a:gridCol w="833004">
                  <a:extLst>
                    <a:ext uri="{9D8B030D-6E8A-4147-A177-3AD203B41FA5}">
                      <a16:colId xmlns:a16="http://schemas.microsoft.com/office/drawing/2014/main" val="4023827766"/>
                    </a:ext>
                  </a:extLst>
                </a:gridCol>
                <a:gridCol w="906067">
                  <a:extLst>
                    <a:ext uri="{9D8B030D-6E8A-4147-A177-3AD203B41FA5}">
                      <a16:colId xmlns:a16="http://schemas.microsoft.com/office/drawing/2014/main" val="261424054"/>
                    </a:ext>
                  </a:extLst>
                </a:gridCol>
              </a:tblGrid>
              <a:tr h="289980">
                <a:tc rowSpan="2">
                  <a:txBody>
                    <a:bodyPr/>
                    <a:lstStyle/>
                    <a:p>
                      <a:pPr algn="ctr" fontAlgn="ctr"/>
                      <a:r>
                        <a:rPr lang="en-ID" sz="1600" u="none" strike="noStrike">
                          <a:effectLst/>
                        </a:rPr>
                        <a:t>KATEGORI</a:t>
                      </a:r>
                      <a:endParaRPr lang="en-ID" sz="1600" b="0" i="0" u="none" strike="noStrike">
                        <a:solidFill>
                          <a:srgbClr val="000000"/>
                        </a:solidFill>
                        <a:effectLst/>
                        <a:latin typeface="Calibri" panose="020F0502020204030204" pitchFamily="34" charset="0"/>
                      </a:endParaRPr>
                    </a:p>
                  </a:txBody>
                  <a:tcPr marL="5804" marR="5804" marT="5804" marB="0" anchor="ctr"/>
                </a:tc>
                <a:tc rowSpan="2">
                  <a:txBody>
                    <a:bodyPr/>
                    <a:lstStyle/>
                    <a:p>
                      <a:pPr algn="ctr" fontAlgn="ctr"/>
                      <a:r>
                        <a:rPr lang="en-ID" sz="1600" u="none" strike="noStrike">
                          <a:effectLst/>
                        </a:rPr>
                        <a:t>JENJANG</a:t>
                      </a:r>
                      <a:endParaRPr lang="en-ID" sz="1600" b="0" i="0" u="none" strike="noStrike">
                        <a:solidFill>
                          <a:srgbClr val="000000"/>
                        </a:solidFill>
                        <a:effectLst/>
                        <a:latin typeface="Calibri" panose="020F0502020204030204" pitchFamily="34" charset="0"/>
                      </a:endParaRPr>
                    </a:p>
                  </a:txBody>
                  <a:tcPr marL="5804" marR="5804" marT="5804" marB="0" anchor="ctr"/>
                </a:tc>
                <a:tc rowSpan="2">
                  <a:txBody>
                    <a:bodyPr/>
                    <a:lstStyle/>
                    <a:p>
                      <a:pPr algn="ctr" fontAlgn="ctr"/>
                      <a:r>
                        <a:rPr lang="en-ID" sz="1600" u="none" strike="noStrike">
                          <a:effectLst/>
                        </a:rPr>
                        <a:t>KOEFISIEN ANGKA KREDIT </a:t>
                      </a:r>
                      <a:br>
                        <a:rPr lang="en-ID" sz="1600" u="none" strike="noStrike">
                          <a:effectLst/>
                        </a:rPr>
                      </a:br>
                      <a:r>
                        <a:rPr lang="en-ID" sz="1600" u="none" strike="noStrike">
                          <a:effectLst/>
                        </a:rPr>
                        <a:t>TAHUNAN</a:t>
                      </a:r>
                      <a:endParaRPr lang="en-ID" sz="1600" b="0" i="0" u="none" strike="noStrike">
                        <a:solidFill>
                          <a:srgbClr val="000000"/>
                        </a:solidFill>
                        <a:effectLst/>
                        <a:latin typeface="Calibri" panose="020F0502020204030204" pitchFamily="34" charset="0"/>
                      </a:endParaRPr>
                    </a:p>
                  </a:txBody>
                  <a:tcPr marL="5804" marR="5804" marT="5804" marB="0" anchor="ctr"/>
                </a:tc>
                <a:tc gridSpan="5">
                  <a:txBody>
                    <a:bodyPr/>
                    <a:lstStyle/>
                    <a:p>
                      <a:pPr algn="ctr" fontAlgn="ctr"/>
                      <a:r>
                        <a:rPr lang="en-ID" sz="1600" u="none" strike="noStrike">
                          <a:effectLst/>
                        </a:rPr>
                        <a:t>PREDIKAT KINERJA</a:t>
                      </a:r>
                      <a:endParaRPr lang="en-ID" sz="1600" b="0" i="0" u="none" strike="noStrike">
                        <a:solidFill>
                          <a:srgbClr val="000000"/>
                        </a:solidFill>
                        <a:effectLst/>
                        <a:latin typeface="Calibri" panose="020F0502020204030204" pitchFamily="34" charset="0"/>
                      </a:endParaRPr>
                    </a:p>
                  </a:txBody>
                  <a:tcPr marL="5804" marR="5804" marT="5804" marB="0" anchor="ct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859861644"/>
                  </a:ext>
                </a:extLst>
              </a:tr>
              <a:tr h="1042209">
                <a:tc vMerge="1">
                  <a:txBody>
                    <a:bodyPr/>
                    <a:lstStyle/>
                    <a:p>
                      <a:endParaRPr lang="en-ID"/>
                    </a:p>
                  </a:txBody>
                  <a:tcPr/>
                </a:tc>
                <a:tc vMerge="1">
                  <a:txBody>
                    <a:bodyPr/>
                    <a:lstStyle/>
                    <a:p>
                      <a:endParaRPr lang="en-ID"/>
                    </a:p>
                  </a:txBody>
                  <a:tcPr/>
                </a:tc>
                <a:tc vMerge="1">
                  <a:txBody>
                    <a:bodyPr/>
                    <a:lstStyle/>
                    <a:p>
                      <a:endParaRPr lang="en-ID"/>
                    </a:p>
                  </a:txBody>
                  <a:tcPr/>
                </a:tc>
                <a:tc>
                  <a:txBody>
                    <a:bodyPr/>
                    <a:lstStyle/>
                    <a:p>
                      <a:pPr algn="ctr" fontAlgn="ctr"/>
                      <a:r>
                        <a:rPr lang="en-ID" sz="1600" u="none" strike="noStrike">
                          <a:effectLst/>
                        </a:rPr>
                        <a:t>SANGAT KURANG</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KURANG</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CUKUP</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BAIK</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SANGAT BAIK</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4082489399"/>
                  </a:ext>
                </a:extLst>
              </a:tr>
              <a:tr h="289980">
                <a:tc rowSpan="4">
                  <a:txBody>
                    <a:bodyPr/>
                    <a:lstStyle/>
                    <a:p>
                      <a:pPr algn="ctr" fontAlgn="ctr"/>
                      <a:r>
                        <a:rPr lang="en-ID" sz="1600" u="none" strike="noStrike">
                          <a:effectLst/>
                        </a:rPr>
                        <a:t>KEAHLIAN</a:t>
                      </a:r>
                      <a:endParaRPr lang="en-ID" sz="1600" b="0" i="0" u="none" strike="noStrike">
                        <a:solidFill>
                          <a:srgbClr val="000000"/>
                        </a:solidFill>
                        <a:effectLst/>
                        <a:latin typeface="Calibri" panose="020F0502020204030204" pitchFamily="34" charset="0"/>
                      </a:endParaRPr>
                    </a:p>
                  </a:txBody>
                  <a:tcPr marL="5804" marR="5804" marT="5804" marB="0" vert="vert270" anchor="ctr"/>
                </a:tc>
                <a:tc>
                  <a:txBody>
                    <a:bodyPr/>
                    <a:lstStyle/>
                    <a:p>
                      <a:pPr algn="ctr" fontAlgn="ctr"/>
                      <a:r>
                        <a:rPr lang="en-ID" sz="1600" u="none" strike="noStrike">
                          <a:effectLst/>
                        </a:rPr>
                        <a:t>UTAMA</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50</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50</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75</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2144624552"/>
                  </a:ext>
                </a:extLst>
              </a:tr>
              <a:tr h="289980">
                <a:tc vMerge="1">
                  <a:txBody>
                    <a:bodyPr/>
                    <a:lstStyle/>
                    <a:p>
                      <a:endParaRPr lang="en-ID"/>
                    </a:p>
                  </a:txBody>
                  <a:tcPr/>
                </a:tc>
                <a:tc>
                  <a:txBody>
                    <a:bodyPr/>
                    <a:lstStyle/>
                    <a:p>
                      <a:pPr algn="ctr" fontAlgn="ctr"/>
                      <a:r>
                        <a:rPr lang="en-ID" sz="1600" u="none" strike="noStrike">
                          <a:effectLst/>
                        </a:rPr>
                        <a:t>MADYA</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9,375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18,75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28,125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56,25</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899333448"/>
                  </a:ext>
                </a:extLst>
              </a:tr>
              <a:tr h="289980">
                <a:tc vMerge="1">
                  <a:txBody>
                    <a:bodyPr/>
                    <a:lstStyle/>
                    <a:p>
                      <a:endParaRPr lang="en-ID"/>
                    </a:p>
                  </a:txBody>
                  <a:tcPr/>
                </a:tc>
                <a:tc>
                  <a:txBody>
                    <a:bodyPr/>
                    <a:lstStyle/>
                    <a:p>
                      <a:pPr algn="ctr" fontAlgn="ctr"/>
                      <a:r>
                        <a:rPr lang="en-ID" sz="1600" u="none" strike="noStrike">
                          <a:effectLst/>
                        </a:rPr>
                        <a:t>MUDA</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6,25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18,75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37,5</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2813201241"/>
                  </a:ext>
                </a:extLst>
              </a:tr>
              <a:tr h="289980">
                <a:tc vMerge="1">
                  <a:txBody>
                    <a:bodyPr/>
                    <a:lstStyle/>
                    <a:p>
                      <a:endParaRPr lang="en-ID"/>
                    </a:p>
                  </a:txBody>
                  <a:tcPr/>
                </a:tc>
                <a:tc>
                  <a:txBody>
                    <a:bodyPr/>
                    <a:lstStyle/>
                    <a:p>
                      <a:pPr algn="ctr" fontAlgn="ctr"/>
                      <a:r>
                        <a:rPr lang="en-ID" sz="1600" u="none" strike="noStrike">
                          <a:effectLst/>
                        </a:rPr>
                        <a:t>PERTAMA</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6,25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9,375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18,75</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1040147073"/>
                  </a:ext>
                </a:extLst>
              </a:tr>
              <a:tr h="425175">
                <a:tc rowSpan="4">
                  <a:txBody>
                    <a:bodyPr/>
                    <a:lstStyle/>
                    <a:p>
                      <a:pPr algn="ctr" fontAlgn="ctr"/>
                      <a:r>
                        <a:rPr lang="en-ID" sz="1600" u="none" strike="noStrike">
                          <a:effectLst/>
                        </a:rPr>
                        <a:t>KETERAMPILAN</a:t>
                      </a:r>
                      <a:endParaRPr lang="en-ID" sz="1600" b="0" i="0" u="none" strike="noStrike">
                        <a:solidFill>
                          <a:srgbClr val="000000"/>
                        </a:solidFill>
                        <a:effectLst/>
                        <a:latin typeface="Calibri" panose="020F0502020204030204" pitchFamily="34" charset="0"/>
                      </a:endParaRPr>
                    </a:p>
                  </a:txBody>
                  <a:tcPr marL="5804" marR="5804" marT="5804" marB="0" vert="vert270" anchor="ctr"/>
                </a:tc>
                <a:tc>
                  <a:txBody>
                    <a:bodyPr/>
                    <a:lstStyle/>
                    <a:p>
                      <a:pPr algn="ctr" fontAlgn="ctr"/>
                      <a:r>
                        <a:rPr lang="en-ID" sz="1600" u="none" strike="noStrike">
                          <a:effectLst/>
                        </a:rPr>
                        <a:t>PENYELIA</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6,25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18,75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37,5</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1176561825"/>
                  </a:ext>
                </a:extLst>
              </a:tr>
              <a:tr h="425175">
                <a:tc vMerge="1">
                  <a:txBody>
                    <a:bodyPr/>
                    <a:lstStyle/>
                    <a:p>
                      <a:endParaRPr lang="en-ID"/>
                    </a:p>
                  </a:txBody>
                  <a:tcPr/>
                </a:tc>
                <a:tc>
                  <a:txBody>
                    <a:bodyPr/>
                    <a:lstStyle/>
                    <a:p>
                      <a:pPr algn="ctr" fontAlgn="ctr"/>
                      <a:r>
                        <a:rPr lang="en-ID" sz="1600" u="none" strike="noStrike">
                          <a:effectLst/>
                        </a:rPr>
                        <a:t>MAHIR</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6,25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9,375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18,75</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381696872"/>
                  </a:ext>
                </a:extLst>
              </a:tr>
              <a:tr h="425175">
                <a:tc vMerge="1">
                  <a:txBody>
                    <a:bodyPr/>
                    <a:lstStyle/>
                    <a:p>
                      <a:endParaRPr lang="en-ID"/>
                    </a:p>
                  </a:txBody>
                  <a:tcPr/>
                </a:tc>
                <a:tc>
                  <a:txBody>
                    <a:bodyPr/>
                    <a:lstStyle/>
                    <a:p>
                      <a:pPr algn="ctr" fontAlgn="ctr"/>
                      <a:r>
                        <a:rPr lang="en-ID" sz="1600" u="none" strike="noStrike">
                          <a:effectLst/>
                        </a:rPr>
                        <a:t>TERAMPIL</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7,5</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1195468149"/>
                  </a:ext>
                </a:extLst>
              </a:tr>
              <a:tr h="425175">
                <a:tc vMerge="1">
                  <a:txBody>
                    <a:bodyPr/>
                    <a:lstStyle/>
                    <a:p>
                      <a:endParaRPr lang="en-ID"/>
                    </a:p>
                  </a:txBody>
                  <a:tcPr/>
                </a:tc>
                <a:tc>
                  <a:txBody>
                    <a:bodyPr/>
                    <a:lstStyle/>
                    <a:p>
                      <a:pPr algn="ctr" fontAlgn="ctr"/>
                      <a:r>
                        <a:rPr lang="en-ID" sz="1600" u="none" strike="noStrike">
                          <a:effectLst/>
                        </a:rPr>
                        <a:t>PEMULA</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0,9375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1,875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2,8125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3,75</a:t>
                      </a:r>
                      <a:endParaRPr lang="en-ID" sz="1600" b="0" i="0" u="none" strike="noStrike">
                        <a:solidFill>
                          <a:srgbClr val="000000"/>
                        </a:solidFill>
                        <a:effectLst/>
                        <a:latin typeface="Calibri" panose="020F0502020204030204" pitchFamily="34" charset="0"/>
                      </a:endParaRPr>
                    </a:p>
                  </a:txBody>
                  <a:tcPr marL="5804" marR="5804" marT="5804" marB="0" anchor="ctr"/>
                </a:tc>
                <a:tc>
                  <a:txBody>
                    <a:bodyPr/>
                    <a:lstStyle/>
                    <a:p>
                      <a:pPr algn="ctr" fontAlgn="ctr"/>
                      <a:r>
                        <a:rPr lang="en-ID" sz="1600" u="none" strike="noStrike">
                          <a:effectLst/>
                        </a:rPr>
                        <a:t>5,625</a:t>
                      </a:r>
                      <a:endParaRPr lang="en-ID" sz="1600" b="0" i="0" u="none" strike="noStrike">
                        <a:solidFill>
                          <a:srgbClr val="000000"/>
                        </a:solidFill>
                        <a:effectLst/>
                        <a:latin typeface="Calibri" panose="020F0502020204030204" pitchFamily="34" charset="0"/>
                      </a:endParaRPr>
                    </a:p>
                  </a:txBody>
                  <a:tcPr marL="5804" marR="5804" marT="5804" marB="0" anchor="ctr"/>
                </a:tc>
                <a:extLst>
                  <a:ext uri="{0D108BD9-81ED-4DB2-BD59-A6C34878D82A}">
                    <a16:rowId xmlns:a16="http://schemas.microsoft.com/office/drawing/2014/main" val="1922457820"/>
                  </a:ext>
                </a:extLst>
              </a:tr>
            </a:tbl>
          </a:graphicData>
        </a:graphic>
      </p:graphicFrame>
    </p:spTree>
    <p:extLst>
      <p:ext uri="{BB962C8B-B14F-4D97-AF65-F5344CB8AC3E}">
        <p14:creationId xmlns:p14="http://schemas.microsoft.com/office/powerpoint/2010/main" val="315200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1B0B56-7110-6CEF-1E21-10DD91972CD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8DBCFAE-2312-1D7F-D297-C7D3ECC18EA1}"/>
              </a:ext>
            </a:extLst>
          </p:cNvPr>
          <p:cNvPicPr>
            <a:picLocks noChangeAspect="1"/>
          </p:cNvPicPr>
          <p:nvPr/>
        </p:nvPicPr>
        <p:blipFill>
          <a:blip r:embed="rId2">
            <a:duotone>
              <a:schemeClr val="bg2">
                <a:shade val="45000"/>
                <a:satMod val="135000"/>
              </a:schemeClr>
              <a:prstClr val="white"/>
            </a:duotone>
          </a:blip>
          <a:srcRect t="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F4230E59-9303-694C-0878-AA3105FC0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44FE5-2595-51E0-E8EC-10B26AB50B32}"/>
              </a:ext>
            </a:extLst>
          </p:cNvPr>
          <p:cNvSpPr>
            <a:spLocks noGrp="1"/>
          </p:cNvSpPr>
          <p:nvPr>
            <p:ph type="title"/>
          </p:nvPr>
        </p:nvSpPr>
        <p:spPr>
          <a:xfrm>
            <a:off x="838200" y="365125"/>
            <a:ext cx="10515600" cy="1325563"/>
          </a:xfrm>
        </p:spPr>
        <p:txBody>
          <a:bodyPr>
            <a:normAutofit/>
          </a:bodyPr>
          <a:lstStyle/>
          <a:p>
            <a:r>
              <a:rPr lang="en-US" dirty="0"/>
              <a:t>PEROLEHAN ANGKA KREDIT DARI PREDIKAT KINERJA TAHUNAN :</a:t>
            </a:r>
            <a:endParaRPr lang="en-ID" dirty="0"/>
          </a:p>
        </p:txBody>
      </p:sp>
      <p:graphicFrame>
        <p:nvGraphicFramePr>
          <p:cNvPr id="5" name="Content Placeholder 2">
            <a:extLst>
              <a:ext uri="{FF2B5EF4-FFF2-40B4-BE49-F238E27FC236}">
                <a16:creationId xmlns:a16="http://schemas.microsoft.com/office/drawing/2014/main" id="{7CD3FDFB-F978-1472-0BC9-C0BE194898C4}"/>
              </a:ext>
            </a:extLst>
          </p:cNvPr>
          <p:cNvGraphicFramePr>
            <a:graphicFrameLocks noGrp="1"/>
          </p:cNvGraphicFramePr>
          <p:nvPr>
            <p:ph idx="1"/>
            <p:extLst>
              <p:ext uri="{D42A27DB-BD31-4B8C-83A1-F6EECF244321}">
                <p14:modId xmlns:p14="http://schemas.microsoft.com/office/powerpoint/2010/main" val="11899715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D579DD29-8AD8-5C30-5A9F-1CE00C017AF7}"/>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solidFill>
                  <a:srgbClr val="002060"/>
                </a:solidFill>
                <a:latin typeface="Arial Narrow" panose="020B0606020202030204" pitchFamily="34" charset="0"/>
              </a:rPr>
              <a:t> = PERSENTASE PREDIKAT KINERJA   </a:t>
            </a:r>
            <a:r>
              <a:rPr lang="en-US" sz="4000" b="1" i="1" dirty="0">
                <a:solidFill>
                  <a:srgbClr val="002060"/>
                </a:solidFill>
                <a:latin typeface="Arial Narrow" panose="020B0606020202030204" pitchFamily="34" charset="0"/>
              </a:rPr>
              <a:t>X  </a:t>
            </a:r>
            <a:r>
              <a:rPr lang="en-US" b="1" i="1" dirty="0">
                <a:solidFill>
                  <a:srgbClr val="002060"/>
                </a:solidFill>
                <a:latin typeface="Arial Narrow" panose="020B0606020202030204" pitchFamily="34" charset="0"/>
              </a:rPr>
              <a:t>KOEFISIEN ANGKA KREDIT TAHUNAN </a:t>
            </a:r>
            <a:endParaRPr lang="en-ID" b="1" i="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88639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Content Placeholder 2">
            <a:extLst>
              <a:ext uri="{FF2B5EF4-FFF2-40B4-BE49-F238E27FC236}">
                <a16:creationId xmlns:a16="http://schemas.microsoft.com/office/drawing/2014/main" id="{71C37014-57A1-FDC7-4B80-94A3BACE4D94}"/>
              </a:ext>
            </a:extLst>
          </p:cNvPr>
          <p:cNvSpPr txBox="1">
            <a:spLocks/>
          </p:cNvSpPr>
          <p:nvPr/>
        </p:nvSpPr>
        <p:spPr>
          <a:xfrm>
            <a:off x="685800" y="980140"/>
            <a:ext cx="10396883" cy="4702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Contoh: </a:t>
            </a:r>
          </a:p>
          <a:p>
            <a:pPr marL="0" indent="0" algn="just">
              <a:buFont typeface="Arial" panose="020B0604020202020204" pitchFamily="34" charset="0"/>
              <a:buNone/>
            </a:pPr>
            <a:r>
              <a:rPr lang="sv-SE" dirty="0"/>
              <a:t>Pejabat Fungsional Ahli Pertama memperoleh Predikat Evaluasi Kinerja Sangat Baik (150%), </a:t>
            </a:r>
            <a:r>
              <a:rPr lang="en-ID" dirty="0" err="1"/>
              <a:t>maka</a:t>
            </a:r>
            <a:r>
              <a:rPr lang="en-ID" dirty="0"/>
              <a:t> Angka </a:t>
            </a:r>
            <a:r>
              <a:rPr lang="en-ID" dirty="0" err="1"/>
              <a:t>Kredit</a:t>
            </a:r>
            <a:r>
              <a:rPr lang="en-ID" dirty="0"/>
              <a:t> </a:t>
            </a:r>
            <a:r>
              <a:rPr lang="en-ID" dirty="0" err="1"/>
              <a:t>Tahunan</a:t>
            </a:r>
            <a:r>
              <a:rPr lang="en-ID" dirty="0"/>
              <a:t> </a:t>
            </a:r>
            <a:r>
              <a:rPr lang="en-ID" dirty="0" err="1"/>
              <a:t>ditetapkan</a:t>
            </a:r>
            <a:r>
              <a:rPr lang="en-ID" dirty="0"/>
              <a:t> </a:t>
            </a:r>
            <a:r>
              <a:rPr lang="en-ID" dirty="0" err="1"/>
              <a:t>sebagai</a:t>
            </a:r>
            <a:r>
              <a:rPr lang="en-ID" dirty="0"/>
              <a:t> </a:t>
            </a:r>
            <a:r>
              <a:rPr lang="en-ID" dirty="0" err="1"/>
              <a:t>berikut</a:t>
            </a:r>
            <a:r>
              <a:rPr lang="en-ID" dirty="0"/>
              <a:t>: </a:t>
            </a:r>
          </a:p>
          <a:p>
            <a:pPr marL="0" indent="0">
              <a:buFont typeface="Arial" panose="020B0604020202020204" pitchFamily="34" charset="0"/>
              <a:buNone/>
            </a:pPr>
            <a:r>
              <a:rPr lang="en-ID" dirty="0"/>
              <a:t> 150% X 12,5 =18,75 Angka </a:t>
            </a:r>
            <a:r>
              <a:rPr lang="en-ID" dirty="0" err="1"/>
              <a:t>kredit</a:t>
            </a:r>
            <a:endParaRPr lang="en-ID" dirty="0"/>
          </a:p>
        </p:txBody>
      </p:sp>
    </p:spTree>
    <p:extLst>
      <p:ext uri="{BB962C8B-B14F-4D97-AF65-F5344CB8AC3E}">
        <p14:creationId xmlns:p14="http://schemas.microsoft.com/office/powerpoint/2010/main" val="37007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45600D-E764-2154-CB93-741B2AEAAA67}"/>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7348388C-6FCB-E82C-2EC7-2A7C7CAAA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3974274-889D-7360-6857-6088D9F47A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0E4ADEFB-94F0-A187-308B-36A3A9331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A3384E12-0A66-7EA9-1495-7F0710B47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0CA21C93-EF35-2E4F-971D-D4CB3C48F0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0838F1C6-8985-7096-623A-0A067C4E0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D5E11FBF-FB44-0A3E-8752-8927A060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3364425A-7F37-01F8-3965-3C3CC9D850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6935D566-20F4-4DAD-2CED-4F197C694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242F92B1-354C-F88D-054A-98677B500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383536-DCF0-37D3-05BA-BB8853E4D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656351F5-73C8-5B73-3858-8AFAB3789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14EF8FA9-E609-38AB-72B0-E0350649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7A6086-8B67-6D99-6A37-5218832294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13C9043E-116E-FCCB-9C3E-C54D209F9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5B5B033-0F47-7951-47A9-11561AEAC3C1}"/>
              </a:ext>
            </a:extLst>
          </p:cNvPr>
          <p:cNvSpPr>
            <a:spLocks noGrp="1"/>
          </p:cNvSpPr>
          <p:nvPr>
            <p:ph type="title"/>
          </p:nvPr>
        </p:nvSpPr>
        <p:spPr>
          <a:xfrm>
            <a:off x="1012644" y="841664"/>
            <a:ext cx="5155073" cy="5156800"/>
          </a:xfrm>
        </p:spPr>
        <p:txBody>
          <a:bodyPr vert="horz" lIns="91440" tIns="45720" rIns="91440" bIns="45720" rtlCol="0" anchor="ctr">
            <a:normAutofit/>
          </a:bodyPr>
          <a:lstStyle/>
          <a:p>
            <a:r>
              <a:rPr lang="en-US" sz="4800" kern="1200">
                <a:solidFill>
                  <a:schemeClr val="bg1"/>
                </a:solidFill>
                <a:latin typeface="+mj-lt"/>
                <a:ea typeface="+mj-ea"/>
                <a:cs typeface="+mj-cs"/>
              </a:rPr>
              <a:t>PEROLEHAN ANGKA KREDIT DARI PREDIKAT KINERJA TAHUNAN :</a:t>
            </a:r>
          </a:p>
        </p:txBody>
      </p:sp>
      <p:sp>
        <p:nvSpPr>
          <p:cNvPr id="3" name="Content Placeholder 2">
            <a:extLst>
              <a:ext uri="{FF2B5EF4-FFF2-40B4-BE49-F238E27FC236}">
                <a16:creationId xmlns:a16="http://schemas.microsoft.com/office/drawing/2014/main" id="{1562EA2A-4237-017B-B4D3-F330C02599EF}"/>
              </a:ext>
            </a:extLst>
          </p:cNvPr>
          <p:cNvSpPr>
            <a:spLocks noGrp="1"/>
          </p:cNvSpPr>
          <p:nvPr>
            <p:ph idx="1"/>
          </p:nvPr>
        </p:nvSpPr>
        <p:spPr>
          <a:xfrm>
            <a:off x="6218159" y="841664"/>
            <a:ext cx="5317133" cy="5156800"/>
          </a:xfrm>
        </p:spPr>
        <p:txBody>
          <a:bodyPr vert="horz" lIns="91440" tIns="45720" rIns="91440" bIns="45720" rtlCol="0" anchor="ctr">
            <a:normAutofit/>
          </a:bodyPr>
          <a:lstStyle/>
          <a:p>
            <a:pPr marL="0" indent="0">
              <a:buNone/>
            </a:pPr>
            <a:r>
              <a:rPr lang="en-US" sz="2400" i="1" kern="1200" dirty="0">
                <a:solidFill>
                  <a:schemeClr val="bg1"/>
                </a:solidFill>
                <a:latin typeface="+mn-lt"/>
                <a:ea typeface="+mn-ea"/>
                <a:cs typeface="+mn-cs"/>
              </a:rPr>
              <a:t> = PERSENTASE PREDIKAT KINERJA   X  KOEFISIEN ANGKA KREDIT TAHUNAN </a:t>
            </a:r>
          </a:p>
        </p:txBody>
      </p:sp>
    </p:spTree>
    <p:extLst>
      <p:ext uri="{BB962C8B-B14F-4D97-AF65-F5344CB8AC3E}">
        <p14:creationId xmlns:p14="http://schemas.microsoft.com/office/powerpoint/2010/main" val="8095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9A169A-64AB-24B8-4B47-F0834098B727}"/>
              </a:ext>
            </a:extLst>
          </p:cNvPr>
          <p:cNvSpPr>
            <a:spLocks noGrp="1"/>
          </p:cNvSpPr>
          <p:nvPr>
            <p:ph idx="1"/>
          </p:nvPr>
        </p:nvSpPr>
        <p:spPr>
          <a:xfrm>
            <a:off x="838200" y="1825625"/>
            <a:ext cx="10515600" cy="4351338"/>
          </a:xfrm>
        </p:spPr>
        <p:txBody>
          <a:bodyPr>
            <a:normAutofit/>
          </a:bodyPr>
          <a:lstStyle/>
          <a:p>
            <a:r>
              <a:rPr lang="sv-SE"/>
              <a:t>Contoh: </a:t>
            </a:r>
          </a:p>
          <a:p>
            <a:pPr marL="0" indent="0">
              <a:buNone/>
            </a:pPr>
            <a:r>
              <a:rPr lang="sv-SE"/>
              <a:t>Pejabat Fungsional Ahli Pertama memperoleh Predikat Evaluasi Kinerja Sangat Baik (150%), </a:t>
            </a:r>
            <a:r>
              <a:rPr lang="en-ID" err="1"/>
              <a:t>maka</a:t>
            </a:r>
            <a:r>
              <a:rPr lang="en-ID"/>
              <a:t> Angka </a:t>
            </a:r>
            <a:r>
              <a:rPr lang="en-ID" err="1"/>
              <a:t>Kredit</a:t>
            </a:r>
            <a:r>
              <a:rPr lang="en-ID"/>
              <a:t> </a:t>
            </a:r>
            <a:r>
              <a:rPr lang="en-ID" err="1"/>
              <a:t>Tahunan</a:t>
            </a:r>
            <a:r>
              <a:rPr lang="en-ID"/>
              <a:t> </a:t>
            </a:r>
            <a:r>
              <a:rPr lang="en-ID" err="1"/>
              <a:t>ditetapkan</a:t>
            </a:r>
            <a:r>
              <a:rPr lang="en-ID"/>
              <a:t> </a:t>
            </a:r>
            <a:r>
              <a:rPr lang="en-ID" err="1"/>
              <a:t>sebagai</a:t>
            </a:r>
            <a:r>
              <a:rPr lang="en-ID"/>
              <a:t> </a:t>
            </a:r>
            <a:r>
              <a:rPr lang="en-ID" err="1"/>
              <a:t>berikut</a:t>
            </a:r>
            <a:r>
              <a:rPr lang="en-ID"/>
              <a:t>: </a:t>
            </a:r>
          </a:p>
          <a:p>
            <a:pPr marL="0" indent="0">
              <a:buNone/>
            </a:pPr>
            <a:r>
              <a:rPr lang="en-ID"/>
              <a:t> 150% X 12,5 =18,75 Angka </a:t>
            </a:r>
            <a:r>
              <a:rPr lang="en-ID" err="1"/>
              <a:t>kredit</a:t>
            </a:r>
            <a:endParaRPr lang="en-ID"/>
          </a:p>
        </p:txBody>
      </p:sp>
    </p:spTree>
    <p:extLst>
      <p:ext uri="{BB962C8B-B14F-4D97-AF65-F5344CB8AC3E}">
        <p14:creationId xmlns:p14="http://schemas.microsoft.com/office/powerpoint/2010/main" val="49953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Arc 19">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6A4803-E33C-9D25-F0FB-A053CB3D487E}"/>
              </a:ext>
            </a:extLst>
          </p:cNvPr>
          <p:cNvSpPr>
            <a:spLocks noGrp="1"/>
          </p:cNvSpPr>
          <p:nvPr>
            <p:ph type="title"/>
          </p:nvPr>
        </p:nvSpPr>
        <p:spPr>
          <a:xfrm>
            <a:off x="874815" y="2322864"/>
            <a:ext cx="5491090" cy="2387600"/>
          </a:xfrm>
        </p:spPr>
        <p:txBody>
          <a:bodyPr vert="horz" lIns="91440" tIns="45720" rIns="91440" bIns="45720" rtlCol="0" anchor="b">
            <a:normAutofit/>
          </a:bodyPr>
          <a:lstStyle/>
          <a:p>
            <a:r>
              <a:rPr lang="en-US" sz="3300" kern="1200">
                <a:solidFill>
                  <a:schemeClr val="tx1"/>
                </a:solidFill>
                <a:latin typeface="+mj-lt"/>
                <a:ea typeface="+mj-ea"/>
                <a:cs typeface="+mj-cs"/>
              </a:rPr>
              <a:t>Dalam hal evaluasi kinerja dilaksanakan secara periodik, maka Angka Kredit diperoleh dengan rumus sebagai berikut: </a:t>
            </a:r>
          </a:p>
        </p:txBody>
      </p:sp>
      <p:sp>
        <p:nvSpPr>
          <p:cNvPr id="3" name="Content Placeholder 2">
            <a:extLst>
              <a:ext uri="{FF2B5EF4-FFF2-40B4-BE49-F238E27FC236}">
                <a16:creationId xmlns:a16="http://schemas.microsoft.com/office/drawing/2014/main" id="{8777DB7E-54E2-8CFA-45B3-2944EC0326EB}"/>
              </a:ext>
            </a:extLst>
          </p:cNvPr>
          <p:cNvSpPr>
            <a:spLocks noGrp="1"/>
          </p:cNvSpPr>
          <p:nvPr>
            <p:ph idx="1"/>
          </p:nvPr>
        </p:nvSpPr>
        <p:spPr>
          <a:xfrm>
            <a:off x="870148" y="4802538"/>
            <a:ext cx="5491090" cy="1411993"/>
          </a:xfrm>
        </p:spPr>
        <p:txBody>
          <a:bodyPr vert="horz" lIns="91440" tIns="45720" rIns="91440" bIns="45720" rtlCol="0" anchor="t">
            <a:normAutofit/>
          </a:bodyPr>
          <a:lstStyle/>
          <a:p>
            <a:pPr marL="0" indent="0">
              <a:buNone/>
            </a:pPr>
            <a:r>
              <a:rPr lang="en-US" sz="2400" kern="1200">
                <a:solidFill>
                  <a:schemeClr val="tx1"/>
                </a:solidFill>
                <a:latin typeface="+mn-lt"/>
                <a:ea typeface="+mn-ea"/>
                <a:cs typeface="+mn-cs"/>
              </a:rPr>
              <a:t>Dengan rumus :</a:t>
            </a:r>
          </a:p>
        </p:txBody>
      </p:sp>
      <p:sp>
        <p:nvSpPr>
          <p:cNvPr id="21" name="Rectangle 20">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CC668BEB-310B-C922-4763-C9364C6F8ECF}"/>
              </a:ext>
            </a:extLst>
          </p:cNvPr>
          <p:cNvGraphicFramePr>
            <a:graphicFrameLocks noGrp="1"/>
          </p:cNvGraphicFramePr>
          <p:nvPr>
            <p:extLst>
              <p:ext uri="{D42A27DB-BD31-4B8C-83A1-F6EECF244321}">
                <p14:modId xmlns:p14="http://schemas.microsoft.com/office/powerpoint/2010/main" val="1888142106"/>
              </p:ext>
            </p:extLst>
          </p:nvPr>
        </p:nvGraphicFramePr>
        <p:xfrm>
          <a:off x="6417733" y="2882302"/>
          <a:ext cx="5169283" cy="1104494"/>
        </p:xfrm>
        <a:graphic>
          <a:graphicData uri="http://schemas.openxmlformats.org/drawingml/2006/table">
            <a:tbl>
              <a:tblPr firstRow="1" bandRow="1"/>
              <a:tblGrid>
                <a:gridCol w="1842897">
                  <a:extLst>
                    <a:ext uri="{9D8B030D-6E8A-4147-A177-3AD203B41FA5}">
                      <a16:colId xmlns:a16="http://schemas.microsoft.com/office/drawing/2014/main" val="3501979443"/>
                    </a:ext>
                  </a:extLst>
                </a:gridCol>
                <a:gridCol w="3326386">
                  <a:extLst>
                    <a:ext uri="{9D8B030D-6E8A-4147-A177-3AD203B41FA5}">
                      <a16:colId xmlns:a16="http://schemas.microsoft.com/office/drawing/2014/main" val="2470413190"/>
                    </a:ext>
                  </a:extLst>
                </a:gridCol>
              </a:tblGrid>
              <a:tr h="552247">
                <a:tc>
                  <a:txBody>
                    <a:bodyPr/>
                    <a:lstStyle/>
                    <a:p>
                      <a:pPr algn="ctr"/>
                      <a:r>
                        <a:rPr lang="en-US" sz="1500" b="1">
                          <a:latin typeface="Arial" panose="020B0604020202020204" pitchFamily="34" charset="0"/>
                          <a:cs typeface="Arial" panose="020B0604020202020204" pitchFamily="34" charset="0"/>
                        </a:rPr>
                        <a:t>Jumlah bulan periode penilaian </a:t>
                      </a:r>
                      <a:endParaRPr lang="en-ID" sz="1500" b="1"/>
                    </a:p>
                  </a:txBody>
                  <a:tcPr marL="74628" marR="74628" marT="37314" marB="37314" anchor="ctr">
                    <a:lnL w="12700" cmpd="sng">
                      <a:noFill/>
                      <a:prstDash val="solid"/>
                    </a:lnL>
                    <a:lnR w="12700" cmpd="sng">
                      <a:noFill/>
                      <a:prstDash val="solid"/>
                    </a:lnR>
                    <a:lnT w="12700" cmpd="sng">
                      <a:noFill/>
                      <a:prstDash val="soli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latin typeface="Arial" panose="020B0604020202020204" pitchFamily="34" charset="0"/>
                          <a:cs typeface="Arial" panose="020B0604020202020204" pitchFamily="34" charset="0"/>
                        </a:rPr>
                        <a:t>X</a:t>
                      </a:r>
                      <a:r>
                        <a:rPr lang="en-ID" sz="1500" b="1">
                          <a:latin typeface="+mn-lt"/>
                          <a:cs typeface="+mn-cs"/>
                        </a:rPr>
                        <a:t>       </a:t>
                      </a:r>
                      <a:r>
                        <a:rPr lang="en-US" sz="1500" b="1">
                          <a:latin typeface="Arial" panose="020B0604020202020204" pitchFamily="34" charset="0"/>
                          <a:cs typeface="Arial" panose="020B0604020202020204" pitchFamily="34" charset="0"/>
                        </a:rPr>
                        <a:t>presentase predikat kinerja </a:t>
                      </a:r>
                      <a:r>
                        <a:rPr lang="en-US" sz="1600" b="1">
                          <a:latin typeface="Arial" panose="020B0604020202020204" pitchFamily="34" charset="0"/>
                          <a:cs typeface="Arial" panose="020B0604020202020204" pitchFamily="34" charset="0"/>
                        </a:rPr>
                        <a:t>x</a:t>
                      </a:r>
                      <a:r>
                        <a:rPr lang="en-US" sz="1500" b="1">
                          <a:latin typeface="Arial" panose="020B0604020202020204" pitchFamily="34" charset="0"/>
                          <a:cs typeface="Arial" panose="020B0604020202020204" pitchFamily="34" charset="0"/>
                        </a:rPr>
                        <a:t> koefisien angka kredit tahunan</a:t>
                      </a:r>
                      <a:endParaRPr lang="en-ID" sz="1500" b="1"/>
                    </a:p>
                  </a:txBody>
                  <a:tcPr marL="74628" marR="74628" marT="37314" marB="37314" anchor="ct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3362888848"/>
                  </a:ext>
                </a:extLst>
              </a:tr>
              <a:tr h="552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D" sz="1500" b="1">
                          <a:latin typeface="Arial" panose="020B0604020202020204" pitchFamily="34" charset="0"/>
                          <a:cs typeface="Arial" panose="020B0604020202020204" pitchFamily="34" charset="0"/>
                        </a:rPr>
                        <a:t>Jumlah bulan dalam 1 tahun</a:t>
                      </a:r>
                    </a:p>
                  </a:txBody>
                  <a:tcPr marL="74628" marR="74628" marT="37314" marB="37314" anchor="ctr">
                    <a:lnL w="12700" cmpd="sng">
                      <a:noFill/>
                      <a:prstDash val="solid"/>
                    </a:lnL>
                    <a:lnR w="12700" cmpd="sng">
                      <a:noFill/>
                      <a:prstDash val="solid"/>
                    </a:lnR>
                    <a:lnB w="12700" cmpd="sng">
                      <a:noFill/>
                      <a:prstDash val="solid"/>
                    </a:lnB>
                  </a:tcPr>
                </a:tc>
                <a:tc vMerge="1">
                  <a:txBody>
                    <a:bodyPr/>
                    <a:lstStyle/>
                    <a:p>
                      <a:endParaRPr lang="en-ID"/>
                    </a:p>
                  </a:txBody>
                  <a:tcPr/>
                </a:tc>
                <a:extLst>
                  <a:ext uri="{0D108BD9-81ED-4DB2-BD59-A6C34878D82A}">
                    <a16:rowId xmlns:a16="http://schemas.microsoft.com/office/drawing/2014/main" val="826224227"/>
                  </a:ext>
                </a:extLst>
              </a:tr>
            </a:tbl>
          </a:graphicData>
        </a:graphic>
      </p:graphicFrame>
    </p:spTree>
    <p:extLst>
      <p:ext uri="{BB962C8B-B14F-4D97-AF65-F5344CB8AC3E}">
        <p14:creationId xmlns:p14="http://schemas.microsoft.com/office/powerpoint/2010/main" val="319132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6458887-D3A8-89DF-472E-644C34D4DC30}"/>
              </a:ext>
            </a:extLst>
          </p:cNvPr>
          <p:cNvSpPr>
            <a:spLocks noGrp="1"/>
          </p:cNvSpPr>
          <p:nvPr>
            <p:ph idx="1"/>
          </p:nvPr>
        </p:nvSpPr>
        <p:spPr>
          <a:xfrm>
            <a:off x="838200" y="1825625"/>
            <a:ext cx="5393361" cy="4351338"/>
          </a:xfrm>
        </p:spPr>
        <p:txBody>
          <a:bodyPr>
            <a:normAutofit/>
          </a:bodyPr>
          <a:lstStyle/>
          <a:p>
            <a:pPr marL="0" indent="0">
              <a:buNone/>
            </a:pPr>
            <a:r>
              <a:rPr lang="en-ID" dirty="0" err="1"/>
              <a:t>Contoh</a:t>
            </a:r>
            <a:r>
              <a:rPr lang="en-ID" dirty="0"/>
              <a:t>:</a:t>
            </a:r>
          </a:p>
          <a:p>
            <a:pPr marL="0" indent="0">
              <a:buNone/>
            </a:pPr>
            <a:r>
              <a:rPr lang="en-ID" dirty="0"/>
              <a:t>Di </a:t>
            </a:r>
            <a:r>
              <a:rPr lang="en-ID" dirty="0" err="1"/>
              <a:t>tanggal</a:t>
            </a:r>
            <a:r>
              <a:rPr lang="en-ID" dirty="0"/>
              <a:t> 1 April 2019 (Januari-Maret, 3 </a:t>
            </a:r>
            <a:r>
              <a:rPr lang="en-ID" dirty="0" err="1"/>
              <a:t>bulan</a:t>
            </a:r>
            <a:r>
              <a:rPr lang="en-ID" dirty="0"/>
              <a:t>), </a:t>
            </a:r>
            <a:r>
              <a:rPr lang="en-ID" dirty="0" err="1"/>
              <a:t>Pejabat</a:t>
            </a:r>
            <a:r>
              <a:rPr lang="en-ID" dirty="0"/>
              <a:t> </a:t>
            </a:r>
            <a:r>
              <a:rPr lang="en-ID" dirty="0" err="1"/>
              <a:t>Fungsional</a:t>
            </a:r>
            <a:r>
              <a:rPr lang="en-ID" dirty="0"/>
              <a:t> Ahli </a:t>
            </a:r>
            <a:r>
              <a:rPr lang="en-ID" dirty="0" err="1"/>
              <a:t>Pertama</a:t>
            </a:r>
            <a:r>
              <a:rPr lang="en-ID" dirty="0"/>
              <a:t> </a:t>
            </a:r>
            <a:r>
              <a:rPr lang="en-ID" dirty="0" err="1"/>
              <a:t>mendapat</a:t>
            </a:r>
            <a:r>
              <a:rPr lang="en-ID" dirty="0"/>
              <a:t> </a:t>
            </a:r>
            <a:r>
              <a:rPr lang="en-ID" dirty="0" err="1"/>
              <a:t>predikat</a:t>
            </a:r>
            <a:r>
              <a:rPr lang="en-ID" dirty="0"/>
              <a:t> </a:t>
            </a:r>
            <a:r>
              <a:rPr lang="en-ID" dirty="0" err="1"/>
              <a:t>Butuh</a:t>
            </a:r>
            <a:r>
              <a:rPr lang="en-ID" dirty="0"/>
              <a:t> </a:t>
            </a:r>
            <a:r>
              <a:rPr lang="en-ID" dirty="0" err="1"/>
              <a:t>Perbaikan</a:t>
            </a:r>
            <a:r>
              <a:rPr lang="en-ID" dirty="0"/>
              <a:t>/CUKUP  (75%) </a:t>
            </a:r>
            <a:r>
              <a:rPr lang="en-ID" dirty="0" err="1"/>
              <a:t>maka</a:t>
            </a:r>
            <a:r>
              <a:rPr lang="en-ID" dirty="0"/>
              <a:t> Angka </a:t>
            </a:r>
            <a:r>
              <a:rPr lang="en-ID" dirty="0" err="1"/>
              <a:t>Kredit</a:t>
            </a:r>
            <a:r>
              <a:rPr lang="en-ID" dirty="0"/>
              <a:t> </a:t>
            </a:r>
            <a:r>
              <a:rPr lang="en-ID" dirty="0" err="1"/>
              <a:t>ditetapkan</a:t>
            </a:r>
            <a:r>
              <a:rPr lang="en-ID" dirty="0"/>
              <a:t> </a:t>
            </a:r>
            <a:r>
              <a:rPr lang="en-ID" dirty="0" err="1"/>
              <a:t>sebagai</a:t>
            </a:r>
            <a:r>
              <a:rPr lang="en-ID" dirty="0"/>
              <a:t> </a:t>
            </a:r>
            <a:r>
              <a:rPr lang="en-ID" dirty="0" err="1"/>
              <a:t>berikut</a:t>
            </a:r>
            <a:r>
              <a:rPr lang="en-ID" dirty="0"/>
              <a:t> :</a:t>
            </a: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261314DE-B05C-2085-6DC2-BFBAA78A2FF1}"/>
              </a:ext>
            </a:extLst>
          </p:cNvPr>
          <p:cNvGraphicFramePr>
            <a:graphicFrameLocks noGrp="1"/>
          </p:cNvGraphicFramePr>
          <p:nvPr>
            <p:extLst>
              <p:ext uri="{D42A27DB-BD31-4B8C-83A1-F6EECF244321}">
                <p14:modId xmlns:p14="http://schemas.microsoft.com/office/powerpoint/2010/main" val="1563965756"/>
              </p:ext>
            </p:extLst>
          </p:nvPr>
        </p:nvGraphicFramePr>
        <p:xfrm>
          <a:off x="1424081" y="4718067"/>
          <a:ext cx="7883206" cy="1667724"/>
        </p:xfrm>
        <a:graphic>
          <a:graphicData uri="http://schemas.openxmlformats.org/drawingml/2006/table">
            <a:tbl>
              <a:tblPr firstRow="1" bandRow="1"/>
              <a:tblGrid>
                <a:gridCol w="1057862">
                  <a:extLst>
                    <a:ext uri="{9D8B030D-6E8A-4147-A177-3AD203B41FA5}">
                      <a16:colId xmlns:a16="http://schemas.microsoft.com/office/drawing/2014/main" val="434422909"/>
                    </a:ext>
                  </a:extLst>
                </a:gridCol>
                <a:gridCol w="6825344">
                  <a:extLst>
                    <a:ext uri="{9D8B030D-6E8A-4147-A177-3AD203B41FA5}">
                      <a16:colId xmlns:a16="http://schemas.microsoft.com/office/drawing/2014/main" val="1062601032"/>
                    </a:ext>
                  </a:extLst>
                </a:gridCol>
              </a:tblGrid>
              <a:tr h="833862">
                <a:tc>
                  <a:txBody>
                    <a:bodyPr/>
                    <a:lstStyle/>
                    <a:p>
                      <a:pPr algn="ctr"/>
                      <a:r>
                        <a:rPr lang="en-US" sz="3300" dirty="0"/>
                        <a:t>3</a:t>
                      </a:r>
                      <a:endParaRPr lang="en-ID" sz="3300" dirty="0"/>
                    </a:p>
                  </a:txBody>
                  <a:tcPr marL="124457" marR="124457" marT="62228" marB="62228" anchor="ctr">
                    <a:lnL w="12700" cmpd="sng">
                      <a:noFill/>
                      <a:prstDash val="solid"/>
                    </a:lnL>
                    <a:lnR w="12700" cmpd="sng">
                      <a:noFill/>
                      <a:prstDash val="solid"/>
                    </a:lnR>
                    <a:lnT w="12700" cmpd="sng">
                      <a:noFill/>
                      <a:prstDash val="solid"/>
                    </a:lnT>
                  </a:tcPr>
                </a:tc>
                <a:tc rowSpan="2">
                  <a:txBody>
                    <a:bodyPr/>
                    <a:lstStyle/>
                    <a:p>
                      <a:pPr algn="ctr"/>
                      <a:r>
                        <a:rPr lang="en-US" sz="3300" dirty="0"/>
                        <a:t>X  75%  x  12,5 = 2, 34 </a:t>
                      </a:r>
                      <a:r>
                        <a:rPr lang="en-US" sz="2400" dirty="0"/>
                        <a:t>ANGKA KREDIT</a:t>
                      </a:r>
                      <a:endParaRPr lang="en-ID" sz="2400" dirty="0"/>
                    </a:p>
                  </a:txBody>
                  <a:tcPr marL="124457" marR="124457" marT="62228" marB="62228" anchor="ct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434788955"/>
                  </a:ext>
                </a:extLst>
              </a:tr>
              <a:tr h="833862">
                <a:tc>
                  <a:txBody>
                    <a:bodyPr/>
                    <a:lstStyle/>
                    <a:p>
                      <a:pPr algn="ctr"/>
                      <a:r>
                        <a:rPr lang="en-US" sz="3300" dirty="0"/>
                        <a:t>12</a:t>
                      </a:r>
                      <a:endParaRPr lang="en-ID" sz="3300" dirty="0"/>
                    </a:p>
                  </a:txBody>
                  <a:tcPr marL="124457" marR="124457" marT="62228" marB="62228" anchor="ctr">
                    <a:lnL w="12700" cmpd="sng">
                      <a:noFill/>
                      <a:prstDash val="solid"/>
                    </a:lnL>
                    <a:lnR w="12700" cmpd="sng">
                      <a:noFill/>
                      <a:prstDash val="solid"/>
                    </a:lnR>
                    <a:lnB w="12700" cmpd="sng">
                      <a:noFill/>
                      <a:prstDash val="solid"/>
                    </a:lnB>
                  </a:tcPr>
                </a:tc>
                <a:tc vMerge="1">
                  <a:txBody>
                    <a:bodyPr/>
                    <a:lstStyle/>
                    <a:p>
                      <a:endParaRPr lang="en-ID" dirty="0"/>
                    </a:p>
                  </a:txBody>
                  <a:tcPr/>
                </a:tc>
                <a:extLst>
                  <a:ext uri="{0D108BD9-81ED-4DB2-BD59-A6C34878D82A}">
                    <a16:rowId xmlns:a16="http://schemas.microsoft.com/office/drawing/2014/main" val="4050990707"/>
                  </a:ext>
                </a:extLst>
              </a:tr>
            </a:tbl>
          </a:graphicData>
        </a:graphic>
      </p:graphicFrame>
    </p:spTree>
    <p:extLst>
      <p:ext uri="{BB962C8B-B14F-4D97-AF65-F5344CB8AC3E}">
        <p14:creationId xmlns:p14="http://schemas.microsoft.com/office/powerpoint/2010/main" val="426433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ECA3D7-D166-FF4A-E848-EDC45C05BAF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CFFE4A-B1CD-C573-983B-5FF856984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2537C-97EC-B923-AB0D-A46931775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A41963-545D-CBC5-D508-99B5BD258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6E2AF3-2205-C985-8F06-CD8BCAD32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733324-F751-9403-FD2E-5D6390B72DDF}"/>
              </a:ext>
            </a:extLst>
          </p:cNvPr>
          <p:cNvSpPr>
            <a:spLocks noGrp="1"/>
          </p:cNvSpPr>
          <p:nvPr>
            <p:ph type="title"/>
          </p:nvPr>
        </p:nvSpPr>
        <p:spPr>
          <a:xfrm>
            <a:off x="772887" y="348865"/>
            <a:ext cx="10642734" cy="1211103"/>
          </a:xfrm>
        </p:spPr>
        <p:txBody>
          <a:bodyPr anchor="ctr">
            <a:normAutofit/>
          </a:bodyPr>
          <a:lstStyle/>
          <a:p>
            <a:r>
              <a:rPr lang="sv-SE" sz="2800" dirty="0">
                <a:solidFill>
                  <a:srgbClr val="FFC000"/>
                </a:solidFill>
              </a:rPr>
              <a:t>Dalam hal evaluasi kinerja dilaksanakan secara periodik, maka Angka Kredit diperoleh dengan rumus sebagai berikut: </a:t>
            </a:r>
            <a:endParaRPr lang="en-ID" sz="2800" dirty="0">
              <a:solidFill>
                <a:srgbClr val="FFC000"/>
              </a:solidFill>
            </a:endParaRPr>
          </a:p>
        </p:txBody>
      </p:sp>
      <p:graphicFrame>
        <p:nvGraphicFramePr>
          <p:cNvPr id="6" name="Table 5">
            <a:extLst>
              <a:ext uri="{FF2B5EF4-FFF2-40B4-BE49-F238E27FC236}">
                <a16:creationId xmlns:a16="http://schemas.microsoft.com/office/drawing/2014/main" id="{020D9C24-D3E7-30CB-9A30-B9746D969A93}"/>
              </a:ext>
            </a:extLst>
          </p:cNvPr>
          <p:cNvGraphicFramePr>
            <a:graphicFrameLocks noGrp="1"/>
          </p:cNvGraphicFramePr>
          <p:nvPr>
            <p:extLst>
              <p:ext uri="{D42A27DB-BD31-4B8C-83A1-F6EECF244321}">
                <p14:modId xmlns:p14="http://schemas.microsoft.com/office/powerpoint/2010/main" val="3559853813"/>
              </p:ext>
            </p:extLst>
          </p:nvPr>
        </p:nvGraphicFramePr>
        <p:xfrm>
          <a:off x="236882" y="2745183"/>
          <a:ext cx="11258432" cy="1053931"/>
        </p:xfrm>
        <a:graphic>
          <a:graphicData uri="http://schemas.openxmlformats.org/drawingml/2006/table">
            <a:tbl>
              <a:tblPr firstRow="1" bandRow="1"/>
              <a:tblGrid>
                <a:gridCol w="3932733">
                  <a:extLst>
                    <a:ext uri="{9D8B030D-6E8A-4147-A177-3AD203B41FA5}">
                      <a16:colId xmlns:a16="http://schemas.microsoft.com/office/drawing/2014/main" val="3501979443"/>
                    </a:ext>
                  </a:extLst>
                </a:gridCol>
                <a:gridCol w="7325699">
                  <a:extLst>
                    <a:ext uri="{9D8B030D-6E8A-4147-A177-3AD203B41FA5}">
                      <a16:colId xmlns:a16="http://schemas.microsoft.com/office/drawing/2014/main" val="2470413190"/>
                    </a:ext>
                  </a:extLst>
                </a:gridCol>
              </a:tblGrid>
              <a:tr h="610375">
                <a:tc>
                  <a:txBody>
                    <a:bodyPr/>
                    <a:lstStyle/>
                    <a:p>
                      <a:pPr algn="ctr"/>
                      <a:r>
                        <a:rPr lang="en-US" sz="1800" b="1" dirty="0" err="1">
                          <a:latin typeface="Arial" panose="020B0604020202020204" pitchFamily="34" charset="0"/>
                          <a:cs typeface="Arial" panose="020B0604020202020204" pitchFamily="34" charset="0"/>
                        </a:rPr>
                        <a:t>Jumlah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bulan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periode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penilaian</a:t>
                      </a:r>
                      <a:r>
                        <a:rPr lang="en-US" sz="1800" b="1" dirty="0">
                          <a:latin typeface="Arial" panose="020B0604020202020204" pitchFamily="34" charset="0"/>
                          <a:cs typeface="Arial" panose="020B0604020202020204" pitchFamily="34" charset="0"/>
                        </a:rPr>
                        <a:t> </a:t>
                      </a:r>
                      <a:endParaRPr lang="en-ID" sz="1800" b="1" dirty="0"/>
                    </a:p>
                  </a:txBody>
                  <a:tcPr anchor="ctr">
                    <a:lnL w="12700" cmpd="sng">
                      <a:noFill/>
                      <a:prstDash val="solid"/>
                    </a:lnL>
                    <a:lnR w="12700" cmpd="sng">
                      <a:noFill/>
                      <a:prstDash val="solid"/>
                    </a:lnR>
                    <a:lnT w="12700" cmpd="sng">
                      <a:noFill/>
                      <a:prstDash val="soli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X</a:t>
                      </a:r>
                      <a:r>
                        <a:rPr lang="en-ID" sz="1800" b="1" dirty="0">
                          <a:latin typeface="+mn-lt"/>
                          <a:cs typeface="+mn-cs"/>
                        </a:rPr>
                        <a:t>       </a:t>
                      </a:r>
                      <a:r>
                        <a:rPr lang="en-US" sz="1800" b="1" dirty="0" err="1">
                          <a:latin typeface="Arial" panose="020B0604020202020204" pitchFamily="34" charset="0"/>
                          <a:cs typeface="Arial" panose="020B0604020202020204" pitchFamily="34" charset="0"/>
                        </a:rPr>
                        <a:t>presentase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predikat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kinerja</a:t>
                      </a:r>
                      <a:r>
                        <a:rPr lang="en-US" sz="18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x</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koefisien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angka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kredit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tahunan</a:t>
                      </a:r>
                      <a:endParaRPr lang="en-ID" sz="1800" b="1" dirty="0"/>
                    </a:p>
                  </a:txBody>
                  <a:tcPr anchor="ct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3362888848"/>
                  </a:ext>
                </a:extLst>
              </a:tr>
              <a:tr h="443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D" sz="1800" b="1" dirty="0" err="1">
                          <a:latin typeface="Arial" panose="020B0604020202020204" pitchFamily="34" charset="0"/>
                          <a:cs typeface="Arial" panose="020B0604020202020204" pitchFamily="34" charset="0"/>
                        </a:rPr>
                        <a:t>Jumlah</a:t>
                      </a:r>
                      <a:r>
                        <a:rPr lang="en-ID" sz="1800" b="1" dirty="0">
                          <a:latin typeface="Arial" panose="020B0604020202020204" pitchFamily="34" charset="0"/>
                          <a:cs typeface="Arial" panose="020B0604020202020204" pitchFamily="34" charset="0"/>
                        </a:rPr>
                        <a:t> </a:t>
                      </a:r>
                      <a:r>
                        <a:rPr lang="en-ID" sz="1800" b="1" dirty="0" err="1">
                          <a:latin typeface="Arial" panose="020B0604020202020204" pitchFamily="34" charset="0"/>
                          <a:cs typeface="Arial" panose="020B0604020202020204" pitchFamily="34" charset="0"/>
                        </a:rPr>
                        <a:t>bulan</a:t>
                      </a:r>
                      <a:r>
                        <a:rPr lang="en-ID" sz="1800" b="1" dirty="0">
                          <a:latin typeface="Arial" panose="020B0604020202020204" pitchFamily="34" charset="0"/>
                          <a:cs typeface="Arial" panose="020B0604020202020204" pitchFamily="34" charset="0"/>
                        </a:rPr>
                        <a:t> </a:t>
                      </a:r>
                      <a:r>
                        <a:rPr lang="en-ID" sz="1800" b="1" dirty="0" err="1">
                          <a:latin typeface="Arial" panose="020B0604020202020204" pitchFamily="34" charset="0"/>
                          <a:cs typeface="Arial" panose="020B0604020202020204" pitchFamily="34" charset="0"/>
                        </a:rPr>
                        <a:t>dalam</a:t>
                      </a:r>
                      <a:r>
                        <a:rPr lang="en-ID" sz="1800" b="1" dirty="0">
                          <a:latin typeface="Arial" panose="020B0604020202020204" pitchFamily="34" charset="0"/>
                          <a:cs typeface="Arial" panose="020B0604020202020204" pitchFamily="34" charset="0"/>
                        </a:rPr>
                        <a:t> 1 </a:t>
                      </a:r>
                      <a:r>
                        <a:rPr lang="en-ID" sz="1800" b="1" dirty="0" err="1">
                          <a:latin typeface="Arial" panose="020B0604020202020204" pitchFamily="34" charset="0"/>
                          <a:cs typeface="Arial" panose="020B0604020202020204" pitchFamily="34" charset="0"/>
                        </a:rPr>
                        <a:t>tahun</a:t>
                      </a:r>
                      <a:endParaRPr lang="en-ID" sz="1800" b="1" dirty="0">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B w="12700" cmpd="sng">
                      <a:noFill/>
                      <a:prstDash val="solid"/>
                    </a:lnB>
                  </a:tcPr>
                </a:tc>
                <a:tc vMerge="1">
                  <a:txBody>
                    <a:bodyPr/>
                    <a:lstStyle/>
                    <a:p>
                      <a:endParaRPr lang="en-ID"/>
                    </a:p>
                  </a:txBody>
                  <a:tcPr/>
                </a:tc>
                <a:extLst>
                  <a:ext uri="{0D108BD9-81ED-4DB2-BD59-A6C34878D82A}">
                    <a16:rowId xmlns:a16="http://schemas.microsoft.com/office/drawing/2014/main" val="826224227"/>
                  </a:ext>
                </a:extLst>
              </a:tr>
            </a:tbl>
          </a:graphicData>
        </a:graphic>
      </p:graphicFrame>
    </p:spTree>
    <p:extLst>
      <p:ext uri="{BB962C8B-B14F-4D97-AF65-F5344CB8AC3E}">
        <p14:creationId xmlns:p14="http://schemas.microsoft.com/office/powerpoint/2010/main" val="322595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C8C6B0-18ED-8437-4461-2F01E266D52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52832C-2CDF-AB89-A42F-3C1410758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190E77-F528-D9EB-64B1-9E54F21D8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1CB900-8D2E-61E2-281C-95BE00832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37EEB1-3228-2AB7-5273-82CB3F129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A3F103-3697-1BCD-6A33-A98C9573868C}"/>
              </a:ext>
            </a:extLst>
          </p:cNvPr>
          <p:cNvSpPr>
            <a:spLocks noGrp="1"/>
          </p:cNvSpPr>
          <p:nvPr>
            <p:ph type="title"/>
          </p:nvPr>
        </p:nvSpPr>
        <p:spPr>
          <a:xfrm>
            <a:off x="772887" y="348865"/>
            <a:ext cx="10642734" cy="1211103"/>
          </a:xfrm>
        </p:spPr>
        <p:txBody>
          <a:bodyPr anchor="ctr">
            <a:normAutofit/>
          </a:bodyPr>
          <a:lstStyle/>
          <a:p>
            <a:r>
              <a:rPr lang="en-ID" sz="6000" dirty="0" err="1">
                <a:solidFill>
                  <a:srgbClr val="FFC000"/>
                </a:solidFill>
              </a:rPr>
              <a:t>Contoh</a:t>
            </a:r>
            <a:r>
              <a:rPr lang="en-ID" sz="6000" dirty="0">
                <a:solidFill>
                  <a:srgbClr val="FFC000"/>
                </a:solidFill>
              </a:rPr>
              <a:t>:</a:t>
            </a:r>
            <a:r>
              <a:rPr lang="sv-SE" sz="6000" dirty="0">
                <a:solidFill>
                  <a:srgbClr val="FFC000"/>
                </a:solidFill>
              </a:rPr>
              <a:t> </a:t>
            </a:r>
            <a:endParaRPr lang="en-ID" sz="6000" dirty="0">
              <a:solidFill>
                <a:srgbClr val="FFC000"/>
              </a:solidFill>
            </a:endParaRPr>
          </a:p>
        </p:txBody>
      </p:sp>
      <p:sp>
        <p:nvSpPr>
          <p:cNvPr id="3" name="Content Placeholder 2">
            <a:extLst>
              <a:ext uri="{FF2B5EF4-FFF2-40B4-BE49-F238E27FC236}">
                <a16:creationId xmlns:a16="http://schemas.microsoft.com/office/drawing/2014/main" id="{FEBD8F98-CFBD-FC72-BD80-20C84A1929F3}"/>
              </a:ext>
            </a:extLst>
          </p:cNvPr>
          <p:cNvSpPr>
            <a:spLocks noGrp="1"/>
          </p:cNvSpPr>
          <p:nvPr>
            <p:ph idx="1"/>
          </p:nvPr>
        </p:nvSpPr>
        <p:spPr>
          <a:xfrm>
            <a:off x="664028" y="1870914"/>
            <a:ext cx="10396883" cy="1926770"/>
          </a:xfrm>
        </p:spPr>
        <p:txBody>
          <a:bodyPr>
            <a:normAutofit/>
          </a:bodyPr>
          <a:lstStyle/>
          <a:p>
            <a:pPr marL="0" indent="0">
              <a:buNone/>
            </a:pPr>
            <a:r>
              <a:rPr lang="en-ID" dirty="0"/>
              <a:t>Di </a:t>
            </a:r>
            <a:r>
              <a:rPr lang="en-ID" dirty="0" err="1"/>
              <a:t>tanggal</a:t>
            </a:r>
            <a:r>
              <a:rPr lang="en-ID" dirty="0"/>
              <a:t> 1 April 2019 (Januari-Maret, 3 </a:t>
            </a:r>
            <a:r>
              <a:rPr lang="en-ID" dirty="0" err="1"/>
              <a:t>bulan</a:t>
            </a:r>
            <a:r>
              <a:rPr lang="en-ID" dirty="0"/>
              <a:t>), </a:t>
            </a:r>
            <a:r>
              <a:rPr lang="en-ID" dirty="0" err="1"/>
              <a:t>Pejabat</a:t>
            </a:r>
            <a:r>
              <a:rPr lang="en-ID" dirty="0"/>
              <a:t> </a:t>
            </a:r>
            <a:r>
              <a:rPr lang="en-ID" dirty="0" err="1"/>
              <a:t>Fungsional</a:t>
            </a:r>
            <a:r>
              <a:rPr lang="en-ID" dirty="0"/>
              <a:t> Ahli </a:t>
            </a:r>
            <a:r>
              <a:rPr lang="en-ID" dirty="0" err="1"/>
              <a:t>Pertama</a:t>
            </a:r>
            <a:r>
              <a:rPr lang="en-ID" dirty="0"/>
              <a:t> </a:t>
            </a:r>
            <a:r>
              <a:rPr lang="en-ID" dirty="0" err="1"/>
              <a:t>mendapat</a:t>
            </a:r>
            <a:r>
              <a:rPr lang="en-ID" dirty="0"/>
              <a:t> </a:t>
            </a:r>
            <a:r>
              <a:rPr lang="en-ID" dirty="0" err="1"/>
              <a:t>predikat</a:t>
            </a:r>
            <a:r>
              <a:rPr lang="en-ID" dirty="0"/>
              <a:t> </a:t>
            </a:r>
            <a:r>
              <a:rPr lang="en-ID" dirty="0" err="1"/>
              <a:t>Butuh</a:t>
            </a:r>
            <a:r>
              <a:rPr lang="en-ID" dirty="0"/>
              <a:t> </a:t>
            </a:r>
            <a:r>
              <a:rPr lang="en-ID" dirty="0" err="1"/>
              <a:t>Perbaikan</a:t>
            </a:r>
            <a:r>
              <a:rPr lang="en-ID" dirty="0"/>
              <a:t>/CUKUP  (75%) </a:t>
            </a:r>
            <a:r>
              <a:rPr lang="en-ID" dirty="0" err="1"/>
              <a:t>maka</a:t>
            </a:r>
            <a:r>
              <a:rPr lang="en-ID" dirty="0"/>
              <a:t> Angka </a:t>
            </a:r>
            <a:r>
              <a:rPr lang="en-ID" dirty="0" err="1"/>
              <a:t>Kredit</a:t>
            </a:r>
            <a:r>
              <a:rPr lang="en-ID" dirty="0"/>
              <a:t> </a:t>
            </a:r>
            <a:r>
              <a:rPr lang="en-ID" dirty="0" err="1"/>
              <a:t>ditetapkan</a:t>
            </a:r>
            <a:r>
              <a:rPr lang="en-ID" dirty="0"/>
              <a:t> </a:t>
            </a:r>
            <a:r>
              <a:rPr lang="en-ID" dirty="0" err="1"/>
              <a:t>sebagai</a:t>
            </a:r>
            <a:r>
              <a:rPr lang="en-ID" dirty="0"/>
              <a:t> </a:t>
            </a:r>
            <a:r>
              <a:rPr lang="en-ID" dirty="0" err="1"/>
              <a:t>berikut</a:t>
            </a:r>
            <a:r>
              <a:rPr lang="en-ID" dirty="0"/>
              <a:t> :</a:t>
            </a:r>
          </a:p>
        </p:txBody>
      </p:sp>
      <p:graphicFrame>
        <p:nvGraphicFramePr>
          <p:cNvPr id="4" name="Table 3">
            <a:extLst>
              <a:ext uri="{FF2B5EF4-FFF2-40B4-BE49-F238E27FC236}">
                <a16:creationId xmlns:a16="http://schemas.microsoft.com/office/drawing/2014/main" id="{AF26C8D0-C10B-B69C-24DF-4D856778C7E8}"/>
              </a:ext>
            </a:extLst>
          </p:cNvPr>
          <p:cNvGraphicFramePr>
            <a:graphicFrameLocks noGrp="1"/>
          </p:cNvGraphicFramePr>
          <p:nvPr>
            <p:extLst>
              <p:ext uri="{D42A27DB-BD31-4B8C-83A1-F6EECF244321}">
                <p14:modId xmlns:p14="http://schemas.microsoft.com/office/powerpoint/2010/main" val="1541556198"/>
              </p:ext>
            </p:extLst>
          </p:nvPr>
        </p:nvGraphicFramePr>
        <p:xfrm>
          <a:off x="935146" y="3177752"/>
          <a:ext cx="5628940" cy="914400"/>
        </p:xfrm>
        <a:graphic>
          <a:graphicData uri="http://schemas.openxmlformats.org/drawingml/2006/table">
            <a:tbl>
              <a:tblPr firstRow="1" bandRow="1"/>
              <a:tblGrid>
                <a:gridCol w="698571">
                  <a:extLst>
                    <a:ext uri="{9D8B030D-6E8A-4147-A177-3AD203B41FA5}">
                      <a16:colId xmlns:a16="http://schemas.microsoft.com/office/drawing/2014/main" val="434422909"/>
                    </a:ext>
                  </a:extLst>
                </a:gridCol>
                <a:gridCol w="4930369">
                  <a:extLst>
                    <a:ext uri="{9D8B030D-6E8A-4147-A177-3AD203B41FA5}">
                      <a16:colId xmlns:a16="http://schemas.microsoft.com/office/drawing/2014/main" val="1062601032"/>
                    </a:ext>
                  </a:extLst>
                </a:gridCol>
              </a:tblGrid>
              <a:tr h="370840">
                <a:tc>
                  <a:txBody>
                    <a:bodyPr/>
                    <a:lstStyle/>
                    <a:p>
                      <a:pPr algn="ctr"/>
                      <a:r>
                        <a:rPr lang="en-US" sz="2400" dirty="0"/>
                        <a:t>3</a:t>
                      </a:r>
                      <a:endParaRPr lang="en-ID" sz="2400" dirty="0"/>
                    </a:p>
                  </a:txBody>
                  <a:tcPr anchor="ctr">
                    <a:lnL w="12700" cmpd="sng">
                      <a:noFill/>
                      <a:prstDash val="solid"/>
                    </a:lnL>
                    <a:lnR w="12700" cmpd="sng">
                      <a:noFill/>
                      <a:prstDash val="solid"/>
                    </a:lnR>
                    <a:lnT w="12700" cmpd="sng">
                      <a:noFill/>
                      <a:prstDash val="solid"/>
                    </a:lnT>
                  </a:tcPr>
                </a:tc>
                <a:tc rowSpan="2">
                  <a:txBody>
                    <a:bodyPr/>
                    <a:lstStyle/>
                    <a:p>
                      <a:pPr algn="ctr"/>
                      <a:r>
                        <a:rPr lang="en-US" sz="2400" dirty="0"/>
                        <a:t>X  75%  x  12,5 = 2, 34 ANGKA KREDIT</a:t>
                      </a:r>
                      <a:endParaRPr lang="en-ID" sz="2400" dirty="0"/>
                    </a:p>
                  </a:txBody>
                  <a:tcPr anchor="ct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434788955"/>
                  </a:ext>
                </a:extLst>
              </a:tr>
              <a:tr h="370840">
                <a:tc>
                  <a:txBody>
                    <a:bodyPr/>
                    <a:lstStyle/>
                    <a:p>
                      <a:pPr algn="ctr"/>
                      <a:r>
                        <a:rPr lang="en-US" sz="2400" dirty="0"/>
                        <a:t>12</a:t>
                      </a:r>
                      <a:endParaRPr lang="en-ID" sz="2400" dirty="0"/>
                    </a:p>
                  </a:txBody>
                  <a:tcPr anchor="ctr">
                    <a:lnL w="12700" cmpd="sng">
                      <a:noFill/>
                      <a:prstDash val="solid"/>
                    </a:lnL>
                    <a:lnR w="12700" cmpd="sng">
                      <a:noFill/>
                      <a:prstDash val="solid"/>
                    </a:lnR>
                    <a:lnB w="12700" cmpd="sng">
                      <a:noFill/>
                      <a:prstDash val="solid"/>
                    </a:lnB>
                  </a:tcPr>
                </a:tc>
                <a:tc vMerge="1">
                  <a:txBody>
                    <a:bodyPr/>
                    <a:lstStyle/>
                    <a:p>
                      <a:endParaRPr lang="en-ID" dirty="0"/>
                    </a:p>
                  </a:txBody>
                  <a:tcPr/>
                </a:tc>
                <a:extLst>
                  <a:ext uri="{0D108BD9-81ED-4DB2-BD59-A6C34878D82A}">
                    <a16:rowId xmlns:a16="http://schemas.microsoft.com/office/drawing/2014/main" val="4050990707"/>
                  </a:ext>
                </a:extLst>
              </a:tr>
            </a:tbl>
          </a:graphicData>
        </a:graphic>
      </p:graphicFrame>
    </p:spTree>
    <p:extLst>
      <p:ext uri="{BB962C8B-B14F-4D97-AF65-F5344CB8AC3E}">
        <p14:creationId xmlns:p14="http://schemas.microsoft.com/office/powerpoint/2010/main" val="388817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55EF1B-1544-17F7-45C7-C37314B2FC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D9CF63-21E0-72F4-D9E2-E9E31C4D2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404366-9704-AC30-021D-D7349301F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E280C8C-583A-D21A-5AC3-A41AA598A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1788A1-2EAA-2F58-6814-CAB9A6109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528039-295F-115D-C775-82A63AEE4A0F}"/>
              </a:ext>
            </a:extLst>
          </p:cNvPr>
          <p:cNvSpPr>
            <a:spLocks noGrp="1"/>
          </p:cNvSpPr>
          <p:nvPr>
            <p:ph type="title"/>
          </p:nvPr>
        </p:nvSpPr>
        <p:spPr>
          <a:xfrm>
            <a:off x="772887" y="348866"/>
            <a:ext cx="10642734" cy="1055392"/>
          </a:xfrm>
        </p:spPr>
        <p:txBody>
          <a:bodyPr anchor="ctr">
            <a:normAutofit fontScale="90000"/>
          </a:bodyPr>
          <a:lstStyle/>
          <a:p>
            <a:r>
              <a:rPr lang="en-ID" sz="6000" dirty="0" err="1">
                <a:solidFill>
                  <a:srgbClr val="FFC000"/>
                </a:solidFill>
              </a:rPr>
              <a:t>Tambahan</a:t>
            </a:r>
            <a:r>
              <a:rPr lang="en-ID" sz="6000" dirty="0">
                <a:solidFill>
                  <a:srgbClr val="FFC000"/>
                </a:solidFill>
              </a:rPr>
              <a:t> Angka </a:t>
            </a:r>
            <a:r>
              <a:rPr lang="en-ID" sz="6000" dirty="0" err="1">
                <a:solidFill>
                  <a:srgbClr val="FFC000"/>
                </a:solidFill>
              </a:rPr>
              <a:t>Kredit</a:t>
            </a:r>
            <a:r>
              <a:rPr lang="en-ID" sz="6000" dirty="0">
                <a:solidFill>
                  <a:srgbClr val="FFC000"/>
                </a:solidFill>
              </a:rPr>
              <a:t> </a:t>
            </a:r>
            <a:r>
              <a:rPr lang="en-ID" sz="6000" dirty="0" err="1">
                <a:solidFill>
                  <a:srgbClr val="FFC000"/>
                </a:solidFill>
              </a:rPr>
              <a:t>dari</a:t>
            </a:r>
            <a:r>
              <a:rPr lang="en-ID" sz="6000" dirty="0">
                <a:solidFill>
                  <a:srgbClr val="FFC000"/>
                </a:solidFill>
              </a:rPr>
              <a:t> </a:t>
            </a:r>
            <a:r>
              <a:rPr lang="en-ID" sz="6000" dirty="0" err="1">
                <a:solidFill>
                  <a:srgbClr val="FFC000"/>
                </a:solidFill>
              </a:rPr>
              <a:t>Peningkatan</a:t>
            </a:r>
            <a:r>
              <a:rPr lang="en-ID" sz="6000" dirty="0">
                <a:solidFill>
                  <a:srgbClr val="FFC000"/>
                </a:solidFill>
              </a:rPr>
              <a:t> Pendidikan :</a:t>
            </a:r>
          </a:p>
        </p:txBody>
      </p:sp>
      <p:sp>
        <p:nvSpPr>
          <p:cNvPr id="7" name="Content Placeholder 2">
            <a:extLst>
              <a:ext uri="{FF2B5EF4-FFF2-40B4-BE49-F238E27FC236}">
                <a16:creationId xmlns:a16="http://schemas.microsoft.com/office/drawing/2014/main" id="{E717CDD2-4A65-D578-8725-6FDFC4E44D97}"/>
              </a:ext>
            </a:extLst>
          </p:cNvPr>
          <p:cNvSpPr>
            <a:spLocks noGrp="1"/>
          </p:cNvSpPr>
          <p:nvPr>
            <p:ph idx="1"/>
          </p:nvPr>
        </p:nvSpPr>
        <p:spPr>
          <a:xfrm>
            <a:off x="838200" y="1825625"/>
            <a:ext cx="10515600" cy="3519261"/>
          </a:xfrm>
        </p:spPr>
        <p:txBody>
          <a:bodyPr/>
          <a:lstStyle/>
          <a:p>
            <a:pPr marL="0" indent="0" algn="just">
              <a:buNone/>
            </a:pPr>
            <a:r>
              <a:rPr lang="en-ID" dirty="0" err="1"/>
              <a:t>Sdri</a:t>
            </a:r>
            <a:r>
              <a:rPr lang="en-ID" dirty="0"/>
              <a:t>. Desi Mariana </a:t>
            </a:r>
            <a:r>
              <a:rPr lang="en-ID" dirty="0" err="1"/>
              <a:t>Maloky</a:t>
            </a:r>
            <a:r>
              <a:rPr lang="en-ID" dirty="0"/>
              <a:t>, </a:t>
            </a:r>
            <a:r>
              <a:rPr lang="en-ID" dirty="0" err="1"/>
              <a:t>S.Psi</a:t>
            </a:r>
            <a:r>
              <a:rPr lang="en-ID" dirty="0"/>
              <a:t>, NIP. 199312192013032002, </a:t>
            </a:r>
            <a:r>
              <a:rPr lang="en-ID" dirty="0" err="1"/>
              <a:t>pangkat</a:t>
            </a:r>
            <a:r>
              <a:rPr lang="en-ID" dirty="0"/>
              <a:t> </a:t>
            </a:r>
            <a:r>
              <a:rPr lang="en-ID" dirty="0" err="1"/>
              <a:t>Penata</a:t>
            </a:r>
            <a:r>
              <a:rPr lang="en-ID" dirty="0"/>
              <a:t> Muda, </a:t>
            </a:r>
            <a:r>
              <a:rPr lang="en-ID" dirty="0" err="1"/>
              <a:t>golongan</a:t>
            </a:r>
            <a:r>
              <a:rPr lang="en-ID" dirty="0"/>
              <a:t> </a:t>
            </a:r>
            <a:r>
              <a:rPr lang="en-ID" dirty="0" err="1"/>
              <a:t>ruang</a:t>
            </a:r>
            <a:r>
              <a:rPr lang="en-ID" dirty="0"/>
              <a:t> III/c, </a:t>
            </a:r>
            <a:r>
              <a:rPr lang="en-ID" dirty="0" err="1"/>
              <a:t>jenjang</a:t>
            </a:r>
            <a:r>
              <a:rPr lang="en-ID" dirty="0"/>
              <a:t> </a:t>
            </a:r>
            <a:r>
              <a:rPr lang="en-ID" dirty="0" err="1"/>
              <a:t>Jabatan</a:t>
            </a:r>
            <a:r>
              <a:rPr lang="en-ID" dirty="0"/>
              <a:t> </a:t>
            </a:r>
            <a:r>
              <a:rPr lang="en-ID" dirty="0" err="1"/>
              <a:t>Fungsional</a:t>
            </a:r>
            <a:r>
              <a:rPr lang="en-ID" dirty="0"/>
              <a:t> Analis </a:t>
            </a:r>
            <a:r>
              <a:rPr lang="en-ID" dirty="0" err="1"/>
              <a:t>Kebijakan</a:t>
            </a:r>
            <a:r>
              <a:rPr lang="en-ID" dirty="0"/>
              <a:t> Ahli Muda. </a:t>
            </a:r>
            <a:r>
              <a:rPr lang="en-ID" dirty="0" err="1"/>
              <a:t>Memiliki</a:t>
            </a:r>
            <a:r>
              <a:rPr lang="en-ID" dirty="0"/>
              <a:t> ijazah magister </a:t>
            </a:r>
            <a:r>
              <a:rPr lang="en-ID" dirty="0" err="1"/>
              <a:t>bidang</a:t>
            </a:r>
            <a:r>
              <a:rPr lang="en-ID" dirty="0"/>
              <a:t> </a:t>
            </a:r>
            <a:r>
              <a:rPr lang="en-ID" dirty="0" err="1"/>
              <a:t>Manajemen</a:t>
            </a:r>
            <a:r>
              <a:rPr lang="en-ID" dirty="0"/>
              <a:t> </a:t>
            </a:r>
            <a:r>
              <a:rPr lang="en-ID" dirty="0" err="1"/>
              <a:t>sehingga</a:t>
            </a:r>
            <a:r>
              <a:rPr lang="en-ID" dirty="0"/>
              <a:t> yang </a:t>
            </a:r>
            <a:r>
              <a:rPr lang="en-ID" dirty="0" err="1"/>
              <a:t>bersangkutan</a:t>
            </a:r>
            <a:r>
              <a:rPr lang="en-ID" dirty="0"/>
              <a:t> </a:t>
            </a:r>
            <a:r>
              <a:rPr lang="en-ID" dirty="0" err="1"/>
              <a:t>mendapatkan</a:t>
            </a:r>
            <a:r>
              <a:rPr lang="en-ID" dirty="0"/>
              <a:t> Angka </a:t>
            </a:r>
            <a:r>
              <a:rPr lang="en-ID" dirty="0" err="1"/>
              <a:t>Kredit</a:t>
            </a:r>
            <a:r>
              <a:rPr lang="en-ID" dirty="0"/>
              <a:t> </a:t>
            </a:r>
            <a:r>
              <a:rPr lang="en-ID" dirty="0" err="1"/>
              <a:t>Tambahan</a:t>
            </a:r>
            <a:r>
              <a:rPr lang="en-ID" dirty="0"/>
              <a:t> </a:t>
            </a:r>
            <a:r>
              <a:rPr lang="en-ID" dirty="0" err="1"/>
              <a:t>sebesar</a:t>
            </a:r>
            <a:r>
              <a:rPr lang="en-ID" dirty="0"/>
              <a:t>: </a:t>
            </a:r>
          </a:p>
          <a:p>
            <a:pPr marL="0" indent="0" algn="just">
              <a:buNone/>
            </a:pPr>
            <a:r>
              <a:rPr lang="en-ID" dirty="0"/>
              <a:t>25% x </a:t>
            </a:r>
            <a:r>
              <a:rPr lang="en-ID" dirty="0" err="1"/>
              <a:t>kebutuhan</a:t>
            </a:r>
            <a:r>
              <a:rPr lang="en-ID" dirty="0"/>
              <a:t> </a:t>
            </a:r>
            <a:r>
              <a:rPr lang="en-ID" dirty="0" err="1"/>
              <a:t>kenaikan</a:t>
            </a:r>
            <a:r>
              <a:rPr lang="en-ID" dirty="0"/>
              <a:t> </a:t>
            </a:r>
            <a:r>
              <a:rPr lang="en-ID" dirty="0" err="1"/>
              <a:t>pangkat</a:t>
            </a:r>
            <a:r>
              <a:rPr lang="en-ID" dirty="0"/>
              <a:t> </a:t>
            </a:r>
          </a:p>
          <a:p>
            <a:pPr marL="0" indent="0" algn="just">
              <a:buNone/>
            </a:pPr>
            <a:r>
              <a:rPr lang="en-ID" dirty="0"/>
              <a:t>25% x 100 = 25 Angka </a:t>
            </a:r>
            <a:r>
              <a:rPr lang="en-ID" dirty="0" err="1"/>
              <a:t>Kredit</a:t>
            </a:r>
            <a:endParaRPr lang="en-ID" dirty="0"/>
          </a:p>
          <a:p>
            <a:pPr marL="0" indent="0">
              <a:buNone/>
            </a:pPr>
            <a:endParaRPr lang="en-ID" dirty="0"/>
          </a:p>
        </p:txBody>
      </p:sp>
    </p:spTree>
    <p:extLst>
      <p:ext uri="{BB962C8B-B14F-4D97-AF65-F5344CB8AC3E}">
        <p14:creationId xmlns:p14="http://schemas.microsoft.com/office/powerpoint/2010/main" val="92635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04EA0D-B8A0-4690-F9E8-3ADFEACE5A9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DASAR HUKUM :</a:t>
            </a:r>
            <a:endParaRPr lang="en-ID" sz="4000">
              <a:solidFill>
                <a:srgbClr val="FFFFFF"/>
              </a:solidFill>
            </a:endParaRPr>
          </a:p>
        </p:txBody>
      </p:sp>
      <p:graphicFrame>
        <p:nvGraphicFramePr>
          <p:cNvPr id="5" name="Content Placeholder 2">
            <a:extLst>
              <a:ext uri="{FF2B5EF4-FFF2-40B4-BE49-F238E27FC236}">
                <a16:creationId xmlns:a16="http://schemas.microsoft.com/office/drawing/2014/main" id="{1D45E760-4A45-E3D9-6892-7B789A873B02}"/>
              </a:ext>
            </a:extLst>
          </p:cNvPr>
          <p:cNvGraphicFramePr>
            <a:graphicFrameLocks noGrp="1"/>
          </p:cNvGraphicFramePr>
          <p:nvPr>
            <p:ph idx="1"/>
            <p:extLst>
              <p:ext uri="{D42A27DB-BD31-4B8C-83A1-F6EECF244321}">
                <p14:modId xmlns:p14="http://schemas.microsoft.com/office/powerpoint/2010/main" val="263666915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065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E5E0B-D96D-AD2B-1333-676C28383A1B}"/>
              </a:ext>
            </a:extLst>
          </p:cNvPr>
          <p:cNvSpPr>
            <a:spLocks noGrp="1"/>
          </p:cNvSpPr>
          <p:nvPr>
            <p:ph type="title"/>
          </p:nvPr>
        </p:nvSpPr>
        <p:spPr>
          <a:xfrm>
            <a:off x="1371599" y="294538"/>
            <a:ext cx="9895951" cy="1033669"/>
          </a:xfrm>
        </p:spPr>
        <p:txBody>
          <a:bodyPr>
            <a:normAutofit/>
          </a:bodyPr>
          <a:lstStyle/>
          <a:p>
            <a:r>
              <a:rPr lang="en-US" sz="2800">
                <a:solidFill>
                  <a:srgbClr val="FFFFFF"/>
                </a:solidFill>
              </a:rPr>
              <a:t>PERHITUNGAN ANGKA KREDIT KENAIKAN PANGKAT/KENAIKAN JENJANG JF PENGANGKATAN TAHUN 2022 KEBAWAH</a:t>
            </a:r>
            <a:endParaRPr lang="en-ID" sz="2800">
              <a:solidFill>
                <a:srgbClr val="FFFFFF"/>
              </a:solidFill>
            </a:endParaRPr>
          </a:p>
        </p:txBody>
      </p:sp>
      <p:sp>
        <p:nvSpPr>
          <p:cNvPr id="3" name="Content Placeholder 2">
            <a:extLst>
              <a:ext uri="{FF2B5EF4-FFF2-40B4-BE49-F238E27FC236}">
                <a16:creationId xmlns:a16="http://schemas.microsoft.com/office/drawing/2014/main" id="{7E2653F7-EA64-8680-DE5A-8343BB45318D}"/>
              </a:ext>
            </a:extLst>
          </p:cNvPr>
          <p:cNvSpPr>
            <a:spLocks noGrp="1"/>
          </p:cNvSpPr>
          <p:nvPr>
            <p:ph idx="1"/>
          </p:nvPr>
        </p:nvSpPr>
        <p:spPr>
          <a:xfrm>
            <a:off x="1371599" y="2318197"/>
            <a:ext cx="9724031" cy="3683358"/>
          </a:xfrm>
        </p:spPr>
        <p:txBody>
          <a:bodyPr anchor="ctr">
            <a:normAutofit/>
          </a:bodyPr>
          <a:lstStyle/>
          <a:p>
            <a:pPr marL="0" indent="0">
              <a:buNone/>
            </a:pPr>
            <a:endParaRPr lang="en-US" sz="2000"/>
          </a:p>
          <a:p>
            <a:pPr marL="0" indent="0">
              <a:buNone/>
            </a:pPr>
            <a:endParaRPr lang="en-US" sz="2000"/>
          </a:p>
          <a:p>
            <a:pPr marL="0" indent="0">
              <a:buNone/>
            </a:pPr>
            <a:r>
              <a:rPr lang="en-US" sz="2000"/>
              <a:t>AK KENPA/KENJA(1) = AK INTEGRASI + AK KONVERSI KUMULATIF</a:t>
            </a:r>
          </a:p>
          <a:p>
            <a:pPr marL="0" indent="0">
              <a:buNone/>
            </a:pPr>
            <a:endParaRPr lang="en-US" sz="2000"/>
          </a:p>
          <a:p>
            <a:pPr marL="2873375" indent="-2873375">
              <a:buNone/>
              <a:tabLst>
                <a:tab pos="2601913" algn="l"/>
                <a:tab pos="2873375" algn="l"/>
              </a:tabLst>
            </a:pPr>
            <a:r>
              <a:rPr lang="en-US" sz="2000"/>
              <a:t>AK KENPA/KENJA(1) 	: 	KEBUTUHAN ANGKA KREDIT KENAIKAN PANGKAT/KENAIKAN JENJANG PERTAMA KALI</a:t>
            </a:r>
          </a:p>
          <a:p>
            <a:pPr marL="2873375" indent="-2873375">
              <a:buNone/>
              <a:tabLst>
                <a:tab pos="2601913" algn="l"/>
                <a:tab pos="2873375" algn="l"/>
              </a:tabLst>
            </a:pPr>
            <a:r>
              <a:rPr lang="en-US" sz="2000"/>
              <a:t>AK INTEGRASI 	: 	ANGKA KREDIT KONVERSI NILAI ANGKA KREDIT KONVENSIONAL</a:t>
            </a:r>
          </a:p>
          <a:p>
            <a:pPr marL="2873375" indent="-2873375">
              <a:buNone/>
              <a:tabLst>
                <a:tab pos="2601913" algn="l"/>
                <a:tab pos="2873375" algn="l"/>
              </a:tabLst>
            </a:pPr>
            <a:r>
              <a:rPr lang="en-US" sz="2000"/>
              <a:t>AK KONVERSI KUMULATIF 	:	JUMLAH ANGKA KREDIT YANG DIPEROLEH DARI KONVERSI PREDIKAT KINERJA</a:t>
            </a:r>
            <a:endParaRPr lang="en-ID" sz="2000"/>
          </a:p>
        </p:txBody>
      </p:sp>
    </p:spTree>
    <p:extLst>
      <p:ext uri="{BB962C8B-B14F-4D97-AF65-F5344CB8AC3E}">
        <p14:creationId xmlns:p14="http://schemas.microsoft.com/office/powerpoint/2010/main" val="706214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E2411D-A0E9-18D8-2D90-047445CDCF17}"/>
              </a:ext>
            </a:extLst>
          </p:cNvPr>
          <p:cNvSpPr>
            <a:spLocks noGrp="1"/>
          </p:cNvSpPr>
          <p:nvPr>
            <p:ph type="title"/>
          </p:nvPr>
        </p:nvSpPr>
        <p:spPr>
          <a:xfrm>
            <a:off x="1171074" y="1396686"/>
            <a:ext cx="3240506" cy="4064628"/>
          </a:xfrm>
        </p:spPr>
        <p:txBody>
          <a:bodyPr>
            <a:normAutofit/>
          </a:bodyPr>
          <a:lstStyle/>
          <a:p>
            <a:r>
              <a:rPr lang="en-US" sz="2800">
                <a:solidFill>
                  <a:srgbClr val="FFFFFF"/>
                </a:solidFill>
              </a:rPr>
              <a:t>PERHITUNGAN ANGKA KREDIT KENAIKAN PANGKAT/KENAIKAN JENJANG JF PENGANGKATAN TAHUN 2022 KEATAS</a:t>
            </a:r>
            <a:endParaRPr lang="en-ID" sz="280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EDE430F4-9FE0-9297-ED10-A82F3A9B0EEB}"/>
              </a:ext>
            </a:extLst>
          </p:cNvPr>
          <p:cNvSpPr>
            <a:spLocks noGrp="1"/>
          </p:cNvSpPr>
          <p:nvPr>
            <p:ph idx="1"/>
          </p:nvPr>
        </p:nvSpPr>
        <p:spPr>
          <a:xfrm>
            <a:off x="5370153" y="1526033"/>
            <a:ext cx="5536397" cy="3935281"/>
          </a:xfrm>
        </p:spPr>
        <p:txBody>
          <a:bodyPr>
            <a:normAutofit/>
          </a:bodyPr>
          <a:lstStyle/>
          <a:p>
            <a:pPr marL="0" indent="0">
              <a:buNone/>
            </a:pPr>
            <a:r>
              <a:rPr lang="en-US" sz="1500"/>
              <a:t>AK KENPA/KENJA(1) = AK PENGANGKATAN + AK KONVERSI KUMULATIF</a:t>
            </a:r>
          </a:p>
          <a:p>
            <a:pPr marL="0" indent="0">
              <a:buNone/>
            </a:pPr>
            <a:endParaRPr lang="en-US" sz="1500"/>
          </a:p>
          <a:p>
            <a:pPr marL="2873375" indent="-2873375">
              <a:buNone/>
              <a:tabLst>
                <a:tab pos="2601913" algn="l"/>
                <a:tab pos="2873375" algn="l"/>
              </a:tabLst>
            </a:pPr>
            <a:r>
              <a:rPr lang="en-US" sz="1500"/>
              <a:t>AK KENPA/KENJA(1) 	: 	KEBUTUHAN ANGKA KREDIT KENAIKAN PANGKAT/KENAIKAN JENJANG PERTAMA KALI</a:t>
            </a:r>
          </a:p>
          <a:p>
            <a:pPr marL="2873375" indent="-2873375">
              <a:buNone/>
              <a:tabLst>
                <a:tab pos="2601913" algn="l"/>
                <a:tab pos="2873375" algn="l"/>
              </a:tabLst>
            </a:pPr>
            <a:r>
              <a:rPr lang="en-US" sz="1500"/>
              <a:t>AK PENGANGKATAN	: 	ANGKA KREDIT YANG DIPEROLEH PADA SAAT PENGANGKATAN</a:t>
            </a:r>
          </a:p>
          <a:p>
            <a:pPr marL="2873375" indent="-2873375">
              <a:buNone/>
              <a:tabLst>
                <a:tab pos="2601913" algn="l"/>
                <a:tab pos="2873375" algn="l"/>
              </a:tabLst>
            </a:pPr>
            <a:r>
              <a:rPr lang="en-US" sz="1500"/>
              <a:t>AK KONVERSI KUMULATIF 	:	JUMLAH ANGKA KREDIT YANG DIPEROLEH DARI KONVERSI PREDIKAT KINERJA</a:t>
            </a:r>
            <a:endParaRPr lang="en-ID" sz="1500"/>
          </a:p>
        </p:txBody>
      </p:sp>
    </p:spTree>
    <p:extLst>
      <p:ext uri="{BB962C8B-B14F-4D97-AF65-F5344CB8AC3E}">
        <p14:creationId xmlns:p14="http://schemas.microsoft.com/office/powerpoint/2010/main" val="244564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98F527-2ACF-B60A-F5F1-A2BD1F504A65}"/>
              </a:ext>
            </a:extLst>
          </p:cNvPr>
          <p:cNvSpPr>
            <a:spLocks noGrp="1"/>
          </p:cNvSpPr>
          <p:nvPr>
            <p:ph type="title"/>
          </p:nvPr>
        </p:nvSpPr>
        <p:spPr>
          <a:xfrm>
            <a:off x="1285240" y="1050595"/>
            <a:ext cx="8074815" cy="1618489"/>
          </a:xfrm>
        </p:spPr>
        <p:txBody>
          <a:bodyPr anchor="ctr">
            <a:normAutofit/>
          </a:bodyPr>
          <a:lstStyle/>
          <a:p>
            <a:r>
              <a:rPr lang="en-US" sz="7200"/>
              <a:t>CONTOH 1 :</a:t>
            </a:r>
            <a:endParaRPr lang="en-ID" sz="7200"/>
          </a:p>
        </p:txBody>
      </p:sp>
      <p:sp>
        <p:nvSpPr>
          <p:cNvPr id="3" name="Content Placeholder 2">
            <a:extLst>
              <a:ext uri="{FF2B5EF4-FFF2-40B4-BE49-F238E27FC236}">
                <a16:creationId xmlns:a16="http://schemas.microsoft.com/office/drawing/2014/main" id="{36776711-A63D-1668-19D2-65757600B00B}"/>
              </a:ext>
            </a:extLst>
          </p:cNvPr>
          <p:cNvSpPr>
            <a:spLocks noGrp="1"/>
          </p:cNvSpPr>
          <p:nvPr>
            <p:ph idx="1"/>
          </p:nvPr>
        </p:nvSpPr>
        <p:spPr>
          <a:xfrm>
            <a:off x="1285240" y="2969469"/>
            <a:ext cx="8074815" cy="2800395"/>
          </a:xfrm>
        </p:spPr>
        <p:txBody>
          <a:bodyPr anchor="t">
            <a:normAutofit/>
          </a:bodyPr>
          <a:lstStyle/>
          <a:p>
            <a:pPr marL="0" indent="0">
              <a:buNone/>
            </a:pPr>
            <a:r>
              <a:rPr lang="en-ID" sz="2400"/>
              <a:t>Sdr. Rahman, S.M., Jabatan Fungsional Ahli Muda, pangkat penata golongan ruang III/c, diangkat melalui penyetaraan Jabatan Administrasi tanggal 30 Desember 2022 dan mendapatkan nilai Angka Kredit integrasi sejumlah 25 (dua puluh lima) Angka Kredit, yang bersangkutan memiliki predikat baik sampai dengan tahun 2025, kapankah yang bersangkutan dapat mengusulkan kenaikan pangkat ke Penata Tingkat I golongan ruang III/d ?</a:t>
            </a:r>
          </a:p>
          <a:p>
            <a:pPr marL="0" indent="0">
              <a:buNone/>
            </a:pPr>
            <a:endParaRPr lang="en-ID" sz="2400"/>
          </a:p>
        </p:txBody>
      </p:sp>
    </p:spTree>
    <p:extLst>
      <p:ext uri="{BB962C8B-B14F-4D97-AF65-F5344CB8AC3E}">
        <p14:creationId xmlns:p14="http://schemas.microsoft.com/office/powerpoint/2010/main" val="286505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C004BFF-3152-0961-4728-1875F1E107B1}"/>
              </a:ext>
            </a:extLst>
          </p:cNvPr>
          <p:cNvSpPr>
            <a:spLocks noGrp="1"/>
          </p:cNvSpPr>
          <p:nvPr>
            <p:ph type="title"/>
          </p:nvPr>
        </p:nvSpPr>
        <p:spPr>
          <a:xfrm>
            <a:off x="947059" y="1188637"/>
            <a:ext cx="3116942" cy="4480726"/>
          </a:xfrm>
        </p:spPr>
        <p:txBody>
          <a:bodyPr>
            <a:normAutofit/>
          </a:bodyPr>
          <a:lstStyle/>
          <a:p>
            <a:pPr algn="r"/>
            <a:r>
              <a:rPr lang="en-US" sz="4100" dirty="0" err="1"/>
              <a:t>Pembahasan</a:t>
            </a:r>
            <a:r>
              <a:rPr lang="en-US" sz="4100" dirty="0"/>
              <a:t> :</a:t>
            </a:r>
            <a:endParaRPr lang="en-ID" sz="4100" dirty="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CF976F7D-991F-C577-A366-45735B3478CD}"/>
              </a:ext>
            </a:extLst>
          </p:cNvPr>
          <p:cNvSpPr>
            <a:spLocks noGrp="1"/>
          </p:cNvSpPr>
          <p:nvPr>
            <p:ph idx="1"/>
          </p:nvPr>
        </p:nvSpPr>
        <p:spPr>
          <a:xfrm>
            <a:off x="5255260" y="1338942"/>
            <a:ext cx="4702848" cy="4604657"/>
          </a:xfrm>
        </p:spPr>
        <p:txBody>
          <a:bodyPr anchor="ctr">
            <a:noAutofit/>
          </a:bodyPr>
          <a:lstStyle/>
          <a:p>
            <a:pPr marL="0" indent="0">
              <a:buNone/>
            </a:pPr>
            <a:r>
              <a:rPr lang="en-ID" sz="2400" b="1" dirty="0" err="1"/>
              <a:t>Berdasarkan</a:t>
            </a:r>
            <a:r>
              <a:rPr lang="en-ID" sz="2400" b="1" dirty="0"/>
              <a:t> </a:t>
            </a:r>
            <a:r>
              <a:rPr lang="en-ID" sz="2400" b="1" dirty="0" err="1"/>
              <a:t>perhitungan</a:t>
            </a:r>
            <a:r>
              <a:rPr lang="en-ID" sz="2400" b="1" dirty="0"/>
              <a:t> :</a:t>
            </a:r>
          </a:p>
          <a:p>
            <a:pPr marL="0" indent="0">
              <a:buNone/>
            </a:pPr>
            <a:r>
              <a:rPr lang="en-ID" sz="2400" b="1" dirty="0"/>
              <a:t>AK </a:t>
            </a:r>
            <a:r>
              <a:rPr lang="en-ID" sz="2400" b="1" dirty="0" err="1"/>
              <a:t>Kenaikan</a:t>
            </a:r>
            <a:r>
              <a:rPr lang="en-ID" sz="2400" b="1" dirty="0"/>
              <a:t> </a:t>
            </a:r>
            <a:r>
              <a:rPr lang="en-ID" sz="2400" b="1" dirty="0" err="1"/>
              <a:t>Pangkat</a:t>
            </a:r>
            <a:r>
              <a:rPr lang="en-ID" sz="2400" b="1" dirty="0"/>
              <a:t> : 100 Angka </a:t>
            </a:r>
            <a:r>
              <a:rPr lang="en-ID" sz="2400" b="1" dirty="0" err="1"/>
              <a:t>Kredit</a:t>
            </a:r>
            <a:endParaRPr lang="en-ID" sz="2400" b="1" dirty="0"/>
          </a:p>
          <a:p>
            <a:pPr marL="0" indent="0">
              <a:buNone/>
            </a:pPr>
            <a:r>
              <a:rPr lang="en-ID" sz="2400" b="1" dirty="0"/>
              <a:t>Ak Integrasi : 25 Angka </a:t>
            </a:r>
            <a:r>
              <a:rPr lang="en-ID" sz="2400" b="1" dirty="0" err="1"/>
              <a:t>Kredit</a:t>
            </a:r>
            <a:endParaRPr lang="en-ID" sz="2400" b="1" dirty="0"/>
          </a:p>
          <a:p>
            <a:pPr marL="0" indent="0">
              <a:buNone/>
            </a:pPr>
            <a:r>
              <a:rPr lang="en-ID" sz="2400" b="1" dirty="0"/>
              <a:t>Angka </a:t>
            </a:r>
            <a:r>
              <a:rPr lang="en-ID" sz="2400" b="1" dirty="0" err="1"/>
              <a:t>Kredit</a:t>
            </a:r>
            <a:r>
              <a:rPr lang="en-ID" sz="2400" b="1" dirty="0"/>
              <a:t> </a:t>
            </a:r>
            <a:r>
              <a:rPr lang="en-ID" sz="2400" b="1" dirty="0" err="1"/>
              <a:t>Konversi</a:t>
            </a:r>
            <a:r>
              <a:rPr lang="en-ID" sz="2400" b="1" dirty="0"/>
              <a:t> : </a:t>
            </a:r>
          </a:p>
          <a:p>
            <a:pPr marL="0" indent="0">
              <a:buNone/>
            </a:pPr>
            <a:r>
              <a:rPr lang="en-ID" sz="2400" b="1" dirty="0"/>
              <a:t>2023 : 25</a:t>
            </a:r>
          </a:p>
          <a:p>
            <a:pPr marL="0" indent="0">
              <a:buNone/>
            </a:pPr>
            <a:r>
              <a:rPr lang="en-ID" sz="2400" b="1" dirty="0"/>
              <a:t>2024 : 25</a:t>
            </a:r>
          </a:p>
          <a:p>
            <a:pPr marL="0" indent="0">
              <a:buNone/>
            </a:pPr>
            <a:r>
              <a:rPr lang="en-ID" sz="2400" b="1" dirty="0"/>
              <a:t>2025 : 25</a:t>
            </a:r>
          </a:p>
          <a:p>
            <a:pPr marL="0" indent="0">
              <a:buNone/>
            </a:pPr>
            <a:r>
              <a:rPr lang="en-ID" sz="2400" b="1" dirty="0" err="1"/>
              <a:t>Sehingga</a:t>
            </a:r>
            <a:r>
              <a:rPr lang="en-ID" sz="2400" b="1" dirty="0"/>
              <a:t> </a:t>
            </a:r>
            <a:r>
              <a:rPr lang="en-ID" sz="2400" b="1" dirty="0" err="1"/>
              <a:t>angka</a:t>
            </a:r>
            <a:r>
              <a:rPr lang="en-ID" sz="2400" b="1" dirty="0"/>
              <a:t> </a:t>
            </a:r>
            <a:r>
              <a:rPr lang="en-ID" sz="2400" b="1" dirty="0" err="1"/>
              <a:t>kredit</a:t>
            </a:r>
            <a:r>
              <a:rPr lang="en-ID" sz="2400" b="1" dirty="0"/>
              <a:t> yang </a:t>
            </a:r>
            <a:r>
              <a:rPr lang="en-ID" sz="2400" b="1" dirty="0" err="1"/>
              <a:t>telah</a:t>
            </a:r>
            <a:r>
              <a:rPr lang="en-ID" sz="2400" b="1" dirty="0"/>
              <a:t> </a:t>
            </a:r>
            <a:r>
              <a:rPr lang="en-ID" sz="2400" b="1" dirty="0" err="1"/>
              <a:t>diperoleh</a:t>
            </a:r>
            <a:r>
              <a:rPr lang="en-ID" sz="2400" b="1" dirty="0"/>
              <a:t> :</a:t>
            </a:r>
          </a:p>
          <a:p>
            <a:pPr marL="0" indent="0">
              <a:buNone/>
            </a:pPr>
            <a:r>
              <a:rPr lang="en-ID" sz="2400" b="1" dirty="0"/>
              <a:t>25 + 25 + 25 + 25 =100 Angka </a:t>
            </a:r>
            <a:r>
              <a:rPr lang="en-ID" sz="2400" b="1" dirty="0" err="1"/>
              <a:t>Kredit</a:t>
            </a:r>
            <a:endParaRPr lang="en-ID" sz="2400" b="1" dirty="0"/>
          </a:p>
        </p:txBody>
      </p:sp>
    </p:spTree>
    <p:extLst>
      <p:ext uri="{BB962C8B-B14F-4D97-AF65-F5344CB8AC3E}">
        <p14:creationId xmlns:p14="http://schemas.microsoft.com/office/powerpoint/2010/main" val="245785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549FCF3-2165-F2A4-C84E-33E0EFC673F2}"/>
              </a:ext>
            </a:extLst>
          </p:cNvPr>
          <p:cNvSpPr>
            <a:spLocks noGrp="1"/>
          </p:cNvSpPr>
          <p:nvPr>
            <p:ph idx="1"/>
          </p:nvPr>
        </p:nvSpPr>
        <p:spPr>
          <a:xfrm>
            <a:off x="1513840" y="1216868"/>
            <a:ext cx="9654903" cy="4182445"/>
          </a:xfrm>
        </p:spPr>
        <p:txBody>
          <a:bodyPr anchor="t">
            <a:normAutofit/>
          </a:bodyPr>
          <a:lstStyle/>
          <a:p>
            <a:pPr marL="0" indent="0" algn="just">
              <a:buNone/>
            </a:pPr>
            <a:r>
              <a:rPr lang="en-US" sz="3200" dirty="0" err="1"/>
              <a:t>Kekurangan</a:t>
            </a:r>
            <a:r>
              <a:rPr lang="en-US" sz="3200" dirty="0"/>
              <a:t> Angka </a:t>
            </a:r>
            <a:r>
              <a:rPr lang="en-US" sz="3200" dirty="0" err="1"/>
              <a:t>Kredit</a:t>
            </a:r>
            <a:r>
              <a:rPr lang="en-US" sz="3200" dirty="0"/>
              <a:t> </a:t>
            </a:r>
            <a:r>
              <a:rPr lang="en-US" sz="3200" dirty="0" err="1"/>
              <a:t>untuk</a:t>
            </a:r>
            <a:r>
              <a:rPr lang="en-US" sz="3200" dirty="0"/>
              <a:t> </a:t>
            </a:r>
            <a:r>
              <a:rPr lang="en-US" sz="3200" dirty="0" err="1"/>
              <a:t>kebutuhan</a:t>
            </a:r>
            <a:r>
              <a:rPr lang="en-US" sz="3200" dirty="0"/>
              <a:t> </a:t>
            </a:r>
            <a:r>
              <a:rPr lang="en-US" sz="3200" dirty="0" err="1"/>
              <a:t>kenaikan</a:t>
            </a:r>
            <a:r>
              <a:rPr lang="en-US" sz="3200" dirty="0"/>
              <a:t> </a:t>
            </a:r>
            <a:r>
              <a:rPr lang="en-US" sz="3200" dirty="0" err="1"/>
              <a:t>jenjang</a:t>
            </a:r>
            <a:r>
              <a:rPr lang="en-US" sz="3200" dirty="0"/>
              <a:t> :</a:t>
            </a:r>
          </a:p>
          <a:p>
            <a:pPr marL="0" indent="0" algn="just">
              <a:buNone/>
            </a:pPr>
            <a:r>
              <a:rPr lang="en-US" sz="3200" dirty="0"/>
              <a:t>100 – 100 = 0 Angka </a:t>
            </a:r>
            <a:r>
              <a:rPr lang="en-US" sz="3200" dirty="0" err="1"/>
              <a:t>Kredit</a:t>
            </a:r>
            <a:endParaRPr lang="en-US" sz="3200" dirty="0"/>
          </a:p>
          <a:p>
            <a:pPr marL="0" indent="0" algn="just">
              <a:buNone/>
            </a:pPr>
            <a:r>
              <a:rPr lang="en-US" sz="3200" dirty="0"/>
              <a:t>Kesimpulan : </a:t>
            </a:r>
          </a:p>
          <a:p>
            <a:pPr marL="0" indent="0" algn="just">
              <a:buNone/>
            </a:pPr>
            <a:r>
              <a:rPr lang="en-ID" sz="3200" dirty="0" err="1"/>
              <a:t>Sdr</a:t>
            </a:r>
            <a:r>
              <a:rPr lang="en-ID" sz="3200" dirty="0"/>
              <a:t>. Rahman, S.M., </a:t>
            </a:r>
            <a:r>
              <a:rPr lang="en-ID" sz="3200" dirty="0" err="1"/>
              <a:t>dapat</a:t>
            </a:r>
            <a:r>
              <a:rPr lang="en-ID" sz="3200" dirty="0"/>
              <a:t> </a:t>
            </a:r>
            <a:r>
              <a:rPr lang="en-ID" sz="3200" dirty="0" err="1"/>
              <a:t>mengusulkan</a:t>
            </a:r>
            <a:r>
              <a:rPr lang="en-ID" sz="3200" dirty="0"/>
              <a:t> </a:t>
            </a:r>
            <a:r>
              <a:rPr lang="en-ID" sz="3200" dirty="0" err="1"/>
              <a:t>kenaikan</a:t>
            </a:r>
            <a:r>
              <a:rPr lang="en-ID" sz="3200" dirty="0"/>
              <a:t> </a:t>
            </a:r>
            <a:r>
              <a:rPr lang="en-ID" sz="3200" dirty="0" err="1"/>
              <a:t>pangkat</a:t>
            </a:r>
            <a:r>
              <a:rPr lang="en-ID" sz="3200" dirty="0"/>
              <a:t> </a:t>
            </a:r>
            <a:r>
              <a:rPr lang="en-ID" sz="3200" dirty="0" err="1"/>
              <a:t>ke</a:t>
            </a:r>
            <a:r>
              <a:rPr lang="en-ID" sz="3200" dirty="0"/>
              <a:t> </a:t>
            </a:r>
            <a:r>
              <a:rPr lang="en-ID" sz="3200" dirty="0" err="1"/>
              <a:t>Penata</a:t>
            </a:r>
            <a:r>
              <a:rPr lang="en-ID" sz="3200" dirty="0"/>
              <a:t> Tingkat I </a:t>
            </a:r>
            <a:r>
              <a:rPr lang="en-ID" sz="3200" dirty="0" err="1"/>
              <a:t>golongan</a:t>
            </a:r>
            <a:r>
              <a:rPr lang="en-ID" sz="3200" dirty="0"/>
              <a:t> </a:t>
            </a:r>
            <a:r>
              <a:rPr lang="en-ID" sz="3200" dirty="0" err="1"/>
              <a:t>ruang</a:t>
            </a:r>
            <a:r>
              <a:rPr lang="en-ID" sz="3200" dirty="0"/>
              <a:t> III/d pada </a:t>
            </a:r>
            <a:r>
              <a:rPr lang="en-ID" sz="3200" dirty="0" err="1"/>
              <a:t>tahun</a:t>
            </a:r>
            <a:r>
              <a:rPr lang="en-ID" sz="3200" dirty="0"/>
              <a:t> 2026.</a:t>
            </a:r>
            <a:r>
              <a:rPr lang="en-US" sz="3200" dirty="0"/>
              <a:t> </a:t>
            </a:r>
            <a:endParaRPr lang="en-ID" sz="3200" dirty="0"/>
          </a:p>
        </p:txBody>
      </p:sp>
    </p:spTree>
    <p:extLst>
      <p:ext uri="{BB962C8B-B14F-4D97-AF65-F5344CB8AC3E}">
        <p14:creationId xmlns:p14="http://schemas.microsoft.com/office/powerpoint/2010/main" val="280825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CB1775-62AF-AEF5-1BAA-D1F78588EA1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2B06E-4CEA-FBA8-7A7F-B650AA564FD0}"/>
              </a:ext>
            </a:extLst>
          </p:cNvPr>
          <p:cNvSpPr>
            <a:spLocks noGrp="1"/>
          </p:cNvSpPr>
          <p:nvPr>
            <p:ph type="title"/>
          </p:nvPr>
        </p:nvSpPr>
        <p:spPr>
          <a:xfrm>
            <a:off x="1285240" y="1050595"/>
            <a:ext cx="8074815" cy="1618489"/>
          </a:xfrm>
        </p:spPr>
        <p:txBody>
          <a:bodyPr anchor="ctr">
            <a:normAutofit/>
          </a:bodyPr>
          <a:lstStyle/>
          <a:p>
            <a:r>
              <a:rPr lang="en-US" sz="7200"/>
              <a:t>CONTOH 2 :</a:t>
            </a:r>
            <a:endParaRPr lang="en-ID" sz="7200"/>
          </a:p>
        </p:txBody>
      </p:sp>
      <p:sp>
        <p:nvSpPr>
          <p:cNvPr id="3" name="Content Placeholder 2">
            <a:extLst>
              <a:ext uri="{FF2B5EF4-FFF2-40B4-BE49-F238E27FC236}">
                <a16:creationId xmlns:a16="http://schemas.microsoft.com/office/drawing/2014/main" id="{E988E5CB-6F9A-5083-1985-012F85912B8A}"/>
              </a:ext>
            </a:extLst>
          </p:cNvPr>
          <p:cNvSpPr>
            <a:spLocks noGrp="1"/>
          </p:cNvSpPr>
          <p:nvPr>
            <p:ph idx="1"/>
          </p:nvPr>
        </p:nvSpPr>
        <p:spPr>
          <a:xfrm>
            <a:off x="1285239" y="2536371"/>
            <a:ext cx="9937931" cy="3233493"/>
          </a:xfrm>
        </p:spPr>
        <p:txBody>
          <a:bodyPr anchor="t">
            <a:normAutofit fontScale="92500" lnSpcReduction="10000"/>
          </a:bodyPr>
          <a:lstStyle/>
          <a:p>
            <a:pPr marL="0" indent="0" algn="just">
              <a:buNone/>
            </a:pPr>
            <a:r>
              <a:rPr lang="en-ID" sz="3200" dirty="0" err="1"/>
              <a:t>Sdri</a:t>
            </a:r>
            <a:r>
              <a:rPr lang="en-ID" sz="3200" dirty="0"/>
              <a:t>. SRI WIDARTI, S.E , </a:t>
            </a:r>
            <a:r>
              <a:rPr lang="en-ID" sz="3200" dirty="0" err="1"/>
              <a:t>Jabatan</a:t>
            </a:r>
            <a:r>
              <a:rPr lang="en-ID" sz="3200" dirty="0"/>
              <a:t> </a:t>
            </a:r>
            <a:r>
              <a:rPr lang="en-ID" sz="3200" dirty="0" err="1"/>
              <a:t>Fungsional</a:t>
            </a:r>
            <a:r>
              <a:rPr lang="en-ID" sz="3200" dirty="0"/>
              <a:t> Ahli </a:t>
            </a:r>
            <a:r>
              <a:rPr lang="en-ID" sz="3200" dirty="0" err="1"/>
              <a:t>Pertama</a:t>
            </a:r>
            <a:r>
              <a:rPr lang="en-ID" sz="3200" dirty="0"/>
              <a:t>, </a:t>
            </a:r>
            <a:r>
              <a:rPr lang="en-ID" sz="3200" dirty="0" err="1"/>
              <a:t>pangkat</a:t>
            </a:r>
            <a:r>
              <a:rPr lang="en-ID" sz="3200" dirty="0"/>
              <a:t> </a:t>
            </a:r>
            <a:r>
              <a:rPr lang="en-ID" sz="3200" dirty="0" err="1"/>
              <a:t>penata</a:t>
            </a:r>
            <a:r>
              <a:rPr lang="en-ID" sz="3200" dirty="0"/>
              <a:t> </a:t>
            </a:r>
            <a:r>
              <a:rPr lang="en-ID" sz="3200" dirty="0" err="1"/>
              <a:t>muda</a:t>
            </a:r>
            <a:r>
              <a:rPr lang="en-ID" sz="3200" dirty="0"/>
              <a:t> </a:t>
            </a:r>
            <a:r>
              <a:rPr lang="en-ID" sz="3200" dirty="0" err="1"/>
              <a:t>golongan</a:t>
            </a:r>
            <a:r>
              <a:rPr lang="en-ID" sz="3200" dirty="0"/>
              <a:t> </a:t>
            </a:r>
            <a:r>
              <a:rPr lang="en-ID" sz="3200" dirty="0" err="1"/>
              <a:t>ruang</a:t>
            </a:r>
            <a:r>
              <a:rPr lang="en-ID" sz="3200" dirty="0"/>
              <a:t> III/a, </a:t>
            </a:r>
            <a:r>
              <a:rPr lang="en-ID" sz="3200" dirty="0" err="1"/>
              <a:t>diangkat</a:t>
            </a:r>
            <a:r>
              <a:rPr lang="en-ID" sz="3200" dirty="0"/>
              <a:t> </a:t>
            </a:r>
            <a:r>
              <a:rPr lang="en-ID" sz="3200" dirty="0" err="1"/>
              <a:t>melalui</a:t>
            </a:r>
            <a:r>
              <a:rPr lang="en-ID" sz="3200" dirty="0"/>
              <a:t> </a:t>
            </a:r>
            <a:r>
              <a:rPr lang="en-ID" sz="3200" dirty="0" err="1"/>
              <a:t>perpindahan</a:t>
            </a:r>
            <a:r>
              <a:rPr lang="en-ID" sz="3200" dirty="0"/>
              <a:t> </a:t>
            </a:r>
            <a:r>
              <a:rPr lang="en-ID" sz="3200" dirty="0" err="1"/>
              <a:t>dari</a:t>
            </a:r>
            <a:r>
              <a:rPr lang="en-ID" sz="3200" dirty="0"/>
              <a:t> </a:t>
            </a:r>
            <a:r>
              <a:rPr lang="en-ID" sz="3200" dirty="0" err="1"/>
              <a:t>jabatan</a:t>
            </a:r>
            <a:r>
              <a:rPr lang="en-ID" sz="3200" dirty="0"/>
              <a:t> lain </a:t>
            </a:r>
            <a:r>
              <a:rPr lang="en-ID" sz="3200" dirty="0" err="1"/>
              <a:t>tanggal</a:t>
            </a:r>
            <a:r>
              <a:rPr lang="en-ID" sz="3200" dirty="0"/>
              <a:t> 1 Januari 2023 dan </a:t>
            </a:r>
            <a:r>
              <a:rPr lang="en-ID" sz="3200" dirty="0" err="1"/>
              <a:t>mendapatkan</a:t>
            </a:r>
            <a:r>
              <a:rPr lang="en-ID" sz="3200" dirty="0"/>
              <a:t> </a:t>
            </a:r>
            <a:r>
              <a:rPr lang="en-ID" sz="3200" dirty="0" err="1"/>
              <a:t>nilai</a:t>
            </a:r>
            <a:r>
              <a:rPr lang="en-ID" sz="3200" dirty="0"/>
              <a:t> Angka </a:t>
            </a:r>
            <a:r>
              <a:rPr lang="en-ID" sz="3200" dirty="0" err="1"/>
              <a:t>Kredit</a:t>
            </a:r>
            <a:r>
              <a:rPr lang="en-ID" sz="3200" dirty="0"/>
              <a:t> </a:t>
            </a:r>
            <a:r>
              <a:rPr lang="en-ID" sz="3200" dirty="0" err="1"/>
              <a:t>konversi</a:t>
            </a:r>
            <a:r>
              <a:rPr lang="en-ID" sz="3200" dirty="0"/>
              <a:t> </a:t>
            </a:r>
            <a:r>
              <a:rPr lang="en-ID" sz="3200" dirty="0" err="1"/>
              <a:t>pangkat</a:t>
            </a:r>
            <a:r>
              <a:rPr lang="en-ID" sz="3200" dirty="0"/>
              <a:t> </a:t>
            </a:r>
            <a:r>
              <a:rPr lang="en-ID" sz="3200" dirty="0" err="1"/>
              <a:t>terakhir</a:t>
            </a:r>
            <a:r>
              <a:rPr lang="en-ID" sz="3200" dirty="0"/>
              <a:t> </a:t>
            </a:r>
            <a:r>
              <a:rPr lang="en-ID" sz="3200" dirty="0" err="1"/>
              <a:t>sejumlah</a:t>
            </a:r>
            <a:r>
              <a:rPr lang="en-ID" sz="3200" dirty="0"/>
              <a:t> 0 (</a:t>
            </a:r>
            <a:r>
              <a:rPr lang="en-ID" sz="3200" dirty="0" err="1"/>
              <a:t>nol</a:t>
            </a:r>
            <a:r>
              <a:rPr lang="en-ID" sz="3200" dirty="0"/>
              <a:t>) Angka </a:t>
            </a:r>
            <a:r>
              <a:rPr lang="en-ID" sz="3200" dirty="0" err="1"/>
              <a:t>Kredit</a:t>
            </a:r>
            <a:r>
              <a:rPr lang="en-ID" sz="3200" dirty="0"/>
              <a:t>, yang </a:t>
            </a:r>
            <a:r>
              <a:rPr lang="en-ID" sz="3200" dirty="0" err="1"/>
              <a:t>bersangkutan</a:t>
            </a:r>
            <a:r>
              <a:rPr lang="en-ID" sz="3200" dirty="0"/>
              <a:t> </a:t>
            </a:r>
            <a:r>
              <a:rPr lang="en-ID" sz="3200" dirty="0" err="1"/>
              <a:t>memiliki</a:t>
            </a:r>
            <a:r>
              <a:rPr lang="en-ID" sz="3200" dirty="0"/>
              <a:t> </a:t>
            </a:r>
            <a:r>
              <a:rPr lang="en-ID" sz="3200" dirty="0" err="1"/>
              <a:t>predikat</a:t>
            </a:r>
            <a:r>
              <a:rPr lang="en-ID" sz="3200" dirty="0"/>
              <a:t> sangat </a:t>
            </a:r>
            <a:r>
              <a:rPr lang="en-ID" sz="3200" dirty="0" err="1"/>
              <a:t>baik</a:t>
            </a:r>
            <a:r>
              <a:rPr lang="en-ID" sz="3200" dirty="0"/>
              <a:t> </a:t>
            </a:r>
            <a:r>
              <a:rPr lang="en-ID" sz="3200" dirty="0" err="1"/>
              <a:t>sampai</a:t>
            </a:r>
            <a:r>
              <a:rPr lang="en-ID" sz="3200" dirty="0"/>
              <a:t> </a:t>
            </a:r>
            <a:r>
              <a:rPr lang="en-ID" sz="3200" dirty="0" err="1"/>
              <a:t>dengan</a:t>
            </a:r>
            <a:r>
              <a:rPr lang="en-ID" sz="3200" dirty="0"/>
              <a:t> </a:t>
            </a:r>
            <a:r>
              <a:rPr lang="en-ID" sz="3200" dirty="0" err="1"/>
              <a:t>tahun</a:t>
            </a:r>
            <a:r>
              <a:rPr lang="en-ID" sz="3200" dirty="0"/>
              <a:t> 2025, </a:t>
            </a:r>
            <a:r>
              <a:rPr lang="en-ID" sz="3200" dirty="0" err="1"/>
              <a:t>kapankah</a:t>
            </a:r>
            <a:r>
              <a:rPr lang="en-ID" sz="3200" dirty="0"/>
              <a:t> yang </a:t>
            </a:r>
            <a:r>
              <a:rPr lang="en-ID" sz="3200" dirty="0" err="1"/>
              <a:t>bersangkutan</a:t>
            </a:r>
            <a:r>
              <a:rPr lang="en-ID" sz="3200" dirty="0"/>
              <a:t> </a:t>
            </a:r>
            <a:r>
              <a:rPr lang="en-ID" sz="3200" dirty="0" err="1"/>
              <a:t>dapat</a:t>
            </a:r>
            <a:r>
              <a:rPr lang="en-ID" sz="3200" dirty="0"/>
              <a:t> </a:t>
            </a:r>
            <a:r>
              <a:rPr lang="en-ID" sz="3200" dirty="0" err="1"/>
              <a:t>mengusulkan</a:t>
            </a:r>
            <a:r>
              <a:rPr lang="en-ID" sz="3200" dirty="0"/>
              <a:t> </a:t>
            </a:r>
            <a:r>
              <a:rPr lang="en-ID" sz="3200" dirty="0" err="1"/>
              <a:t>kenaikan</a:t>
            </a:r>
            <a:r>
              <a:rPr lang="en-ID" sz="3200" dirty="0"/>
              <a:t> </a:t>
            </a:r>
            <a:r>
              <a:rPr lang="en-ID" sz="3200" dirty="0" err="1"/>
              <a:t>pangkat</a:t>
            </a:r>
            <a:r>
              <a:rPr lang="en-ID" sz="3200" dirty="0"/>
              <a:t> </a:t>
            </a:r>
            <a:r>
              <a:rPr lang="en-ID" sz="3200" dirty="0" err="1"/>
              <a:t>ke</a:t>
            </a:r>
            <a:r>
              <a:rPr lang="en-ID" sz="3200" dirty="0"/>
              <a:t> </a:t>
            </a:r>
            <a:r>
              <a:rPr lang="en-ID" sz="3200" dirty="0" err="1"/>
              <a:t>Penata</a:t>
            </a:r>
            <a:r>
              <a:rPr lang="en-ID" sz="3200" dirty="0"/>
              <a:t> Muda Tingkat I </a:t>
            </a:r>
            <a:r>
              <a:rPr lang="en-ID" sz="3200" dirty="0" err="1"/>
              <a:t>golongan</a:t>
            </a:r>
            <a:r>
              <a:rPr lang="en-ID" sz="3200" dirty="0"/>
              <a:t> </a:t>
            </a:r>
            <a:r>
              <a:rPr lang="en-ID" sz="3200" dirty="0" err="1"/>
              <a:t>ruang</a:t>
            </a:r>
            <a:r>
              <a:rPr lang="en-ID" sz="3200" dirty="0"/>
              <a:t> III/b ?</a:t>
            </a:r>
          </a:p>
          <a:p>
            <a:pPr marL="0" indent="0">
              <a:buNone/>
            </a:pPr>
            <a:endParaRPr lang="en-ID" sz="2400" dirty="0"/>
          </a:p>
        </p:txBody>
      </p:sp>
    </p:spTree>
    <p:extLst>
      <p:ext uri="{BB962C8B-B14F-4D97-AF65-F5344CB8AC3E}">
        <p14:creationId xmlns:p14="http://schemas.microsoft.com/office/powerpoint/2010/main" val="79748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248C30-58EB-1DB0-014A-C40C2D0C187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311B23D-7F3E-BF39-296A-97994AD15178}"/>
              </a:ext>
            </a:extLst>
          </p:cNvPr>
          <p:cNvSpPr>
            <a:spLocks noGrp="1"/>
          </p:cNvSpPr>
          <p:nvPr>
            <p:ph type="title"/>
          </p:nvPr>
        </p:nvSpPr>
        <p:spPr>
          <a:xfrm>
            <a:off x="1075766" y="1188637"/>
            <a:ext cx="3255087" cy="4480726"/>
          </a:xfrm>
        </p:spPr>
        <p:txBody>
          <a:bodyPr>
            <a:normAutofit/>
          </a:bodyPr>
          <a:lstStyle/>
          <a:p>
            <a:pPr algn="r"/>
            <a:r>
              <a:rPr lang="en-US" sz="4100" dirty="0" err="1"/>
              <a:t>Pembahasan</a:t>
            </a:r>
            <a:r>
              <a:rPr lang="en-US" sz="4100" dirty="0"/>
              <a:t> :</a:t>
            </a:r>
            <a:endParaRPr lang="en-ID" sz="4100" dirty="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CE848D95-AB31-65FC-BCC8-B308F1D9CE2C}"/>
              </a:ext>
            </a:extLst>
          </p:cNvPr>
          <p:cNvSpPr>
            <a:spLocks noGrp="1"/>
          </p:cNvSpPr>
          <p:nvPr>
            <p:ph idx="1"/>
          </p:nvPr>
        </p:nvSpPr>
        <p:spPr>
          <a:xfrm>
            <a:off x="5255259" y="957943"/>
            <a:ext cx="5673995" cy="4811486"/>
          </a:xfrm>
        </p:spPr>
        <p:txBody>
          <a:bodyPr anchor="ctr">
            <a:normAutofit/>
          </a:bodyPr>
          <a:lstStyle/>
          <a:p>
            <a:pPr marL="0" indent="0">
              <a:buNone/>
            </a:pPr>
            <a:r>
              <a:rPr lang="en-ID" sz="2400" dirty="0" err="1"/>
              <a:t>Berdasarkan</a:t>
            </a:r>
            <a:r>
              <a:rPr lang="en-ID" sz="2400" dirty="0"/>
              <a:t> </a:t>
            </a:r>
            <a:r>
              <a:rPr lang="en-ID" sz="2400" dirty="0" err="1"/>
              <a:t>perhitungan</a:t>
            </a:r>
            <a:r>
              <a:rPr lang="en-ID" sz="2400" dirty="0"/>
              <a:t> :</a:t>
            </a:r>
          </a:p>
          <a:p>
            <a:pPr marL="0" indent="0">
              <a:buNone/>
            </a:pPr>
            <a:r>
              <a:rPr lang="en-ID" sz="2400" dirty="0"/>
              <a:t>AK </a:t>
            </a:r>
            <a:r>
              <a:rPr lang="en-ID" sz="2400" dirty="0" err="1"/>
              <a:t>Kenaikan</a:t>
            </a:r>
            <a:r>
              <a:rPr lang="en-ID" sz="2400" dirty="0"/>
              <a:t> </a:t>
            </a:r>
            <a:r>
              <a:rPr lang="en-ID" sz="2400" dirty="0" err="1"/>
              <a:t>Pangkat</a:t>
            </a:r>
            <a:r>
              <a:rPr lang="en-ID" sz="2400" dirty="0"/>
              <a:t> : 50 Angka </a:t>
            </a:r>
            <a:r>
              <a:rPr lang="en-ID" sz="2400" dirty="0" err="1"/>
              <a:t>Kredit</a:t>
            </a:r>
            <a:endParaRPr lang="en-ID" sz="2400" dirty="0"/>
          </a:p>
          <a:p>
            <a:pPr marL="0" indent="0">
              <a:buNone/>
            </a:pPr>
            <a:r>
              <a:rPr lang="en-ID" sz="2400" dirty="0"/>
              <a:t>Ak Integrasi : 0 Angka </a:t>
            </a:r>
            <a:r>
              <a:rPr lang="en-ID" sz="2400" dirty="0" err="1"/>
              <a:t>Kredit</a:t>
            </a:r>
            <a:endParaRPr lang="en-ID" sz="2400" dirty="0"/>
          </a:p>
          <a:p>
            <a:pPr marL="0" indent="0">
              <a:buNone/>
            </a:pPr>
            <a:r>
              <a:rPr lang="en-ID" sz="2400" dirty="0"/>
              <a:t>Angka </a:t>
            </a:r>
            <a:r>
              <a:rPr lang="en-ID" sz="2400" dirty="0" err="1"/>
              <a:t>Kredit</a:t>
            </a:r>
            <a:r>
              <a:rPr lang="en-ID" sz="2400" dirty="0"/>
              <a:t> </a:t>
            </a:r>
            <a:r>
              <a:rPr lang="en-ID" sz="2400" dirty="0" err="1"/>
              <a:t>Konversi</a:t>
            </a:r>
            <a:r>
              <a:rPr lang="en-ID" sz="2400" dirty="0"/>
              <a:t> : </a:t>
            </a:r>
          </a:p>
          <a:p>
            <a:pPr marL="0" indent="0">
              <a:buNone/>
            </a:pPr>
            <a:r>
              <a:rPr lang="en-ID" sz="2400" dirty="0"/>
              <a:t>2023 : 18,75</a:t>
            </a:r>
          </a:p>
          <a:p>
            <a:pPr marL="0" indent="0">
              <a:buNone/>
            </a:pPr>
            <a:r>
              <a:rPr lang="en-ID" sz="2400" dirty="0"/>
              <a:t>2024 : 18,75</a:t>
            </a:r>
          </a:p>
          <a:p>
            <a:pPr marL="0" indent="0">
              <a:buNone/>
            </a:pPr>
            <a:r>
              <a:rPr lang="en-ID" sz="2400" dirty="0"/>
              <a:t>2025 : 18,75</a:t>
            </a:r>
          </a:p>
          <a:p>
            <a:pPr marL="0" indent="0">
              <a:buNone/>
            </a:pPr>
            <a:r>
              <a:rPr lang="en-ID" sz="2400" dirty="0" err="1"/>
              <a:t>Sehingga</a:t>
            </a:r>
            <a:r>
              <a:rPr lang="en-ID" sz="2400" dirty="0"/>
              <a:t> </a:t>
            </a:r>
            <a:r>
              <a:rPr lang="en-ID" sz="2400" dirty="0" err="1"/>
              <a:t>angka</a:t>
            </a:r>
            <a:r>
              <a:rPr lang="en-ID" sz="2400" dirty="0"/>
              <a:t> </a:t>
            </a:r>
            <a:r>
              <a:rPr lang="en-ID" sz="2400" dirty="0" err="1"/>
              <a:t>kredit</a:t>
            </a:r>
            <a:r>
              <a:rPr lang="en-ID" sz="2400" dirty="0"/>
              <a:t> yang </a:t>
            </a:r>
            <a:r>
              <a:rPr lang="en-ID" sz="2400" dirty="0" err="1"/>
              <a:t>telah</a:t>
            </a:r>
            <a:r>
              <a:rPr lang="en-ID" sz="2400" dirty="0"/>
              <a:t> </a:t>
            </a:r>
            <a:r>
              <a:rPr lang="en-ID" sz="2400" dirty="0" err="1"/>
              <a:t>diperoleh</a:t>
            </a:r>
            <a:r>
              <a:rPr lang="en-ID" sz="2400" dirty="0"/>
              <a:t> :</a:t>
            </a:r>
          </a:p>
          <a:p>
            <a:pPr marL="0" indent="0">
              <a:buNone/>
            </a:pPr>
            <a:r>
              <a:rPr lang="en-ID" sz="2400" dirty="0"/>
              <a:t>0 + 18,75 + 18,75 + 18,75 = 56,25 Angka </a:t>
            </a:r>
            <a:r>
              <a:rPr lang="en-ID" sz="2400" dirty="0" err="1"/>
              <a:t>Kredit</a:t>
            </a:r>
            <a:endParaRPr lang="en-ID" sz="2400" dirty="0"/>
          </a:p>
        </p:txBody>
      </p:sp>
    </p:spTree>
    <p:extLst>
      <p:ext uri="{BB962C8B-B14F-4D97-AF65-F5344CB8AC3E}">
        <p14:creationId xmlns:p14="http://schemas.microsoft.com/office/powerpoint/2010/main" val="2554794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A941C4-4597-8089-C258-3CB05985D9C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DAB192C-2335-6F9F-0812-2A19A6F86FAC}"/>
              </a:ext>
            </a:extLst>
          </p:cNvPr>
          <p:cNvSpPr>
            <a:spLocks noGrp="1"/>
          </p:cNvSpPr>
          <p:nvPr>
            <p:ph idx="1"/>
          </p:nvPr>
        </p:nvSpPr>
        <p:spPr>
          <a:xfrm>
            <a:off x="1077685" y="1613936"/>
            <a:ext cx="9916885" cy="3774493"/>
          </a:xfrm>
        </p:spPr>
        <p:txBody>
          <a:bodyPr anchor="t">
            <a:normAutofit/>
          </a:bodyPr>
          <a:lstStyle/>
          <a:p>
            <a:pPr marL="0" indent="0" algn="just">
              <a:buNone/>
            </a:pPr>
            <a:r>
              <a:rPr lang="en-US" sz="3200" dirty="0" err="1"/>
              <a:t>Kekurangan</a:t>
            </a:r>
            <a:r>
              <a:rPr lang="en-US" sz="3200" dirty="0"/>
              <a:t> Angka </a:t>
            </a:r>
            <a:r>
              <a:rPr lang="en-US" sz="3200" dirty="0" err="1"/>
              <a:t>Kredit</a:t>
            </a:r>
            <a:r>
              <a:rPr lang="en-US" sz="3200" dirty="0"/>
              <a:t> </a:t>
            </a:r>
            <a:r>
              <a:rPr lang="en-US" sz="3200" dirty="0" err="1"/>
              <a:t>untuk</a:t>
            </a:r>
            <a:r>
              <a:rPr lang="en-US" sz="3200" dirty="0"/>
              <a:t> </a:t>
            </a:r>
            <a:r>
              <a:rPr lang="en-US" sz="3200" dirty="0" err="1"/>
              <a:t>kebutuhan</a:t>
            </a:r>
            <a:r>
              <a:rPr lang="en-US" sz="3200" dirty="0"/>
              <a:t> </a:t>
            </a:r>
            <a:r>
              <a:rPr lang="en-US" sz="3200" dirty="0" err="1"/>
              <a:t>kenaikan</a:t>
            </a:r>
            <a:r>
              <a:rPr lang="en-US" sz="3200" dirty="0"/>
              <a:t> </a:t>
            </a:r>
            <a:r>
              <a:rPr lang="en-US" sz="3200" dirty="0" err="1"/>
              <a:t>jenjang</a:t>
            </a:r>
            <a:r>
              <a:rPr lang="en-US" sz="3200" dirty="0"/>
              <a:t> :</a:t>
            </a:r>
          </a:p>
          <a:p>
            <a:pPr marL="0" indent="0" algn="just">
              <a:buNone/>
            </a:pPr>
            <a:r>
              <a:rPr lang="en-US" sz="3200" dirty="0"/>
              <a:t>50 – 56,25 = 6,25 Angka </a:t>
            </a:r>
            <a:r>
              <a:rPr lang="en-US" sz="3200" dirty="0" err="1"/>
              <a:t>Kredit</a:t>
            </a:r>
            <a:r>
              <a:rPr lang="en-US" sz="3200" dirty="0"/>
              <a:t> (</a:t>
            </a:r>
            <a:r>
              <a:rPr lang="en-US" sz="3200" dirty="0" err="1"/>
              <a:t>kelebihan</a:t>
            </a:r>
            <a:r>
              <a:rPr lang="en-US" sz="3200" dirty="0"/>
              <a:t> </a:t>
            </a:r>
            <a:r>
              <a:rPr lang="en-US" sz="3200" dirty="0" err="1"/>
              <a:t>angka</a:t>
            </a:r>
            <a:r>
              <a:rPr lang="en-US" sz="3200" dirty="0"/>
              <a:t> </a:t>
            </a:r>
            <a:r>
              <a:rPr lang="en-US" sz="3200" dirty="0" err="1"/>
              <a:t>kredit</a:t>
            </a:r>
            <a:r>
              <a:rPr lang="en-US" sz="3200" dirty="0"/>
              <a:t>)</a:t>
            </a:r>
          </a:p>
          <a:p>
            <a:pPr marL="0" indent="0" algn="just">
              <a:buNone/>
            </a:pPr>
            <a:r>
              <a:rPr lang="en-US" sz="3200" dirty="0"/>
              <a:t>Kesimpulan : </a:t>
            </a:r>
          </a:p>
          <a:p>
            <a:pPr marL="0" indent="0" algn="just">
              <a:buNone/>
            </a:pPr>
            <a:r>
              <a:rPr lang="en-ID" sz="3200" dirty="0" err="1"/>
              <a:t>Sdri</a:t>
            </a:r>
            <a:r>
              <a:rPr lang="en-ID" sz="3200" dirty="0"/>
              <a:t>. SRI WIDARTI, S.E, </a:t>
            </a:r>
            <a:r>
              <a:rPr lang="en-ID" sz="3200" dirty="0" err="1"/>
              <a:t>dapat</a:t>
            </a:r>
            <a:r>
              <a:rPr lang="en-ID" sz="3200" dirty="0"/>
              <a:t> </a:t>
            </a:r>
            <a:r>
              <a:rPr lang="en-ID" sz="3200" dirty="0" err="1"/>
              <a:t>mengusulkan</a:t>
            </a:r>
            <a:r>
              <a:rPr lang="en-ID" sz="3200" dirty="0"/>
              <a:t> </a:t>
            </a:r>
            <a:r>
              <a:rPr lang="en-ID" sz="3200" dirty="0" err="1"/>
              <a:t>kenaikan</a:t>
            </a:r>
            <a:r>
              <a:rPr lang="en-ID" sz="3200" dirty="0"/>
              <a:t> </a:t>
            </a:r>
            <a:r>
              <a:rPr lang="en-ID" sz="3200" dirty="0" err="1"/>
              <a:t>pangkat</a:t>
            </a:r>
            <a:r>
              <a:rPr lang="en-ID" sz="3200" dirty="0"/>
              <a:t> </a:t>
            </a:r>
            <a:r>
              <a:rPr lang="en-ID" sz="3200" dirty="0" err="1"/>
              <a:t>ke</a:t>
            </a:r>
            <a:r>
              <a:rPr lang="en-ID" sz="3200" dirty="0"/>
              <a:t> </a:t>
            </a:r>
            <a:r>
              <a:rPr lang="en-ID" sz="3200" dirty="0" err="1"/>
              <a:t>Penata</a:t>
            </a:r>
            <a:r>
              <a:rPr lang="en-ID" sz="3200" dirty="0"/>
              <a:t> Muda Tingkat I </a:t>
            </a:r>
            <a:r>
              <a:rPr lang="en-ID" sz="3200" dirty="0" err="1"/>
              <a:t>golongan</a:t>
            </a:r>
            <a:r>
              <a:rPr lang="en-ID" sz="3200" dirty="0"/>
              <a:t> </a:t>
            </a:r>
            <a:r>
              <a:rPr lang="en-ID" sz="3200" dirty="0" err="1"/>
              <a:t>ruang</a:t>
            </a:r>
            <a:r>
              <a:rPr lang="en-ID" sz="3200" dirty="0"/>
              <a:t> III/b pada </a:t>
            </a:r>
            <a:r>
              <a:rPr lang="en-ID" sz="3200" dirty="0" err="1"/>
              <a:t>tahun</a:t>
            </a:r>
            <a:r>
              <a:rPr lang="en-ID" sz="3200" dirty="0"/>
              <a:t> 2026.</a:t>
            </a:r>
            <a:r>
              <a:rPr lang="en-US" sz="3200" dirty="0"/>
              <a:t> </a:t>
            </a:r>
            <a:endParaRPr lang="en-ID" sz="3200" dirty="0"/>
          </a:p>
        </p:txBody>
      </p:sp>
    </p:spTree>
    <p:extLst>
      <p:ext uri="{BB962C8B-B14F-4D97-AF65-F5344CB8AC3E}">
        <p14:creationId xmlns:p14="http://schemas.microsoft.com/office/powerpoint/2010/main" val="4065903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FE102-855B-84CF-6EC4-E7032B2AFA00}"/>
              </a:ext>
            </a:extLst>
          </p:cNvPr>
          <p:cNvSpPr>
            <a:spLocks noGrp="1"/>
          </p:cNvSpPr>
          <p:nvPr>
            <p:ph type="title"/>
          </p:nvPr>
        </p:nvSpPr>
        <p:spPr>
          <a:xfrm>
            <a:off x="1285240" y="1050595"/>
            <a:ext cx="8074815" cy="1618489"/>
          </a:xfrm>
        </p:spPr>
        <p:txBody>
          <a:bodyPr anchor="ctr">
            <a:normAutofit/>
          </a:bodyPr>
          <a:lstStyle/>
          <a:p>
            <a:r>
              <a:rPr lang="en-US" sz="7200" dirty="0"/>
              <a:t>CONTOH 3 :</a:t>
            </a:r>
            <a:endParaRPr lang="en-ID" sz="7200" dirty="0"/>
          </a:p>
        </p:txBody>
      </p:sp>
      <p:sp>
        <p:nvSpPr>
          <p:cNvPr id="3" name="Content Placeholder 2">
            <a:extLst>
              <a:ext uri="{FF2B5EF4-FFF2-40B4-BE49-F238E27FC236}">
                <a16:creationId xmlns:a16="http://schemas.microsoft.com/office/drawing/2014/main" id="{AA2C8A04-69BE-CD63-5168-E985A9F77B85}"/>
              </a:ext>
            </a:extLst>
          </p:cNvPr>
          <p:cNvSpPr>
            <a:spLocks noGrp="1"/>
          </p:cNvSpPr>
          <p:nvPr>
            <p:ph idx="1"/>
          </p:nvPr>
        </p:nvSpPr>
        <p:spPr>
          <a:xfrm>
            <a:off x="1285240" y="2416629"/>
            <a:ext cx="9273903" cy="3353235"/>
          </a:xfrm>
        </p:spPr>
        <p:txBody>
          <a:bodyPr anchor="t">
            <a:normAutofit/>
          </a:bodyPr>
          <a:lstStyle/>
          <a:p>
            <a:pPr marL="0" indent="0" algn="just">
              <a:buNone/>
            </a:pPr>
            <a:r>
              <a:rPr lang="en-ID" dirty="0" err="1"/>
              <a:t>Sdr</a:t>
            </a:r>
            <a:r>
              <a:rPr lang="en-ID" dirty="0"/>
              <a:t>. Muji </a:t>
            </a:r>
            <a:r>
              <a:rPr lang="en-ID" dirty="0" err="1"/>
              <a:t>Siswo</a:t>
            </a:r>
            <a:r>
              <a:rPr lang="en-ID" dirty="0"/>
              <a:t>, S.E, </a:t>
            </a:r>
            <a:r>
              <a:rPr lang="en-ID" dirty="0" err="1"/>
              <a:t>Jabatan</a:t>
            </a:r>
            <a:r>
              <a:rPr lang="en-ID" dirty="0"/>
              <a:t> </a:t>
            </a:r>
            <a:r>
              <a:rPr lang="en-ID" dirty="0" err="1"/>
              <a:t>Fungsional</a:t>
            </a:r>
            <a:r>
              <a:rPr lang="en-ID" dirty="0"/>
              <a:t> Ahli Muda, </a:t>
            </a:r>
            <a:r>
              <a:rPr lang="en-ID" dirty="0" err="1"/>
              <a:t>golongan</a:t>
            </a:r>
            <a:r>
              <a:rPr lang="en-ID" dirty="0"/>
              <a:t> </a:t>
            </a:r>
            <a:r>
              <a:rPr lang="en-ID" dirty="0" err="1"/>
              <a:t>ruang</a:t>
            </a:r>
            <a:r>
              <a:rPr lang="en-ID" dirty="0"/>
              <a:t> III/d, </a:t>
            </a:r>
            <a:r>
              <a:rPr lang="en-ID" dirty="0" err="1"/>
              <a:t>diangkat</a:t>
            </a:r>
            <a:r>
              <a:rPr lang="en-ID" dirty="0"/>
              <a:t> </a:t>
            </a:r>
            <a:r>
              <a:rPr lang="en-ID" dirty="0" err="1"/>
              <a:t>melalui</a:t>
            </a:r>
            <a:r>
              <a:rPr lang="en-ID" dirty="0"/>
              <a:t> </a:t>
            </a:r>
            <a:r>
              <a:rPr lang="en-ID" dirty="0" err="1"/>
              <a:t>penyetaraan</a:t>
            </a:r>
            <a:r>
              <a:rPr lang="en-ID" dirty="0"/>
              <a:t> </a:t>
            </a:r>
            <a:r>
              <a:rPr lang="en-ID" dirty="0" err="1"/>
              <a:t>Jabatan</a:t>
            </a:r>
            <a:r>
              <a:rPr lang="en-ID" dirty="0"/>
              <a:t> </a:t>
            </a:r>
            <a:r>
              <a:rPr lang="en-ID" dirty="0" err="1"/>
              <a:t>Administrasi</a:t>
            </a:r>
            <a:r>
              <a:rPr lang="en-ID" dirty="0"/>
              <a:t> </a:t>
            </a:r>
            <a:r>
              <a:rPr lang="en-ID" dirty="0" err="1"/>
              <a:t>tanggal</a:t>
            </a:r>
            <a:r>
              <a:rPr lang="en-ID" dirty="0"/>
              <a:t> 30 </a:t>
            </a:r>
            <a:r>
              <a:rPr lang="en-ID" dirty="0" err="1"/>
              <a:t>Desember</a:t>
            </a:r>
            <a:r>
              <a:rPr lang="en-ID" dirty="0"/>
              <a:t> 2022 dan </a:t>
            </a:r>
            <a:r>
              <a:rPr lang="en-ID" dirty="0" err="1"/>
              <a:t>mendapatkan</a:t>
            </a:r>
            <a:r>
              <a:rPr lang="en-ID" dirty="0"/>
              <a:t> </a:t>
            </a:r>
            <a:r>
              <a:rPr lang="en-ID" dirty="0" err="1"/>
              <a:t>nilai</a:t>
            </a:r>
            <a:r>
              <a:rPr lang="en-ID" dirty="0"/>
              <a:t> Angka </a:t>
            </a:r>
            <a:r>
              <a:rPr lang="en-ID" dirty="0" err="1"/>
              <a:t>Kredit</a:t>
            </a:r>
            <a:r>
              <a:rPr lang="en-ID" dirty="0"/>
              <a:t> </a:t>
            </a:r>
            <a:r>
              <a:rPr lang="en-ID" dirty="0" err="1"/>
              <a:t>integrasi</a:t>
            </a:r>
            <a:r>
              <a:rPr lang="en-ID" dirty="0"/>
              <a:t> </a:t>
            </a:r>
            <a:r>
              <a:rPr lang="en-ID" dirty="0" err="1"/>
              <a:t>sejumlah</a:t>
            </a:r>
            <a:r>
              <a:rPr lang="en-ID" dirty="0"/>
              <a:t> 100 (</a:t>
            </a:r>
            <a:r>
              <a:rPr lang="en-ID" dirty="0" err="1"/>
              <a:t>seratus</a:t>
            </a:r>
            <a:r>
              <a:rPr lang="en-ID" dirty="0"/>
              <a:t>) Angka </a:t>
            </a:r>
            <a:r>
              <a:rPr lang="en-ID" dirty="0" err="1"/>
              <a:t>Kredit</a:t>
            </a:r>
            <a:r>
              <a:rPr lang="en-ID" dirty="0"/>
              <a:t>, yang </a:t>
            </a:r>
            <a:r>
              <a:rPr lang="en-ID" dirty="0" err="1"/>
              <a:t>bersangkutan</a:t>
            </a:r>
            <a:r>
              <a:rPr lang="en-ID" dirty="0"/>
              <a:t> </a:t>
            </a:r>
            <a:r>
              <a:rPr lang="en-ID" dirty="0" err="1"/>
              <a:t>memiliki</a:t>
            </a:r>
            <a:r>
              <a:rPr lang="en-ID" dirty="0"/>
              <a:t> </a:t>
            </a:r>
            <a:r>
              <a:rPr lang="en-ID" dirty="0" err="1"/>
              <a:t>predikat</a:t>
            </a:r>
            <a:r>
              <a:rPr lang="en-ID" dirty="0"/>
              <a:t> </a:t>
            </a:r>
            <a:r>
              <a:rPr lang="en-ID" dirty="0" err="1"/>
              <a:t>baik</a:t>
            </a:r>
            <a:r>
              <a:rPr lang="en-ID" dirty="0"/>
              <a:t> </a:t>
            </a:r>
            <a:r>
              <a:rPr lang="en-ID" dirty="0" err="1"/>
              <a:t>sampai</a:t>
            </a:r>
            <a:r>
              <a:rPr lang="en-ID" dirty="0"/>
              <a:t> </a:t>
            </a:r>
            <a:r>
              <a:rPr lang="en-ID" dirty="0" err="1"/>
              <a:t>dengan</a:t>
            </a:r>
            <a:r>
              <a:rPr lang="en-ID" dirty="0"/>
              <a:t> </a:t>
            </a:r>
            <a:r>
              <a:rPr lang="en-ID" dirty="0" err="1"/>
              <a:t>tahun</a:t>
            </a:r>
            <a:r>
              <a:rPr lang="en-ID" dirty="0"/>
              <a:t> 2025, </a:t>
            </a:r>
            <a:r>
              <a:rPr lang="en-ID" dirty="0" err="1"/>
              <a:t>kapankah</a:t>
            </a:r>
            <a:r>
              <a:rPr lang="en-ID" dirty="0"/>
              <a:t> yang </a:t>
            </a:r>
            <a:r>
              <a:rPr lang="en-ID" dirty="0" err="1"/>
              <a:t>bersangkutan</a:t>
            </a:r>
            <a:r>
              <a:rPr lang="en-ID" dirty="0"/>
              <a:t> </a:t>
            </a:r>
            <a:r>
              <a:rPr lang="en-ID" dirty="0" err="1"/>
              <a:t>dapat</a:t>
            </a:r>
            <a:r>
              <a:rPr lang="en-ID" dirty="0"/>
              <a:t> </a:t>
            </a:r>
            <a:r>
              <a:rPr lang="en-ID" dirty="0" err="1"/>
              <a:t>mengusulkan</a:t>
            </a:r>
            <a:r>
              <a:rPr lang="en-ID" dirty="0"/>
              <a:t> </a:t>
            </a:r>
            <a:r>
              <a:rPr lang="en-ID" dirty="0" err="1"/>
              <a:t>kenaikan</a:t>
            </a:r>
            <a:r>
              <a:rPr lang="en-ID" dirty="0"/>
              <a:t> </a:t>
            </a:r>
            <a:r>
              <a:rPr lang="en-ID" dirty="0" err="1"/>
              <a:t>jenjang</a:t>
            </a:r>
            <a:r>
              <a:rPr lang="en-ID" dirty="0"/>
              <a:t> </a:t>
            </a:r>
            <a:r>
              <a:rPr lang="en-ID" dirty="0" err="1"/>
              <a:t>jabatan</a:t>
            </a:r>
            <a:r>
              <a:rPr lang="en-ID" dirty="0"/>
              <a:t> </a:t>
            </a:r>
            <a:r>
              <a:rPr lang="en-ID" dirty="0" err="1"/>
              <a:t>ke</a:t>
            </a:r>
            <a:r>
              <a:rPr lang="en-ID" dirty="0"/>
              <a:t> </a:t>
            </a:r>
            <a:r>
              <a:rPr lang="en-ID" dirty="0" err="1"/>
              <a:t>Jabatan</a:t>
            </a:r>
            <a:r>
              <a:rPr lang="en-ID" dirty="0"/>
              <a:t> </a:t>
            </a:r>
            <a:r>
              <a:rPr lang="en-ID" dirty="0" err="1"/>
              <a:t>Fungsional</a:t>
            </a:r>
            <a:r>
              <a:rPr lang="en-ID" dirty="0"/>
              <a:t> Ahli Madya dan </a:t>
            </a:r>
            <a:r>
              <a:rPr lang="en-ID" dirty="0" err="1"/>
              <a:t>kenaikan</a:t>
            </a:r>
            <a:r>
              <a:rPr lang="en-ID" dirty="0"/>
              <a:t> </a:t>
            </a:r>
            <a:r>
              <a:rPr lang="en-ID" dirty="0" err="1"/>
              <a:t>pangkat</a:t>
            </a:r>
            <a:r>
              <a:rPr lang="en-ID" dirty="0"/>
              <a:t> </a:t>
            </a:r>
            <a:r>
              <a:rPr lang="en-ID" dirty="0" err="1"/>
              <a:t>ke</a:t>
            </a:r>
            <a:r>
              <a:rPr lang="en-ID" dirty="0"/>
              <a:t> </a:t>
            </a:r>
            <a:r>
              <a:rPr lang="en-ID" dirty="0" err="1"/>
              <a:t>golongan</a:t>
            </a:r>
            <a:r>
              <a:rPr lang="en-ID" dirty="0"/>
              <a:t> </a:t>
            </a:r>
            <a:r>
              <a:rPr lang="en-ID" dirty="0" err="1"/>
              <a:t>ruang</a:t>
            </a:r>
            <a:r>
              <a:rPr lang="en-ID" dirty="0"/>
              <a:t> IV/a?</a:t>
            </a:r>
          </a:p>
          <a:p>
            <a:pPr marL="0" indent="0" algn="just">
              <a:buNone/>
            </a:pPr>
            <a:endParaRPr lang="en-ID" dirty="0"/>
          </a:p>
          <a:p>
            <a:pPr marL="0" indent="0" algn="just">
              <a:buNone/>
            </a:pPr>
            <a:endParaRPr lang="en-ID" sz="2400" dirty="0"/>
          </a:p>
        </p:txBody>
      </p:sp>
    </p:spTree>
    <p:extLst>
      <p:ext uri="{BB962C8B-B14F-4D97-AF65-F5344CB8AC3E}">
        <p14:creationId xmlns:p14="http://schemas.microsoft.com/office/powerpoint/2010/main" val="258486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CF87D-E81C-A351-7EDD-423F2207166D}"/>
              </a:ext>
            </a:extLst>
          </p:cNvPr>
          <p:cNvSpPr>
            <a:spLocks noGrp="1"/>
          </p:cNvSpPr>
          <p:nvPr>
            <p:ph type="title"/>
          </p:nvPr>
        </p:nvSpPr>
        <p:spPr>
          <a:xfrm>
            <a:off x="1075767" y="1188637"/>
            <a:ext cx="2988234" cy="4480726"/>
          </a:xfrm>
        </p:spPr>
        <p:txBody>
          <a:bodyPr>
            <a:normAutofit/>
          </a:bodyPr>
          <a:lstStyle/>
          <a:p>
            <a:pPr algn="r"/>
            <a:r>
              <a:rPr lang="en-US" sz="4100"/>
              <a:t>Pembahasan :</a:t>
            </a:r>
            <a:endParaRPr lang="en-ID" sz="4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2E9393-73F7-7CE5-9DF6-A02C03FB0A76}"/>
              </a:ext>
            </a:extLst>
          </p:cNvPr>
          <p:cNvSpPr>
            <a:spLocks noGrp="1"/>
          </p:cNvSpPr>
          <p:nvPr>
            <p:ph idx="1"/>
          </p:nvPr>
        </p:nvSpPr>
        <p:spPr>
          <a:xfrm>
            <a:off x="5255259" y="728403"/>
            <a:ext cx="5358311" cy="5182539"/>
          </a:xfrm>
        </p:spPr>
        <p:txBody>
          <a:bodyPr anchor="ctr">
            <a:normAutofit/>
          </a:bodyPr>
          <a:lstStyle/>
          <a:p>
            <a:pPr marL="0" indent="0">
              <a:buNone/>
            </a:pPr>
            <a:r>
              <a:rPr lang="en-ID" sz="2400" b="1" dirty="0" err="1"/>
              <a:t>Berdasarkan</a:t>
            </a:r>
            <a:r>
              <a:rPr lang="en-ID" sz="2400" b="1" dirty="0"/>
              <a:t> </a:t>
            </a:r>
            <a:r>
              <a:rPr lang="en-ID" sz="2400" b="1" dirty="0" err="1"/>
              <a:t>perhitungan</a:t>
            </a:r>
            <a:r>
              <a:rPr lang="en-ID" sz="2400" b="1" dirty="0"/>
              <a:t> :</a:t>
            </a:r>
          </a:p>
          <a:p>
            <a:pPr marL="0" indent="0">
              <a:buNone/>
            </a:pPr>
            <a:r>
              <a:rPr lang="en-ID" sz="2400" b="1" dirty="0"/>
              <a:t>AK </a:t>
            </a:r>
            <a:r>
              <a:rPr lang="en-ID" sz="2400" b="1" dirty="0" err="1"/>
              <a:t>Kenaikan</a:t>
            </a:r>
            <a:r>
              <a:rPr lang="en-ID" sz="2400" b="1" dirty="0"/>
              <a:t> </a:t>
            </a:r>
            <a:r>
              <a:rPr lang="en-ID" sz="2400" b="1" dirty="0" err="1"/>
              <a:t>Jenjang</a:t>
            </a:r>
            <a:r>
              <a:rPr lang="en-ID" sz="2400" b="1" dirty="0"/>
              <a:t> : 200 Angka </a:t>
            </a:r>
            <a:r>
              <a:rPr lang="en-ID" sz="2400" b="1" dirty="0" err="1"/>
              <a:t>Kredit</a:t>
            </a:r>
            <a:endParaRPr lang="en-ID" sz="2400" b="1" dirty="0"/>
          </a:p>
          <a:p>
            <a:pPr marL="0" indent="0">
              <a:buNone/>
            </a:pPr>
            <a:r>
              <a:rPr lang="en-ID" sz="2400" b="1" dirty="0"/>
              <a:t>Ak Integrasi : 100 Angka </a:t>
            </a:r>
            <a:r>
              <a:rPr lang="en-ID" sz="2400" b="1" dirty="0" err="1"/>
              <a:t>Kredit</a:t>
            </a:r>
            <a:endParaRPr lang="en-ID" sz="2400" b="1" dirty="0"/>
          </a:p>
          <a:p>
            <a:pPr marL="0" indent="0">
              <a:buNone/>
            </a:pPr>
            <a:r>
              <a:rPr lang="en-ID" sz="2400" b="1" dirty="0"/>
              <a:t>Angka </a:t>
            </a:r>
            <a:r>
              <a:rPr lang="en-ID" sz="2400" b="1" dirty="0" err="1"/>
              <a:t>Kredit</a:t>
            </a:r>
            <a:r>
              <a:rPr lang="en-ID" sz="2400" b="1" dirty="0"/>
              <a:t> </a:t>
            </a:r>
            <a:r>
              <a:rPr lang="en-ID" sz="2400" b="1" dirty="0" err="1"/>
              <a:t>Konversi</a:t>
            </a:r>
            <a:r>
              <a:rPr lang="en-ID" sz="2400" b="1" dirty="0"/>
              <a:t> : </a:t>
            </a:r>
          </a:p>
          <a:p>
            <a:pPr marL="0" indent="0">
              <a:buNone/>
            </a:pPr>
            <a:r>
              <a:rPr lang="en-ID" sz="2400" b="1" dirty="0"/>
              <a:t>2023 : 25</a:t>
            </a:r>
          </a:p>
          <a:p>
            <a:pPr marL="0" indent="0">
              <a:buNone/>
            </a:pPr>
            <a:r>
              <a:rPr lang="en-ID" sz="2400" b="1" dirty="0"/>
              <a:t>2024 : 25</a:t>
            </a:r>
          </a:p>
          <a:p>
            <a:pPr marL="0" indent="0">
              <a:buNone/>
            </a:pPr>
            <a:r>
              <a:rPr lang="en-ID" sz="2400" b="1" dirty="0"/>
              <a:t>2025 : 25</a:t>
            </a:r>
          </a:p>
          <a:p>
            <a:pPr marL="0" indent="0">
              <a:buNone/>
            </a:pPr>
            <a:r>
              <a:rPr lang="en-ID" sz="2400" b="1" dirty="0" err="1"/>
              <a:t>Sehingga</a:t>
            </a:r>
            <a:r>
              <a:rPr lang="en-ID" sz="2400" b="1" dirty="0"/>
              <a:t> </a:t>
            </a:r>
            <a:r>
              <a:rPr lang="en-ID" sz="2400" b="1" dirty="0" err="1"/>
              <a:t>angka</a:t>
            </a:r>
            <a:r>
              <a:rPr lang="en-ID" sz="2400" b="1" dirty="0"/>
              <a:t> </a:t>
            </a:r>
            <a:r>
              <a:rPr lang="en-ID" sz="2400" b="1" dirty="0" err="1"/>
              <a:t>kredit</a:t>
            </a:r>
            <a:r>
              <a:rPr lang="en-ID" sz="2400" b="1" dirty="0"/>
              <a:t> yang </a:t>
            </a:r>
            <a:r>
              <a:rPr lang="en-ID" sz="2400" b="1" dirty="0" err="1"/>
              <a:t>telah</a:t>
            </a:r>
            <a:r>
              <a:rPr lang="en-ID" sz="2400" b="1" dirty="0"/>
              <a:t> </a:t>
            </a:r>
            <a:r>
              <a:rPr lang="en-ID" sz="2400" b="1" dirty="0" err="1"/>
              <a:t>diperoleh</a:t>
            </a:r>
            <a:r>
              <a:rPr lang="en-ID" sz="2400" b="1" dirty="0"/>
              <a:t> :</a:t>
            </a:r>
          </a:p>
          <a:p>
            <a:pPr marL="0" indent="0">
              <a:buNone/>
            </a:pPr>
            <a:r>
              <a:rPr lang="en-ID" sz="2400" b="1" dirty="0"/>
              <a:t>100 + 25 + 25 + 25 =175 Angka </a:t>
            </a:r>
            <a:r>
              <a:rPr lang="en-ID" sz="2400" b="1" dirty="0" err="1"/>
              <a:t>Kredit</a:t>
            </a:r>
            <a:endParaRPr lang="en-ID" sz="2400" b="1" dirty="0"/>
          </a:p>
        </p:txBody>
      </p:sp>
    </p:spTree>
    <p:extLst>
      <p:ext uri="{BB962C8B-B14F-4D97-AF65-F5344CB8AC3E}">
        <p14:creationId xmlns:p14="http://schemas.microsoft.com/office/powerpoint/2010/main" val="221469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2A0060-B0F3-39A1-BDCA-57497BFEBBBB}"/>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ANGKA KREDIT :</a:t>
            </a:r>
            <a:endParaRPr lang="en-ID" sz="4000">
              <a:solidFill>
                <a:srgbClr val="FFFFFF"/>
              </a:solidFill>
            </a:endParaRPr>
          </a:p>
        </p:txBody>
      </p:sp>
      <p:sp>
        <p:nvSpPr>
          <p:cNvPr id="3" name="Content Placeholder 2">
            <a:extLst>
              <a:ext uri="{FF2B5EF4-FFF2-40B4-BE49-F238E27FC236}">
                <a16:creationId xmlns:a16="http://schemas.microsoft.com/office/drawing/2014/main" id="{2CED16B4-D7B4-B8EA-331F-CB8C576683E4}"/>
              </a:ext>
            </a:extLst>
          </p:cNvPr>
          <p:cNvSpPr>
            <a:spLocks noGrp="1"/>
          </p:cNvSpPr>
          <p:nvPr>
            <p:ph idx="1"/>
          </p:nvPr>
        </p:nvSpPr>
        <p:spPr>
          <a:xfrm>
            <a:off x="6503158" y="649480"/>
            <a:ext cx="4862447" cy="5546047"/>
          </a:xfrm>
        </p:spPr>
        <p:txBody>
          <a:bodyPr anchor="ctr">
            <a:noAutofit/>
          </a:bodyPr>
          <a:lstStyle/>
          <a:p>
            <a:pPr marL="0" indent="0" algn="just">
              <a:buNone/>
            </a:pPr>
            <a:r>
              <a:rPr lang="en-ID" sz="3200" dirty="0" err="1"/>
              <a:t>satuan</a:t>
            </a:r>
            <a:r>
              <a:rPr lang="en-ID" sz="3200" dirty="0"/>
              <a:t> </a:t>
            </a:r>
            <a:r>
              <a:rPr lang="en-ID" sz="3200" dirty="0" err="1"/>
              <a:t>nilai</a:t>
            </a:r>
            <a:r>
              <a:rPr lang="en-ID" sz="3200" dirty="0"/>
              <a:t> yang </a:t>
            </a:r>
            <a:r>
              <a:rPr lang="en-ID" sz="3200" dirty="0" err="1"/>
              <a:t>diberikan</a:t>
            </a:r>
            <a:r>
              <a:rPr lang="en-ID" sz="3200" dirty="0"/>
              <a:t> </a:t>
            </a:r>
            <a:r>
              <a:rPr lang="en-ID" sz="3200" dirty="0" err="1"/>
              <a:t>untuk</a:t>
            </a:r>
            <a:r>
              <a:rPr lang="en-ID" sz="3200" dirty="0"/>
              <a:t> </a:t>
            </a:r>
            <a:r>
              <a:rPr lang="en-ID" sz="3200" dirty="0" err="1"/>
              <a:t>setiap</a:t>
            </a:r>
            <a:r>
              <a:rPr lang="en-ID" sz="3200" dirty="0"/>
              <a:t> </a:t>
            </a:r>
            <a:r>
              <a:rPr lang="en-ID" sz="3200" dirty="0" err="1"/>
              <a:t>butir</a:t>
            </a:r>
            <a:r>
              <a:rPr lang="en-ID" sz="3200" dirty="0"/>
              <a:t> </a:t>
            </a:r>
            <a:r>
              <a:rPr lang="en-ID" sz="3200" dirty="0" err="1"/>
              <a:t>kegiatan</a:t>
            </a:r>
            <a:r>
              <a:rPr lang="en-ID" sz="3200" dirty="0"/>
              <a:t> </a:t>
            </a:r>
            <a:r>
              <a:rPr lang="en-ID" sz="3200" dirty="0" err="1"/>
              <a:t>atau</a:t>
            </a:r>
            <a:r>
              <a:rPr lang="en-ID" sz="3200" dirty="0"/>
              <a:t> </a:t>
            </a:r>
            <a:r>
              <a:rPr lang="en-ID" sz="3200" dirty="0" err="1"/>
              <a:t>akumulasi</a:t>
            </a:r>
            <a:r>
              <a:rPr lang="en-ID" sz="3200" dirty="0"/>
              <a:t> </a:t>
            </a:r>
            <a:r>
              <a:rPr lang="en-ID" sz="3200" dirty="0" err="1"/>
              <a:t>kegiatan</a:t>
            </a:r>
            <a:r>
              <a:rPr lang="en-ID" sz="3200" dirty="0"/>
              <a:t> yang </a:t>
            </a:r>
            <a:r>
              <a:rPr lang="en-ID" sz="3200" dirty="0" err="1"/>
              <a:t>harus</a:t>
            </a:r>
            <a:r>
              <a:rPr lang="en-ID" sz="3200" dirty="0"/>
              <a:t> </a:t>
            </a:r>
            <a:r>
              <a:rPr lang="en-ID" sz="3200" dirty="0" err="1"/>
              <a:t>dicapai</a:t>
            </a:r>
            <a:r>
              <a:rPr lang="en-ID" sz="3200" dirty="0"/>
              <a:t> oleh </a:t>
            </a:r>
            <a:r>
              <a:rPr lang="en-ID" sz="3200" dirty="0" err="1"/>
              <a:t>seorang</a:t>
            </a:r>
            <a:r>
              <a:rPr lang="en-ID" sz="3200" dirty="0"/>
              <a:t> </a:t>
            </a:r>
            <a:r>
              <a:rPr lang="en-ID" sz="3200" dirty="0" err="1"/>
              <a:t>pejabat</a:t>
            </a:r>
            <a:r>
              <a:rPr lang="en-ID" sz="3200" dirty="0"/>
              <a:t> </a:t>
            </a:r>
            <a:r>
              <a:rPr lang="en-ID" sz="3200" dirty="0" err="1"/>
              <a:t>fungsional</a:t>
            </a:r>
            <a:r>
              <a:rPr lang="en-ID" sz="3200" dirty="0"/>
              <a:t> </a:t>
            </a:r>
            <a:r>
              <a:rPr lang="en-ID" sz="3200" dirty="0" err="1"/>
              <a:t>dalam</a:t>
            </a:r>
            <a:r>
              <a:rPr lang="en-ID" sz="3200" dirty="0"/>
              <a:t> </a:t>
            </a:r>
            <a:r>
              <a:rPr lang="en-ID" sz="3200" dirty="0" err="1"/>
              <a:t>rangka</a:t>
            </a:r>
            <a:r>
              <a:rPr lang="en-ID" sz="3200" dirty="0"/>
              <a:t> </a:t>
            </a:r>
            <a:r>
              <a:rPr lang="en-ID" sz="3200" dirty="0" err="1"/>
              <a:t>pembinaan</a:t>
            </a:r>
            <a:r>
              <a:rPr lang="en-ID" sz="3200" dirty="0"/>
              <a:t> </a:t>
            </a:r>
            <a:r>
              <a:rPr lang="en-ID" sz="3200" dirty="0" err="1"/>
              <a:t>karier</a:t>
            </a:r>
            <a:r>
              <a:rPr lang="en-ID" sz="3200" dirty="0"/>
              <a:t> dan </a:t>
            </a:r>
            <a:r>
              <a:rPr lang="en-ID" sz="3200" dirty="0" err="1"/>
              <a:t>kenaikan</a:t>
            </a:r>
            <a:r>
              <a:rPr lang="en-ID" sz="3200" dirty="0"/>
              <a:t> </a:t>
            </a:r>
            <a:r>
              <a:rPr lang="en-ID" sz="3200" dirty="0" err="1"/>
              <a:t>pangkat</a:t>
            </a:r>
            <a:r>
              <a:rPr lang="en-ID" sz="3200" dirty="0"/>
              <a:t> </a:t>
            </a:r>
            <a:r>
              <a:rPr lang="en-ID" sz="3200" dirty="0" err="1"/>
              <a:t>atau</a:t>
            </a:r>
            <a:r>
              <a:rPr lang="en-ID" sz="3200" dirty="0"/>
              <a:t> </a:t>
            </a:r>
            <a:r>
              <a:rPr lang="en-ID" sz="3200" dirty="0" err="1"/>
              <a:t>jabatan</a:t>
            </a:r>
            <a:r>
              <a:rPr lang="en-ID" sz="3200" dirty="0"/>
              <a:t>. Angka </a:t>
            </a:r>
            <a:r>
              <a:rPr lang="en-ID" sz="3200" dirty="0" err="1"/>
              <a:t>kredit</a:t>
            </a:r>
            <a:r>
              <a:rPr lang="en-ID" sz="3200" dirty="0"/>
              <a:t> </a:t>
            </a:r>
            <a:r>
              <a:rPr lang="en-ID" sz="3200" dirty="0" err="1"/>
              <a:t>ini</a:t>
            </a:r>
            <a:r>
              <a:rPr lang="en-ID" sz="3200" dirty="0"/>
              <a:t> </a:t>
            </a:r>
            <a:r>
              <a:rPr lang="en-ID" sz="3200" dirty="0" err="1"/>
              <a:t>menjadi</a:t>
            </a:r>
            <a:r>
              <a:rPr lang="en-ID" sz="3200" dirty="0"/>
              <a:t> </a:t>
            </a:r>
            <a:r>
              <a:rPr lang="en-ID" sz="3200" dirty="0" err="1"/>
              <a:t>dasar</a:t>
            </a:r>
            <a:r>
              <a:rPr lang="en-ID" sz="3200" dirty="0"/>
              <a:t> </a:t>
            </a:r>
            <a:r>
              <a:rPr lang="en-ID" sz="3200" dirty="0" err="1"/>
              <a:t>penilaian</a:t>
            </a:r>
            <a:r>
              <a:rPr lang="en-ID" sz="3200" dirty="0"/>
              <a:t> </a:t>
            </a:r>
            <a:r>
              <a:rPr lang="en-ID" sz="3200" dirty="0" err="1"/>
              <a:t>kinerja</a:t>
            </a:r>
            <a:r>
              <a:rPr lang="en-ID" sz="3200" dirty="0"/>
              <a:t> dan </a:t>
            </a:r>
            <a:r>
              <a:rPr lang="en-ID" sz="3200" dirty="0" err="1"/>
              <a:t>syarat</a:t>
            </a:r>
            <a:r>
              <a:rPr lang="en-ID" sz="3200" dirty="0"/>
              <a:t> </a:t>
            </a:r>
            <a:r>
              <a:rPr lang="en-ID" sz="3200" dirty="0" err="1"/>
              <a:t>untuk</a:t>
            </a:r>
            <a:r>
              <a:rPr lang="en-ID" sz="3200" dirty="0"/>
              <a:t> </a:t>
            </a:r>
            <a:r>
              <a:rPr lang="en-ID" sz="3200" dirty="0" err="1"/>
              <a:t>kenaikan</a:t>
            </a:r>
            <a:r>
              <a:rPr lang="en-ID" sz="3200" dirty="0"/>
              <a:t> </a:t>
            </a:r>
            <a:r>
              <a:rPr lang="en-ID" sz="3200" dirty="0" err="1"/>
              <a:t>pangkat</a:t>
            </a:r>
            <a:r>
              <a:rPr lang="en-ID" sz="3200" dirty="0"/>
              <a:t> </a:t>
            </a:r>
            <a:r>
              <a:rPr lang="en-ID" sz="3200" dirty="0" err="1"/>
              <a:t>atau</a:t>
            </a:r>
            <a:r>
              <a:rPr lang="en-ID" sz="3200" dirty="0"/>
              <a:t> </a:t>
            </a:r>
            <a:r>
              <a:rPr lang="en-ID" sz="3200" dirty="0" err="1"/>
              <a:t>jabatan</a:t>
            </a:r>
            <a:r>
              <a:rPr lang="en-ID" sz="3200" dirty="0"/>
              <a:t> </a:t>
            </a:r>
            <a:r>
              <a:rPr lang="en-ID" sz="3200" dirty="0" err="1"/>
              <a:t>dalam</a:t>
            </a:r>
            <a:r>
              <a:rPr lang="en-ID" sz="3200" dirty="0"/>
              <a:t> </a:t>
            </a:r>
            <a:r>
              <a:rPr lang="en-ID" sz="3200" dirty="0" err="1"/>
              <a:t>jabatan</a:t>
            </a:r>
            <a:r>
              <a:rPr lang="en-ID" sz="3200" dirty="0"/>
              <a:t> </a:t>
            </a:r>
            <a:r>
              <a:rPr lang="en-ID" sz="3200" dirty="0" err="1"/>
              <a:t>fungsional</a:t>
            </a:r>
            <a:r>
              <a:rPr lang="en-ID" sz="3200" dirty="0"/>
              <a:t>. </a:t>
            </a:r>
          </a:p>
        </p:txBody>
      </p:sp>
    </p:spTree>
    <p:extLst>
      <p:ext uri="{BB962C8B-B14F-4D97-AF65-F5344CB8AC3E}">
        <p14:creationId xmlns:p14="http://schemas.microsoft.com/office/powerpoint/2010/main" val="2165279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88EFC8-E5A8-BF45-5D09-EF4691AFCB45}"/>
              </a:ext>
            </a:extLst>
          </p:cNvPr>
          <p:cNvSpPr>
            <a:spLocks noGrp="1"/>
          </p:cNvSpPr>
          <p:nvPr>
            <p:ph idx="1"/>
          </p:nvPr>
        </p:nvSpPr>
        <p:spPr>
          <a:xfrm>
            <a:off x="1045754" y="1353269"/>
            <a:ext cx="9186817" cy="4147893"/>
          </a:xfrm>
        </p:spPr>
        <p:txBody>
          <a:bodyPr anchor="t">
            <a:normAutofit/>
          </a:bodyPr>
          <a:lstStyle/>
          <a:p>
            <a:pPr marL="0" indent="0">
              <a:buNone/>
            </a:pPr>
            <a:r>
              <a:rPr lang="en-US" dirty="0" err="1"/>
              <a:t>Kekurangan</a:t>
            </a:r>
            <a:r>
              <a:rPr lang="en-US" dirty="0"/>
              <a:t> Angka </a:t>
            </a:r>
            <a:r>
              <a:rPr lang="en-US" dirty="0" err="1"/>
              <a:t>Kredit</a:t>
            </a:r>
            <a:r>
              <a:rPr lang="en-US" dirty="0"/>
              <a:t> </a:t>
            </a:r>
            <a:r>
              <a:rPr lang="en-US" dirty="0" err="1"/>
              <a:t>untuk</a:t>
            </a:r>
            <a:r>
              <a:rPr lang="en-US" dirty="0"/>
              <a:t> </a:t>
            </a:r>
            <a:r>
              <a:rPr lang="en-US" dirty="0" err="1"/>
              <a:t>kebutuhan</a:t>
            </a:r>
            <a:r>
              <a:rPr lang="en-US" dirty="0"/>
              <a:t> </a:t>
            </a:r>
            <a:r>
              <a:rPr lang="en-US" dirty="0" err="1"/>
              <a:t>kenaikan</a:t>
            </a:r>
            <a:r>
              <a:rPr lang="en-US" dirty="0"/>
              <a:t> </a:t>
            </a:r>
            <a:r>
              <a:rPr lang="en-US" dirty="0" err="1"/>
              <a:t>jenjang</a:t>
            </a:r>
            <a:r>
              <a:rPr lang="en-US" dirty="0"/>
              <a:t> dan </a:t>
            </a:r>
            <a:r>
              <a:rPr lang="en-US" dirty="0" err="1"/>
              <a:t>pangkat</a:t>
            </a:r>
            <a:r>
              <a:rPr lang="en-US" dirty="0"/>
              <a:t> :</a:t>
            </a:r>
          </a:p>
          <a:p>
            <a:pPr marL="0" indent="0">
              <a:buNone/>
            </a:pPr>
            <a:r>
              <a:rPr lang="en-US" dirty="0"/>
              <a:t>200 – 175 = 25 Angka </a:t>
            </a:r>
            <a:r>
              <a:rPr lang="en-US" dirty="0" err="1"/>
              <a:t>Kredit</a:t>
            </a:r>
            <a:endParaRPr lang="en-US" dirty="0"/>
          </a:p>
          <a:p>
            <a:pPr marL="0" indent="0">
              <a:buNone/>
            </a:pPr>
            <a:r>
              <a:rPr lang="en-US" dirty="0"/>
              <a:t>Kesimpulan : </a:t>
            </a:r>
          </a:p>
          <a:p>
            <a:pPr marL="0" indent="0" algn="just">
              <a:buNone/>
            </a:pPr>
            <a:r>
              <a:rPr lang="en-ID" dirty="0" err="1"/>
              <a:t>Sdr</a:t>
            </a:r>
            <a:r>
              <a:rPr lang="en-ID" dirty="0"/>
              <a:t>. Muji </a:t>
            </a:r>
            <a:r>
              <a:rPr lang="en-ID" dirty="0" err="1"/>
              <a:t>Siswo</a:t>
            </a:r>
            <a:r>
              <a:rPr lang="en-ID" dirty="0"/>
              <a:t>, S.E </a:t>
            </a:r>
            <a:r>
              <a:rPr lang="en-ID" dirty="0" err="1"/>
              <a:t>dapat</a:t>
            </a:r>
            <a:r>
              <a:rPr lang="en-ID" dirty="0"/>
              <a:t> </a:t>
            </a:r>
            <a:r>
              <a:rPr lang="en-ID" dirty="0" err="1"/>
              <a:t>mengusulkan</a:t>
            </a:r>
            <a:r>
              <a:rPr lang="en-ID" dirty="0"/>
              <a:t> </a:t>
            </a:r>
            <a:r>
              <a:rPr lang="en-ID" dirty="0" err="1"/>
              <a:t>kenaikan</a:t>
            </a:r>
            <a:r>
              <a:rPr lang="en-ID" dirty="0"/>
              <a:t> </a:t>
            </a:r>
            <a:r>
              <a:rPr lang="en-ID" dirty="0" err="1"/>
              <a:t>jenjang</a:t>
            </a:r>
            <a:r>
              <a:rPr lang="en-ID" dirty="0"/>
              <a:t> </a:t>
            </a:r>
            <a:r>
              <a:rPr lang="en-ID" dirty="0" err="1"/>
              <a:t>jika</a:t>
            </a:r>
            <a:r>
              <a:rPr lang="en-ID" dirty="0"/>
              <a:t> yang </a:t>
            </a:r>
            <a:r>
              <a:rPr lang="en-ID" dirty="0" err="1"/>
              <a:t>bersangkutan</a:t>
            </a:r>
            <a:r>
              <a:rPr lang="en-ID" dirty="0"/>
              <a:t> </a:t>
            </a:r>
            <a:r>
              <a:rPr lang="en-ID" dirty="0" err="1"/>
              <a:t>mendapatkan</a:t>
            </a:r>
            <a:r>
              <a:rPr lang="en-ID" dirty="0"/>
              <a:t> </a:t>
            </a:r>
            <a:r>
              <a:rPr lang="en-ID" dirty="0" err="1"/>
              <a:t>predikat</a:t>
            </a:r>
            <a:r>
              <a:rPr lang="en-ID" dirty="0"/>
              <a:t> </a:t>
            </a:r>
            <a:r>
              <a:rPr lang="en-ID" dirty="0" err="1"/>
              <a:t>kinerja</a:t>
            </a:r>
            <a:r>
              <a:rPr lang="en-ID" dirty="0"/>
              <a:t> minimal </a:t>
            </a:r>
            <a:r>
              <a:rPr lang="en-ID" dirty="0" err="1"/>
              <a:t>baik</a:t>
            </a:r>
            <a:r>
              <a:rPr lang="en-ID" dirty="0"/>
              <a:t> pada </a:t>
            </a:r>
            <a:r>
              <a:rPr lang="en-ID" dirty="0" err="1"/>
              <a:t>tahun</a:t>
            </a:r>
            <a:r>
              <a:rPr lang="en-ID" dirty="0"/>
              <a:t> 2026 dan lulus uji </a:t>
            </a:r>
            <a:r>
              <a:rPr lang="en-ID" dirty="0" err="1"/>
              <a:t>kompetensi</a:t>
            </a:r>
            <a:r>
              <a:rPr lang="en-ID" dirty="0"/>
              <a:t> </a:t>
            </a:r>
            <a:r>
              <a:rPr lang="en-ID" dirty="0" err="1"/>
              <a:t>serta</a:t>
            </a:r>
            <a:r>
              <a:rPr lang="en-ID" dirty="0"/>
              <a:t> </a:t>
            </a:r>
            <a:r>
              <a:rPr lang="en-ID" dirty="0" err="1"/>
              <a:t>kenaikan</a:t>
            </a:r>
            <a:r>
              <a:rPr lang="en-ID" dirty="0"/>
              <a:t> </a:t>
            </a:r>
            <a:r>
              <a:rPr lang="en-ID" dirty="0" err="1"/>
              <a:t>pangkat</a:t>
            </a:r>
            <a:r>
              <a:rPr lang="en-ID" dirty="0"/>
              <a:t> pada </a:t>
            </a:r>
            <a:r>
              <a:rPr lang="en-ID" dirty="0" err="1"/>
              <a:t>tahun</a:t>
            </a:r>
            <a:r>
              <a:rPr lang="en-ID" dirty="0"/>
              <a:t> 2027.</a:t>
            </a:r>
            <a:r>
              <a:rPr lang="en-US" dirty="0"/>
              <a:t> </a:t>
            </a:r>
            <a:endParaRPr lang="en-ID" dirty="0"/>
          </a:p>
        </p:txBody>
      </p:sp>
    </p:spTree>
    <p:extLst>
      <p:ext uri="{BB962C8B-B14F-4D97-AF65-F5344CB8AC3E}">
        <p14:creationId xmlns:p14="http://schemas.microsoft.com/office/powerpoint/2010/main" val="870405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4E7DC-D5DE-1EEB-4A13-E701D768A31C}"/>
              </a:ext>
            </a:extLst>
          </p:cNvPr>
          <p:cNvSpPr>
            <a:spLocks noGrp="1"/>
          </p:cNvSpPr>
          <p:nvPr>
            <p:ph type="title"/>
          </p:nvPr>
        </p:nvSpPr>
        <p:spPr>
          <a:xfrm>
            <a:off x="1285240" y="1050595"/>
            <a:ext cx="8074815" cy="1618489"/>
          </a:xfrm>
        </p:spPr>
        <p:txBody>
          <a:bodyPr anchor="ctr">
            <a:normAutofit/>
          </a:bodyPr>
          <a:lstStyle/>
          <a:p>
            <a:r>
              <a:rPr lang="en-US" sz="7200"/>
              <a:t>CONTOH 4 :</a:t>
            </a:r>
            <a:endParaRPr lang="en-ID" sz="7200"/>
          </a:p>
        </p:txBody>
      </p:sp>
      <p:sp>
        <p:nvSpPr>
          <p:cNvPr id="4" name="Content Placeholder 2">
            <a:extLst>
              <a:ext uri="{FF2B5EF4-FFF2-40B4-BE49-F238E27FC236}">
                <a16:creationId xmlns:a16="http://schemas.microsoft.com/office/drawing/2014/main" id="{555F7A63-1667-2BE8-973C-74C5E9150D94}"/>
              </a:ext>
            </a:extLst>
          </p:cNvPr>
          <p:cNvSpPr>
            <a:spLocks noGrp="1"/>
          </p:cNvSpPr>
          <p:nvPr>
            <p:ph idx="1"/>
          </p:nvPr>
        </p:nvSpPr>
        <p:spPr>
          <a:xfrm>
            <a:off x="1285240" y="2318657"/>
            <a:ext cx="9621520" cy="3451207"/>
          </a:xfrm>
        </p:spPr>
        <p:txBody>
          <a:bodyPr anchor="t">
            <a:normAutofit fontScale="92500"/>
          </a:bodyPr>
          <a:lstStyle/>
          <a:p>
            <a:pPr marL="0" indent="0" algn="just">
              <a:buNone/>
            </a:pPr>
            <a:r>
              <a:rPr lang="en-ID" sz="3200" dirty="0" err="1"/>
              <a:t>Sdri</a:t>
            </a:r>
            <a:r>
              <a:rPr lang="en-ID" sz="3200" dirty="0"/>
              <a:t>. Ida Yuliani, S.A.P., </a:t>
            </a:r>
            <a:r>
              <a:rPr lang="en-ID" sz="3200" dirty="0" err="1"/>
              <a:t>Jabatan</a:t>
            </a:r>
            <a:r>
              <a:rPr lang="en-ID" sz="3200" dirty="0"/>
              <a:t> </a:t>
            </a:r>
            <a:r>
              <a:rPr lang="en-ID" sz="3200" dirty="0" err="1"/>
              <a:t>Fungsional</a:t>
            </a:r>
            <a:r>
              <a:rPr lang="en-ID" sz="3200" dirty="0"/>
              <a:t> Ahli Muda, </a:t>
            </a:r>
            <a:r>
              <a:rPr lang="en-ID" sz="3200" dirty="0" err="1"/>
              <a:t>golongan</a:t>
            </a:r>
            <a:r>
              <a:rPr lang="en-ID" sz="3200" dirty="0"/>
              <a:t> </a:t>
            </a:r>
            <a:r>
              <a:rPr lang="en-ID" sz="3200" dirty="0" err="1"/>
              <a:t>ruang</a:t>
            </a:r>
            <a:r>
              <a:rPr lang="en-ID" sz="3200" dirty="0"/>
              <a:t> III/d, </a:t>
            </a:r>
            <a:r>
              <a:rPr lang="en-ID" sz="3200" dirty="0" err="1"/>
              <a:t>diangkat</a:t>
            </a:r>
            <a:r>
              <a:rPr lang="en-ID" sz="3200" dirty="0"/>
              <a:t> </a:t>
            </a:r>
            <a:r>
              <a:rPr lang="en-ID" sz="3200" dirty="0" err="1"/>
              <a:t>melalui</a:t>
            </a:r>
            <a:r>
              <a:rPr lang="en-ID" sz="3200" dirty="0"/>
              <a:t> </a:t>
            </a:r>
            <a:r>
              <a:rPr lang="en-ID" sz="3200" dirty="0" err="1"/>
              <a:t>perpindahan</a:t>
            </a:r>
            <a:r>
              <a:rPr lang="en-ID" sz="3200" dirty="0"/>
              <a:t> </a:t>
            </a:r>
            <a:r>
              <a:rPr lang="en-ID" sz="3200" dirty="0" err="1"/>
              <a:t>dari</a:t>
            </a:r>
            <a:r>
              <a:rPr lang="en-ID" sz="3200" dirty="0"/>
              <a:t> </a:t>
            </a:r>
            <a:r>
              <a:rPr lang="en-ID" sz="3200" dirty="0" err="1"/>
              <a:t>jabatan</a:t>
            </a:r>
            <a:r>
              <a:rPr lang="en-ID" sz="3200" dirty="0"/>
              <a:t> lain </a:t>
            </a:r>
            <a:r>
              <a:rPr lang="en-ID" sz="3200" dirty="0" err="1"/>
              <a:t>tanggal</a:t>
            </a:r>
            <a:r>
              <a:rPr lang="en-ID" sz="3200" dirty="0"/>
              <a:t> 1 Januari 2023 dan </a:t>
            </a:r>
            <a:r>
              <a:rPr lang="en-ID" sz="3200" dirty="0" err="1"/>
              <a:t>mendapatkan</a:t>
            </a:r>
            <a:r>
              <a:rPr lang="en-ID" sz="3200" dirty="0"/>
              <a:t> </a:t>
            </a:r>
            <a:r>
              <a:rPr lang="en-ID" sz="3200" dirty="0" err="1"/>
              <a:t>nilai</a:t>
            </a:r>
            <a:r>
              <a:rPr lang="en-ID" sz="3200" dirty="0"/>
              <a:t> Angka </a:t>
            </a:r>
            <a:r>
              <a:rPr lang="en-ID" sz="3200" dirty="0" err="1"/>
              <a:t>Kredit</a:t>
            </a:r>
            <a:r>
              <a:rPr lang="en-ID" sz="3200" dirty="0"/>
              <a:t> </a:t>
            </a:r>
            <a:r>
              <a:rPr lang="en-ID" sz="3200" dirty="0" err="1"/>
              <a:t>konversi</a:t>
            </a:r>
            <a:r>
              <a:rPr lang="en-ID" sz="3200" dirty="0"/>
              <a:t> </a:t>
            </a:r>
            <a:r>
              <a:rPr lang="en-ID" sz="3200" dirty="0" err="1"/>
              <a:t>dari</a:t>
            </a:r>
            <a:r>
              <a:rPr lang="en-ID" sz="3200" dirty="0"/>
              <a:t> </a:t>
            </a:r>
            <a:r>
              <a:rPr lang="en-ID" sz="3200" dirty="0" err="1"/>
              <a:t>pangkat</a:t>
            </a:r>
            <a:r>
              <a:rPr lang="en-ID" sz="3200" dirty="0"/>
              <a:t> </a:t>
            </a:r>
            <a:r>
              <a:rPr lang="en-ID" sz="3200" dirty="0" err="1"/>
              <a:t>terakhir</a:t>
            </a:r>
            <a:r>
              <a:rPr lang="en-ID" sz="3200" dirty="0"/>
              <a:t> </a:t>
            </a:r>
            <a:r>
              <a:rPr lang="en-ID" sz="3200" dirty="0" err="1"/>
              <a:t>sejumlah</a:t>
            </a:r>
            <a:r>
              <a:rPr lang="en-ID" sz="3200" dirty="0"/>
              <a:t> 100 (</a:t>
            </a:r>
            <a:r>
              <a:rPr lang="en-ID" sz="3200" dirty="0" err="1"/>
              <a:t>seratus</a:t>
            </a:r>
            <a:r>
              <a:rPr lang="en-ID" sz="3200" dirty="0"/>
              <a:t>) Angka </a:t>
            </a:r>
            <a:r>
              <a:rPr lang="en-ID" sz="3200" dirty="0" err="1"/>
              <a:t>Kredit</a:t>
            </a:r>
            <a:r>
              <a:rPr lang="en-ID" sz="3200" dirty="0"/>
              <a:t>, yang </a:t>
            </a:r>
            <a:r>
              <a:rPr lang="en-ID" sz="3200" dirty="0" err="1"/>
              <a:t>bersangkutan</a:t>
            </a:r>
            <a:r>
              <a:rPr lang="en-ID" sz="3200" dirty="0"/>
              <a:t> </a:t>
            </a:r>
            <a:r>
              <a:rPr lang="en-ID" sz="3200" dirty="0" err="1"/>
              <a:t>memiliki</a:t>
            </a:r>
            <a:r>
              <a:rPr lang="en-ID" sz="3200" dirty="0"/>
              <a:t> </a:t>
            </a:r>
            <a:r>
              <a:rPr lang="en-ID" sz="3200" dirty="0" err="1"/>
              <a:t>predikat</a:t>
            </a:r>
            <a:r>
              <a:rPr lang="en-ID" sz="3200" dirty="0"/>
              <a:t> sangat </a:t>
            </a:r>
            <a:r>
              <a:rPr lang="en-ID" sz="3200" dirty="0" err="1"/>
              <a:t>baik</a:t>
            </a:r>
            <a:r>
              <a:rPr lang="en-ID" sz="3200" dirty="0"/>
              <a:t> </a:t>
            </a:r>
            <a:r>
              <a:rPr lang="en-ID" sz="3200" dirty="0" err="1"/>
              <a:t>sampai</a:t>
            </a:r>
            <a:r>
              <a:rPr lang="en-ID" sz="3200" dirty="0"/>
              <a:t> </a:t>
            </a:r>
            <a:r>
              <a:rPr lang="en-ID" sz="3200" dirty="0" err="1"/>
              <a:t>dengan</a:t>
            </a:r>
            <a:r>
              <a:rPr lang="en-ID" sz="3200" dirty="0"/>
              <a:t> </a:t>
            </a:r>
            <a:r>
              <a:rPr lang="en-ID" sz="3200" dirty="0" err="1"/>
              <a:t>tahun</a:t>
            </a:r>
            <a:r>
              <a:rPr lang="en-ID" sz="3200" dirty="0"/>
              <a:t> 2025, </a:t>
            </a:r>
            <a:r>
              <a:rPr lang="en-ID" sz="3200" dirty="0" err="1"/>
              <a:t>kapankah</a:t>
            </a:r>
            <a:r>
              <a:rPr lang="en-ID" sz="3200" dirty="0"/>
              <a:t> yang </a:t>
            </a:r>
            <a:r>
              <a:rPr lang="en-ID" sz="3200" dirty="0" err="1"/>
              <a:t>bersangkutan</a:t>
            </a:r>
            <a:r>
              <a:rPr lang="en-ID" sz="3200" dirty="0"/>
              <a:t> </a:t>
            </a:r>
            <a:r>
              <a:rPr lang="en-ID" sz="3200" dirty="0" err="1"/>
              <a:t>dapat</a:t>
            </a:r>
            <a:r>
              <a:rPr lang="en-ID" sz="3200" dirty="0"/>
              <a:t> </a:t>
            </a:r>
            <a:r>
              <a:rPr lang="en-ID" sz="3200" dirty="0" err="1"/>
              <a:t>mengusulkan</a:t>
            </a:r>
            <a:r>
              <a:rPr lang="en-ID" sz="3200" dirty="0"/>
              <a:t> </a:t>
            </a:r>
            <a:r>
              <a:rPr lang="en-ID" sz="3200" dirty="0" err="1"/>
              <a:t>kenaikan</a:t>
            </a:r>
            <a:r>
              <a:rPr lang="en-ID" sz="3200" dirty="0"/>
              <a:t> </a:t>
            </a:r>
            <a:r>
              <a:rPr lang="en-ID" sz="3200" dirty="0" err="1"/>
              <a:t>jenjang</a:t>
            </a:r>
            <a:r>
              <a:rPr lang="en-ID" sz="3200" dirty="0"/>
              <a:t> </a:t>
            </a:r>
            <a:r>
              <a:rPr lang="en-ID" sz="3200" dirty="0" err="1"/>
              <a:t>jabatan</a:t>
            </a:r>
            <a:r>
              <a:rPr lang="en-ID" sz="3200" dirty="0"/>
              <a:t> </a:t>
            </a:r>
            <a:r>
              <a:rPr lang="en-ID" sz="3200" dirty="0" err="1"/>
              <a:t>ke</a:t>
            </a:r>
            <a:r>
              <a:rPr lang="en-ID" sz="3200" dirty="0"/>
              <a:t> </a:t>
            </a:r>
            <a:r>
              <a:rPr lang="en-ID" sz="3200" dirty="0" err="1"/>
              <a:t>Jabatan</a:t>
            </a:r>
            <a:r>
              <a:rPr lang="en-ID" sz="3200" dirty="0"/>
              <a:t> </a:t>
            </a:r>
            <a:r>
              <a:rPr lang="en-ID" sz="3200" dirty="0" err="1"/>
              <a:t>Fungsional</a:t>
            </a:r>
            <a:r>
              <a:rPr lang="en-ID" sz="3200" dirty="0"/>
              <a:t> Ahli Madya?</a:t>
            </a:r>
          </a:p>
          <a:p>
            <a:pPr marL="0" indent="0">
              <a:buNone/>
            </a:pPr>
            <a:endParaRPr lang="en-ID" sz="2400" dirty="0"/>
          </a:p>
          <a:p>
            <a:pPr marL="0" indent="0">
              <a:buNone/>
            </a:pPr>
            <a:endParaRPr lang="en-ID" sz="2400" dirty="0"/>
          </a:p>
        </p:txBody>
      </p:sp>
    </p:spTree>
    <p:extLst>
      <p:ext uri="{BB962C8B-B14F-4D97-AF65-F5344CB8AC3E}">
        <p14:creationId xmlns:p14="http://schemas.microsoft.com/office/powerpoint/2010/main" val="2641960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263F4-1E32-5D90-96BF-7EA300EA1F68}"/>
              </a:ext>
            </a:extLst>
          </p:cNvPr>
          <p:cNvSpPr>
            <a:spLocks noGrp="1"/>
          </p:cNvSpPr>
          <p:nvPr>
            <p:ph type="title"/>
          </p:nvPr>
        </p:nvSpPr>
        <p:spPr>
          <a:xfrm>
            <a:off x="1006900" y="1188637"/>
            <a:ext cx="3141430" cy="4480726"/>
          </a:xfrm>
        </p:spPr>
        <p:txBody>
          <a:bodyPr>
            <a:normAutofit/>
          </a:bodyPr>
          <a:lstStyle/>
          <a:p>
            <a:pPr algn="r"/>
            <a:r>
              <a:rPr lang="en-US" sz="4100"/>
              <a:t>Pembahasan :</a:t>
            </a:r>
            <a:endParaRPr lang="en-ID" sz="41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22A6DF-4D68-5BA7-3AAC-ECD983C32F43}"/>
              </a:ext>
            </a:extLst>
          </p:cNvPr>
          <p:cNvSpPr>
            <a:spLocks noGrp="1"/>
          </p:cNvSpPr>
          <p:nvPr>
            <p:ph idx="1"/>
          </p:nvPr>
        </p:nvSpPr>
        <p:spPr>
          <a:xfrm>
            <a:off x="5138927" y="968829"/>
            <a:ext cx="5474641" cy="4850626"/>
          </a:xfrm>
        </p:spPr>
        <p:txBody>
          <a:bodyPr anchor="ctr">
            <a:normAutofit/>
          </a:bodyPr>
          <a:lstStyle/>
          <a:p>
            <a:pPr marL="0" indent="0">
              <a:buNone/>
            </a:pPr>
            <a:r>
              <a:rPr lang="en-ID" sz="2400" b="1" dirty="0" err="1"/>
              <a:t>Berdasarkan</a:t>
            </a:r>
            <a:r>
              <a:rPr lang="en-ID" sz="2400" b="1" dirty="0"/>
              <a:t> </a:t>
            </a:r>
            <a:r>
              <a:rPr lang="en-ID" sz="2400" b="1" dirty="0" err="1"/>
              <a:t>perhitungan</a:t>
            </a:r>
            <a:r>
              <a:rPr lang="en-ID" sz="2400" b="1" dirty="0"/>
              <a:t> :</a:t>
            </a:r>
          </a:p>
          <a:p>
            <a:pPr marL="0" indent="0">
              <a:buNone/>
            </a:pPr>
            <a:r>
              <a:rPr lang="en-ID" sz="2400" b="1" dirty="0"/>
              <a:t>AK </a:t>
            </a:r>
            <a:r>
              <a:rPr lang="en-ID" sz="2400" b="1" dirty="0" err="1"/>
              <a:t>Kenaikan</a:t>
            </a:r>
            <a:r>
              <a:rPr lang="en-ID" sz="2400" b="1" dirty="0"/>
              <a:t> </a:t>
            </a:r>
            <a:r>
              <a:rPr lang="en-ID" sz="2400" b="1" dirty="0" err="1"/>
              <a:t>Jenjang</a:t>
            </a:r>
            <a:r>
              <a:rPr lang="en-ID" sz="2400" b="1" dirty="0"/>
              <a:t> : 200 Angka </a:t>
            </a:r>
            <a:r>
              <a:rPr lang="en-ID" sz="2400" b="1" dirty="0" err="1"/>
              <a:t>Kredit</a:t>
            </a:r>
            <a:endParaRPr lang="en-ID" sz="2400" b="1" dirty="0"/>
          </a:p>
          <a:p>
            <a:pPr marL="0" indent="0">
              <a:buNone/>
            </a:pPr>
            <a:r>
              <a:rPr lang="en-ID" sz="2400" b="1" dirty="0"/>
              <a:t>Ak </a:t>
            </a:r>
            <a:r>
              <a:rPr lang="en-ID" sz="2400" b="1" dirty="0" err="1"/>
              <a:t>Konversi</a:t>
            </a:r>
            <a:r>
              <a:rPr lang="en-ID" sz="2400" b="1" dirty="0"/>
              <a:t> </a:t>
            </a:r>
            <a:r>
              <a:rPr lang="en-ID" sz="2400" b="1" dirty="0" err="1"/>
              <a:t>pangkat</a:t>
            </a:r>
            <a:r>
              <a:rPr lang="en-ID" sz="2400" b="1" dirty="0"/>
              <a:t> : 100 Angka </a:t>
            </a:r>
            <a:r>
              <a:rPr lang="en-ID" sz="2400" b="1" dirty="0" err="1"/>
              <a:t>Kredit</a:t>
            </a:r>
            <a:endParaRPr lang="en-ID" sz="2400" b="1" dirty="0"/>
          </a:p>
          <a:p>
            <a:pPr marL="0" indent="0">
              <a:buNone/>
            </a:pPr>
            <a:r>
              <a:rPr lang="en-ID" sz="2400" b="1" dirty="0"/>
              <a:t>Angka </a:t>
            </a:r>
            <a:r>
              <a:rPr lang="en-ID" sz="2400" b="1" dirty="0" err="1"/>
              <a:t>Kredit</a:t>
            </a:r>
            <a:r>
              <a:rPr lang="en-ID" sz="2400" b="1" dirty="0"/>
              <a:t> </a:t>
            </a:r>
            <a:r>
              <a:rPr lang="en-ID" sz="2400" b="1" dirty="0" err="1"/>
              <a:t>Konversi</a:t>
            </a:r>
            <a:r>
              <a:rPr lang="en-ID" sz="2400" b="1" dirty="0"/>
              <a:t> SKP : </a:t>
            </a:r>
          </a:p>
          <a:p>
            <a:pPr marL="0" indent="0">
              <a:buNone/>
            </a:pPr>
            <a:r>
              <a:rPr lang="en-ID" sz="2400" b="1" dirty="0"/>
              <a:t>2023 : 37,5</a:t>
            </a:r>
          </a:p>
          <a:p>
            <a:pPr marL="0" indent="0">
              <a:buNone/>
            </a:pPr>
            <a:r>
              <a:rPr lang="en-ID" sz="2400" b="1" dirty="0"/>
              <a:t>2024 : 37,5</a:t>
            </a:r>
          </a:p>
          <a:p>
            <a:pPr marL="0" indent="0">
              <a:buNone/>
            </a:pPr>
            <a:r>
              <a:rPr lang="en-ID" sz="2400" b="1" dirty="0"/>
              <a:t>2025 : 37,5</a:t>
            </a:r>
          </a:p>
          <a:p>
            <a:pPr marL="0" indent="0">
              <a:buNone/>
            </a:pPr>
            <a:r>
              <a:rPr lang="en-ID" sz="2400" b="1" dirty="0" err="1"/>
              <a:t>Sehingga</a:t>
            </a:r>
            <a:r>
              <a:rPr lang="en-ID" sz="2400" b="1" dirty="0"/>
              <a:t> </a:t>
            </a:r>
            <a:r>
              <a:rPr lang="en-ID" sz="2400" b="1" dirty="0" err="1"/>
              <a:t>angka</a:t>
            </a:r>
            <a:r>
              <a:rPr lang="en-ID" sz="2400" b="1" dirty="0"/>
              <a:t> </a:t>
            </a:r>
            <a:r>
              <a:rPr lang="en-ID" sz="2400" b="1" dirty="0" err="1"/>
              <a:t>kredit</a:t>
            </a:r>
            <a:r>
              <a:rPr lang="en-ID" sz="2400" b="1" dirty="0"/>
              <a:t> yang </a:t>
            </a:r>
            <a:r>
              <a:rPr lang="en-ID" sz="2400" b="1" dirty="0" err="1"/>
              <a:t>telah</a:t>
            </a:r>
            <a:r>
              <a:rPr lang="en-ID" sz="2400" b="1" dirty="0"/>
              <a:t> </a:t>
            </a:r>
            <a:r>
              <a:rPr lang="en-ID" sz="2400" b="1" dirty="0" err="1"/>
              <a:t>diperoleh</a:t>
            </a:r>
            <a:r>
              <a:rPr lang="en-ID" sz="2400" b="1" dirty="0"/>
              <a:t> :</a:t>
            </a:r>
          </a:p>
          <a:p>
            <a:pPr marL="0" indent="0">
              <a:buNone/>
            </a:pPr>
            <a:r>
              <a:rPr lang="en-ID" sz="2400" b="1" dirty="0"/>
              <a:t>100 + 37,5 + 37,5 + 37,5 =212,5 Angka </a:t>
            </a:r>
            <a:r>
              <a:rPr lang="en-ID" sz="2400" b="1" dirty="0" err="1"/>
              <a:t>Kredit</a:t>
            </a:r>
            <a:endParaRPr lang="en-ID" sz="2400" b="1" dirty="0"/>
          </a:p>
        </p:txBody>
      </p:sp>
    </p:spTree>
    <p:extLst>
      <p:ext uri="{BB962C8B-B14F-4D97-AF65-F5344CB8AC3E}">
        <p14:creationId xmlns:p14="http://schemas.microsoft.com/office/powerpoint/2010/main" val="1513159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CDDA0594-33CC-17FD-E1FF-D1156CB33321}"/>
              </a:ext>
            </a:extLst>
          </p:cNvPr>
          <p:cNvSpPr>
            <a:spLocks noGrp="1"/>
          </p:cNvSpPr>
          <p:nvPr>
            <p:ph idx="1"/>
          </p:nvPr>
        </p:nvSpPr>
        <p:spPr>
          <a:xfrm>
            <a:off x="1285240" y="1121229"/>
            <a:ext cx="9774646" cy="4648635"/>
          </a:xfrm>
        </p:spPr>
        <p:txBody>
          <a:bodyPr anchor="t">
            <a:normAutofit/>
          </a:bodyPr>
          <a:lstStyle/>
          <a:p>
            <a:pPr marL="0" indent="0">
              <a:buNone/>
            </a:pPr>
            <a:r>
              <a:rPr lang="en-US" sz="3600" dirty="0" err="1"/>
              <a:t>Kekurangan</a:t>
            </a:r>
            <a:r>
              <a:rPr lang="en-US" sz="3600" dirty="0"/>
              <a:t> Angka </a:t>
            </a:r>
            <a:r>
              <a:rPr lang="en-US" sz="3600" dirty="0" err="1"/>
              <a:t>Kredit</a:t>
            </a:r>
            <a:r>
              <a:rPr lang="en-US" sz="3600" dirty="0"/>
              <a:t> </a:t>
            </a:r>
            <a:r>
              <a:rPr lang="en-US" sz="3600" dirty="0" err="1"/>
              <a:t>untuk</a:t>
            </a:r>
            <a:r>
              <a:rPr lang="en-US" sz="3600" dirty="0"/>
              <a:t> </a:t>
            </a:r>
            <a:r>
              <a:rPr lang="en-US" sz="3600" dirty="0" err="1"/>
              <a:t>kebutuhan</a:t>
            </a:r>
            <a:r>
              <a:rPr lang="en-US" sz="3600" dirty="0"/>
              <a:t> </a:t>
            </a:r>
            <a:r>
              <a:rPr lang="en-US" sz="3600" dirty="0" err="1"/>
              <a:t>kenaikan</a:t>
            </a:r>
            <a:r>
              <a:rPr lang="en-US" sz="3600" dirty="0"/>
              <a:t> </a:t>
            </a:r>
            <a:r>
              <a:rPr lang="en-US" sz="3600" dirty="0" err="1"/>
              <a:t>jenjang</a:t>
            </a:r>
            <a:r>
              <a:rPr lang="en-US" sz="3600" dirty="0"/>
              <a:t> dan </a:t>
            </a:r>
            <a:r>
              <a:rPr lang="en-US" sz="3600" dirty="0" err="1"/>
              <a:t>pangkat</a:t>
            </a:r>
            <a:r>
              <a:rPr lang="en-US" sz="3600" dirty="0"/>
              <a:t>:</a:t>
            </a:r>
          </a:p>
          <a:p>
            <a:pPr marL="0" indent="0">
              <a:buNone/>
            </a:pPr>
            <a:r>
              <a:rPr lang="en-US" sz="3600" dirty="0"/>
              <a:t>200 – 212,5 = 12,5 Angka </a:t>
            </a:r>
            <a:r>
              <a:rPr lang="en-US" sz="3600" dirty="0" err="1"/>
              <a:t>Kredit</a:t>
            </a:r>
            <a:r>
              <a:rPr lang="en-US" sz="3600" dirty="0"/>
              <a:t> (</a:t>
            </a:r>
            <a:r>
              <a:rPr lang="en-US" sz="3600" dirty="0" err="1"/>
              <a:t>kelebihan</a:t>
            </a:r>
            <a:r>
              <a:rPr lang="en-US" sz="3600" dirty="0"/>
              <a:t> </a:t>
            </a:r>
            <a:r>
              <a:rPr lang="en-US" sz="3600" dirty="0" err="1"/>
              <a:t>angka</a:t>
            </a:r>
            <a:r>
              <a:rPr lang="en-US" sz="3600" dirty="0"/>
              <a:t> </a:t>
            </a:r>
            <a:r>
              <a:rPr lang="en-US" sz="3600" dirty="0" err="1"/>
              <a:t>kredit</a:t>
            </a:r>
            <a:r>
              <a:rPr lang="en-US" sz="3600" dirty="0"/>
              <a:t>)</a:t>
            </a:r>
          </a:p>
          <a:p>
            <a:pPr marL="0" indent="0">
              <a:buNone/>
            </a:pPr>
            <a:r>
              <a:rPr lang="en-US" sz="3600" dirty="0"/>
              <a:t>Kesimpulan : </a:t>
            </a:r>
          </a:p>
          <a:p>
            <a:pPr marL="0" indent="0">
              <a:buNone/>
            </a:pPr>
            <a:r>
              <a:rPr lang="en-ID" sz="3600" dirty="0" err="1"/>
              <a:t>Sdri</a:t>
            </a:r>
            <a:r>
              <a:rPr lang="en-ID" sz="3600" dirty="0"/>
              <a:t>. Ida Yuliani, S.A.P. </a:t>
            </a:r>
            <a:r>
              <a:rPr lang="en-ID" sz="3600" dirty="0" err="1"/>
              <a:t>dapat</a:t>
            </a:r>
            <a:r>
              <a:rPr lang="en-ID" sz="3600" dirty="0"/>
              <a:t> </a:t>
            </a:r>
            <a:r>
              <a:rPr lang="en-ID" sz="3600" dirty="0" err="1"/>
              <a:t>mengusulkan</a:t>
            </a:r>
            <a:r>
              <a:rPr lang="en-ID" sz="3600" dirty="0"/>
              <a:t> </a:t>
            </a:r>
            <a:r>
              <a:rPr lang="en-ID" sz="3600" dirty="0" err="1"/>
              <a:t>kenaikan</a:t>
            </a:r>
            <a:r>
              <a:rPr lang="en-ID" sz="3600" dirty="0"/>
              <a:t> </a:t>
            </a:r>
            <a:r>
              <a:rPr lang="en-ID" sz="3600" dirty="0" err="1"/>
              <a:t>jenjang</a:t>
            </a:r>
            <a:r>
              <a:rPr lang="en-ID" sz="3600" dirty="0"/>
              <a:t> </a:t>
            </a:r>
            <a:r>
              <a:rPr lang="en-ID" sz="3600" dirty="0" err="1"/>
              <a:t>setelah</a:t>
            </a:r>
            <a:r>
              <a:rPr lang="en-ID" sz="3600" dirty="0"/>
              <a:t> lulus uji </a:t>
            </a:r>
            <a:r>
              <a:rPr lang="en-ID" sz="3600" dirty="0" err="1"/>
              <a:t>kompetensi</a:t>
            </a:r>
            <a:r>
              <a:rPr lang="en-ID" sz="3600" dirty="0"/>
              <a:t> dan </a:t>
            </a:r>
            <a:r>
              <a:rPr lang="en-ID" sz="3600" dirty="0" err="1"/>
              <a:t>kenaikan</a:t>
            </a:r>
            <a:r>
              <a:rPr lang="en-ID" sz="3600" dirty="0"/>
              <a:t> </a:t>
            </a:r>
            <a:r>
              <a:rPr lang="en-ID" sz="3600" dirty="0" err="1"/>
              <a:t>pangkat</a:t>
            </a:r>
            <a:r>
              <a:rPr lang="en-ID" sz="3600" dirty="0"/>
              <a:t> </a:t>
            </a:r>
            <a:r>
              <a:rPr lang="en-ID" sz="3600" dirty="0" err="1"/>
              <a:t>ke</a:t>
            </a:r>
            <a:r>
              <a:rPr lang="en-ID" sz="3600" dirty="0"/>
              <a:t> </a:t>
            </a:r>
            <a:r>
              <a:rPr lang="en-ID" sz="3600" dirty="0" err="1"/>
              <a:t>golongan</a:t>
            </a:r>
            <a:r>
              <a:rPr lang="en-ID" sz="3600" dirty="0"/>
              <a:t> </a:t>
            </a:r>
            <a:r>
              <a:rPr lang="en-ID" sz="3600" dirty="0" err="1"/>
              <a:t>ruang</a:t>
            </a:r>
            <a:r>
              <a:rPr lang="en-ID" sz="3600" dirty="0"/>
              <a:t> IV/a pada </a:t>
            </a:r>
            <a:r>
              <a:rPr lang="en-ID" sz="3600" dirty="0" err="1"/>
              <a:t>tahun</a:t>
            </a:r>
            <a:r>
              <a:rPr lang="en-ID" sz="3600" dirty="0"/>
              <a:t> 2026.</a:t>
            </a:r>
            <a:r>
              <a:rPr lang="en-US" sz="3600" dirty="0"/>
              <a:t> </a:t>
            </a:r>
            <a:endParaRPr lang="en-ID" sz="3600" dirty="0"/>
          </a:p>
        </p:txBody>
      </p:sp>
    </p:spTree>
    <p:extLst>
      <p:ext uri="{BB962C8B-B14F-4D97-AF65-F5344CB8AC3E}">
        <p14:creationId xmlns:p14="http://schemas.microsoft.com/office/powerpoint/2010/main" val="1998769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4BBE-7B83-F68A-B8BC-E05B28D6A7CB}"/>
              </a:ext>
            </a:extLst>
          </p:cNvPr>
          <p:cNvSpPr>
            <a:spLocks noGrp="1"/>
          </p:cNvSpPr>
          <p:nvPr>
            <p:ph type="title"/>
          </p:nvPr>
        </p:nvSpPr>
        <p:spPr>
          <a:xfrm>
            <a:off x="838200" y="365125"/>
            <a:ext cx="10515600" cy="854075"/>
          </a:xfrm>
        </p:spPr>
        <p:txBody>
          <a:bodyPr/>
          <a:lstStyle/>
          <a:p>
            <a:r>
              <a:rPr lang="en-US" dirty="0"/>
              <a:t>CATATAN TAMBAHAN :</a:t>
            </a:r>
            <a:endParaRPr lang="en-ID" dirty="0"/>
          </a:p>
        </p:txBody>
      </p:sp>
      <p:sp>
        <p:nvSpPr>
          <p:cNvPr id="3" name="Content Placeholder 2">
            <a:extLst>
              <a:ext uri="{FF2B5EF4-FFF2-40B4-BE49-F238E27FC236}">
                <a16:creationId xmlns:a16="http://schemas.microsoft.com/office/drawing/2014/main" id="{3D73C693-2C61-C7BE-BE58-0F2FF06F3272}"/>
              </a:ext>
            </a:extLst>
          </p:cNvPr>
          <p:cNvSpPr>
            <a:spLocks noGrp="1"/>
          </p:cNvSpPr>
          <p:nvPr>
            <p:ph idx="1"/>
          </p:nvPr>
        </p:nvSpPr>
        <p:spPr>
          <a:xfrm>
            <a:off x="838200" y="1219200"/>
            <a:ext cx="10515600" cy="4397830"/>
          </a:xfrm>
        </p:spPr>
        <p:txBody>
          <a:bodyPr>
            <a:normAutofit fontScale="70000" lnSpcReduction="20000"/>
          </a:bodyPr>
          <a:lstStyle/>
          <a:p>
            <a:pPr marL="514350" indent="-514350" algn="just">
              <a:buFont typeface="+mj-lt"/>
              <a:buAutoNum type="arabicPeriod"/>
            </a:pPr>
            <a:r>
              <a:rPr lang="en-US" dirty="0"/>
              <a:t>ANGKA KREDIT INTEGRASI HANYA DIGUNAKAN PADA SAAT PERTAMA KALI KENAIKAN PANGKAT ATAU KENAIKAN JENJANG SEJAK TERBITNYA PAK INTEGRASI;</a:t>
            </a:r>
          </a:p>
          <a:p>
            <a:pPr marL="514350" indent="-514350" algn="just">
              <a:buFont typeface="+mj-lt"/>
              <a:buAutoNum type="arabicPeriod"/>
            </a:pPr>
            <a:r>
              <a:rPr lang="en-US" dirty="0"/>
              <a:t>SYARAT LAINNYA UNTUK KENAIKAN JENJANG</a:t>
            </a:r>
          </a:p>
          <a:p>
            <a:pPr marL="514350" indent="-68263" algn="just">
              <a:buFont typeface="+mj-lt"/>
              <a:buAutoNum type="alphaLcParenR"/>
            </a:pPr>
            <a:r>
              <a:rPr lang="en-US" dirty="0"/>
              <a:t> LULUS UJI KOMPETENSI</a:t>
            </a:r>
          </a:p>
          <a:p>
            <a:pPr marL="514350" indent="-68263" algn="just">
              <a:buFont typeface="+mj-lt"/>
              <a:buAutoNum type="alphaLcParenR"/>
            </a:pPr>
            <a:r>
              <a:rPr lang="en-US" dirty="0"/>
              <a:t> BERKINERJA MINIMAL BAIK DALAM 2 (DUA) TAHUN TERAKHIR</a:t>
            </a:r>
          </a:p>
          <a:p>
            <a:pPr marL="514350" indent="-68263" algn="just">
              <a:buFont typeface="+mj-lt"/>
              <a:buAutoNum type="alphaLcParenR"/>
            </a:pPr>
            <a:r>
              <a:rPr lang="en-US" dirty="0"/>
              <a:t> TELAH MEMPEROLEH :</a:t>
            </a:r>
          </a:p>
          <a:p>
            <a:pPr marL="901700" indent="-96838" algn="just">
              <a:buFont typeface="Wingdings" panose="05000000000000000000" pitchFamily="2" charset="2"/>
              <a:buChar char="§"/>
            </a:pPr>
            <a:r>
              <a:rPr lang="en-US" dirty="0"/>
              <a:t> REKOMENDASI FORMASI KEBUTUHAN JABATAN DARI MENPAN &amp; RB BAGI PEJABAT FUNGSIONAL SELAIN HASIL PENYETARAAN</a:t>
            </a:r>
          </a:p>
          <a:p>
            <a:pPr marL="901700" indent="-96838" algn="just">
              <a:buFont typeface="Wingdings" panose="05000000000000000000" pitchFamily="2" charset="2"/>
              <a:buChar char="§"/>
            </a:pPr>
            <a:r>
              <a:rPr lang="en-US" dirty="0"/>
              <a:t> HASIL EVJAB DARI KEMENDAGRI BAGI PEJABAT FUNGSIONAL HASIL PENYETARAAN JABATAN ADMINISTRASI</a:t>
            </a:r>
          </a:p>
          <a:p>
            <a:pPr marL="533400" indent="-533400" algn="just">
              <a:buAutoNum type="arabicPeriod" startAt="3"/>
            </a:pPr>
            <a:r>
              <a:rPr lang="en-US" dirty="0"/>
              <a:t>ANGKA KREDIT YG DIPEROLEH PADA SAAT SEBELUM KENAIKAN PANGKAT AKAN TETAP DIMILIKI SEBAGAI ANGKA KREDIT</a:t>
            </a:r>
          </a:p>
          <a:p>
            <a:pPr marL="533400" indent="-533400" algn="just">
              <a:buAutoNum type="arabicPeriod" startAt="3"/>
            </a:pPr>
            <a:r>
              <a:rPr lang="en-US" dirty="0"/>
              <a:t>ANGKA KREDIT YG DIPEROLEH PADA SAAT SEBELUM KENAIKAN PANGKAT KENAIKAN JENJANG AKAN HILANG DAN KEMBALI DIMULAI DARI 0 (NOL) ANGKA KREDIT</a:t>
            </a:r>
          </a:p>
        </p:txBody>
      </p:sp>
    </p:spTree>
    <p:extLst>
      <p:ext uri="{BB962C8B-B14F-4D97-AF65-F5344CB8AC3E}">
        <p14:creationId xmlns:p14="http://schemas.microsoft.com/office/powerpoint/2010/main" val="4213038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4A13F-31FB-5CCB-A96C-AA176A86ABC8}"/>
              </a:ext>
            </a:extLst>
          </p:cNvPr>
          <p:cNvSpPr>
            <a:spLocks noGrp="1"/>
          </p:cNvSpPr>
          <p:nvPr>
            <p:ph idx="1"/>
          </p:nvPr>
        </p:nvSpPr>
        <p:spPr>
          <a:xfrm>
            <a:off x="838200" y="664029"/>
            <a:ext cx="10515600" cy="5512934"/>
          </a:xfrm>
        </p:spPr>
        <p:txBody>
          <a:bodyPr>
            <a:normAutofit/>
          </a:bodyPr>
          <a:lstStyle/>
          <a:p>
            <a:pPr marL="0" indent="0" algn="ctr">
              <a:buNone/>
            </a:pPr>
            <a:r>
              <a:rPr lang="en-US" sz="9600" dirty="0"/>
              <a:t>SELESAI</a:t>
            </a:r>
            <a:endParaRPr lang="en-ID" sz="9600" dirty="0"/>
          </a:p>
        </p:txBody>
      </p:sp>
    </p:spTree>
    <p:extLst>
      <p:ext uri="{BB962C8B-B14F-4D97-AF65-F5344CB8AC3E}">
        <p14:creationId xmlns:p14="http://schemas.microsoft.com/office/powerpoint/2010/main" val="96291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A59ABC-4A89-C056-95A2-39C736C818C0}"/>
              </a:ext>
            </a:extLst>
          </p:cNvPr>
          <p:cNvPicPr>
            <a:picLocks noChangeAspect="1"/>
          </p:cNvPicPr>
          <p:nvPr/>
        </p:nvPicPr>
        <p:blipFill>
          <a:blip r:embed="rId2">
            <a:duotone>
              <a:schemeClr val="bg2">
                <a:shade val="45000"/>
                <a:satMod val="135000"/>
              </a:schemeClr>
              <a:prstClr val="white"/>
            </a:duotone>
          </a:blip>
          <a:srcRect t="15279" b="45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265157-66AE-2452-3885-5101B326AD6E}"/>
              </a:ext>
            </a:extLst>
          </p:cNvPr>
          <p:cNvSpPr>
            <a:spLocks noGrp="1"/>
          </p:cNvSpPr>
          <p:nvPr>
            <p:ph type="title"/>
          </p:nvPr>
        </p:nvSpPr>
        <p:spPr>
          <a:xfrm>
            <a:off x="838200" y="365125"/>
            <a:ext cx="10515600" cy="1325563"/>
          </a:xfrm>
        </p:spPr>
        <p:txBody>
          <a:bodyPr>
            <a:normAutofit/>
          </a:bodyPr>
          <a:lstStyle/>
          <a:p>
            <a:r>
              <a:rPr lang="en-US" dirty="0"/>
              <a:t>SYARAT KENAIKAN PANGKAT JF:</a:t>
            </a:r>
            <a:endParaRPr lang="en-ID" dirty="0"/>
          </a:p>
        </p:txBody>
      </p:sp>
      <p:graphicFrame>
        <p:nvGraphicFramePr>
          <p:cNvPr id="5" name="Content Placeholder 2">
            <a:extLst>
              <a:ext uri="{FF2B5EF4-FFF2-40B4-BE49-F238E27FC236}">
                <a16:creationId xmlns:a16="http://schemas.microsoft.com/office/drawing/2014/main" id="{BF398764-5A46-EEE0-DA6F-F9B25635ECE4}"/>
              </a:ext>
            </a:extLst>
          </p:cNvPr>
          <p:cNvGraphicFramePr>
            <a:graphicFrameLocks noGrp="1"/>
          </p:cNvGraphicFramePr>
          <p:nvPr>
            <p:ph idx="1"/>
            <p:extLst>
              <p:ext uri="{D42A27DB-BD31-4B8C-83A1-F6EECF244321}">
                <p14:modId xmlns:p14="http://schemas.microsoft.com/office/powerpoint/2010/main" val="18822280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42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CC75A-7094-81A4-A6A2-0647B68BA258}"/>
              </a:ext>
            </a:extLst>
          </p:cNvPr>
          <p:cNvSpPr>
            <a:spLocks noGrp="1"/>
          </p:cNvSpPr>
          <p:nvPr>
            <p:ph type="title"/>
          </p:nvPr>
        </p:nvSpPr>
        <p:spPr>
          <a:xfrm>
            <a:off x="838200" y="365125"/>
            <a:ext cx="5558489" cy="1325563"/>
          </a:xfrm>
        </p:spPr>
        <p:txBody>
          <a:bodyPr>
            <a:normAutofit/>
          </a:bodyPr>
          <a:lstStyle/>
          <a:p>
            <a:r>
              <a:rPr lang="en-US" dirty="0"/>
              <a:t>KENAIKAN JENJANG JF:</a:t>
            </a:r>
            <a:endParaRPr lang="en-ID"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0C212A8-CB60-9E40-3949-00B24A94F732}"/>
              </a:ext>
            </a:extLst>
          </p:cNvPr>
          <p:cNvSpPr>
            <a:spLocks noGrp="1"/>
          </p:cNvSpPr>
          <p:nvPr>
            <p:ph idx="1"/>
          </p:nvPr>
        </p:nvSpPr>
        <p:spPr>
          <a:xfrm>
            <a:off x="838200" y="1825625"/>
            <a:ext cx="5558489" cy="4351338"/>
          </a:xfrm>
        </p:spPr>
        <p:txBody>
          <a:bodyPr>
            <a:normAutofit/>
          </a:bodyPr>
          <a:lstStyle/>
          <a:p>
            <a:pPr marL="0" indent="0">
              <a:buNone/>
            </a:pPr>
            <a:r>
              <a:rPr lang="en-ID"/>
              <a:t>proses </a:t>
            </a:r>
            <a:r>
              <a:rPr lang="en-ID" err="1"/>
              <a:t>perpindahan</a:t>
            </a:r>
            <a:r>
              <a:rPr lang="en-ID"/>
              <a:t> </a:t>
            </a:r>
            <a:r>
              <a:rPr lang="en-ID" err="1"/>
              <a:t>seorang</a:t>
            </a:r>
            <a:r>
              <a:rPr lang="en-ID"/>
              <a:t> </a:t>
            </a:r>
            <a:r>
              <a:rPr lang="en-ID" err="1"/>
              <a:t>Pegawai</a:t>
            </a:r>
            <a:r>
              <a:rPr lang="en-ID"/>
              <a:t> Negeri </a:t>
            </a:r>
            <a:r>
              <a:rPr lang="en-ID" err="1"/>
              <a:t>Sipil</a:t>
            </a:r>
            <a:r>
              <a:rPr lang="en-ID"/>
              <a:t> (PNS) </a:t>
            </a:r>
            <a:r>
              <a:rPr lang="en-ID" err="1"/>
              <a:t>dari</a:t>
            </a:r>
            <a:r>
              <a:rPr lang="en-ID"/>
              <a:t> </a:t>
            </a:r>
            <a:r>
              <a:rPr lang="en-ID" err="1"/>
              <a:t>satu</a:t>
            </a:r>
            <a:r>
              <a:rPr lang="en-ID"/>
              <a:t> </a:t>
            </a:r>
            <a:r>
              <a:rPr lang="en-ID" err="1"/>
              <a:t>jenjang</a:t>
            </a:r>
            <a:r>
              <a:rPr lang="en-ID"/>
              <a:t> </a:t>
            </a:r>
            <a:r>
              <a:rPr lang="en-ID" err="1"/>
              <a:t>jabatan</a:t>
            </a:r>
            <a:r>
              <a:rPr lang="en-ID"/>
              <a:t> </a:t>
            </a:r>
            <a:r>
              <a:rPr lang="en-ID" err="1"/>
              <a:t>fungsional</a:t>
            </a:r>
            <a:r>
              <a:rPr lang="en-ID"/>
              <a:t> </a:t>
            </a:r>
            <a:r>
              <a:rPr lang="en-ID" err="1"/>
              <a:t>ke</a:t>
            </a:r>
            <a:r>
              <a:rPr lang="en-ID"/>
              <a:t> </a:t>
            </a:r>
            <a:r>
              <a:rPr lang="en-ID" err="1"/>
              <a:t>jenjang</a:t>
            </a:r>
            <a:r>
              <a:rPr lang="en-ID"/>
              <a:t> </a:t>
            </a:r>
            <a:r>
              <a:rPr lang="en-ID" err="1"/>
              <a:t>jabatan</a:t>
            </a:r>
            <a:r>
              <a:rPr lang="en-ID"/>
              <a:t> </a:t>
            </a:r>
            <a:r>
              <a:rPr lang="en-ID" err="1"/>
              <a:t>fungsional</a:t>
            </a:r>
            <a:r>
              <a:rPr lang="en-ID"/>
              <a:t> yang </a:t>
            </a:r>
            <a:r>
              <a:rPr lang="en-ID" err="1"/>
              <a:t>lebih</a:t>
            </a:r>
            <a:r>
              <a:rPr lang="en-ID"/>
              <a:t> </a:t>
            </a:r>
            <a:r>
              <a:rPr lang="en-ID" err="1"/>
              <a:t>tinggi</a:t>
            </a:r>
            <a:r>
              <a:rPr lang="en-ID"/>
              <a:t>, </a:t>
            </a:r>
            <a:r>
              <a:rPr lang="en-ID" err="1"/>
              <a:t>baik</a:t>
            </a:r>
            <a:r>
              <a:rPr lang="en-ID"/>
              <a:t> </a:t>
            </a:r>
            <a:r>
              <a:rPr lang="en-ID" err="1"/>
              <a:t>dalam</a:t>
            </a:r>
            <a:r>
              <a:rPr lang="en-ID"/>
              <a:t> </a:t>
            </a:r>
            <a:r>
              <a:rPr lang="en-ID" err="1"/>
              <a:t>satu</a:t>
            </a:r>
            <a:r>
              <a:rPr lang="en-ID"/>
              <a:t> </a:t>
            </a:r>
            <a:r>
              <a:rPr lang="en-ID" err="1"/>
              <a:t>rumpun</a:t>
            </a:r>
            <a:r>
              <a:rPr lang="en-ID"/>
              <a:t> </a:t>
            </a:r>
            <a:r>
              <a:rPr lang="en-ID" err="1"/>
              <a:t>jabatan</a:t>
            </a:r>
            <a:r>
              <a:rPr lang="en-ID"/>
              <a:t> </a:t>
            </a:r>
            <a:r>
              <a:rPr lang="en-ID" err="1"/>
              <a:t>maupun</a:t>
            </a:r>
            <a:r>
              <a:rPr lang="en-ID"/>
              <a:t> </a:t>
            </a:r>
            <a:r>
              <a:rPr lang="en-ID" err="1"/>
              <a:t>antar</a:t>
            </a:r>
            <a:r>
              <a:rPr lang="en-ID"/>
              <a:t> </a:t>
            </a:r>
            <a:r>
              <a:rPr lang="en-ID" err="1"/>
              <a:t>rumpun</a:t>
            </a:r>
            <a:r>
              <a:rPr lang="en-ID"/>
              <a:t> </a:t>
            </a:r>
            <a:r>
              <a:rPr lang="en-ID" err="1"/>
              <a:t>jabatan</a:t>
            </a:r>
            <a:r>
              <a:rPr lang="en-ID"/>
              <a:t> </a:t>
            </a:r>
            <a:r>
              <a:rPr lang="en-ID" err="1"/>
              <a:t>fungsional</a:t>
            </a:r>
            <a:r>
              <a:rPr lang="en-ID"/>
              <a:t>. </a:t>
            </a:r>
            <a:r>
              <a:rPr lang="en-ID" err="1"/>
              <a:t>Kenaikan</a:t>
            </a:r>
            <a:r>
              <a:rPr lang="en-ID"/>
              <a:t> </a:t>
            </a:r>
            <a:r>
              <a:rPr lang="en-ID" err="1"/>
              <a:t>ini</a:t>
            </a:r>
            <a:r>
              <a:rPr lang="en-ID"/>
              <a:t> </a:t>
            </a:r>
            <a:r>
              <a:rPr lang="en-ID" err="1"/>
              <a:t>didasarkan</a:t>
            </a:r>
            <a:r>
              <a:rPr lang="en-ID"/>
              <a:t> pada </a:t>
            </a:r>
            <a:r>
              <a:rPr lang="en-ID" err="1"/>
              <a:t>pemenuhan</a:t>
            </a:r>
            <a:r>
              <a:rPr lang="en-ID"/>
              <a:t> </a:t>
            </a:r>
            <a:r>
              <a:rPr lang="en-ID" err="1"/>
              <a:t>persyaratan</a:t>
            </a:r>
            <a:r>
              <a:rPr lang="en-ID"/>
              <a:t> </a:t>
            </a:r>
            <a:r>
              <a:rPr lang="en-ID" err="1"/>
              <a:t>tertentu</a:t>
            </a:r>
            <a:r>
              <a:rPr lang="en-ID"/>
              <a:t>, </a:t>
            </a:r>
            <a:r>
              <a:rPr lang="en-ID" err="1"/>
              <a:t>termasuk</a:t>
            </a:r>
            <a:r>
              <a:rPr lang="en-ID"/>
              <a:t> </a:t>
            </a:r>
            <a:r>
              <a:rPr lang="en-ID" err="1"/>
              <a:t>angka</a:t>
            </a:r>
            <a:r>
              <a:rPr lang="en-ID"/>
              <a:t> </a:t>
            </a:r>
            <a:r>
              <a:rPr lang="en-ID" err="1"/>
              <a:t>kredit</a:t>
            </a:r>
            <a:r>
              <a:rPr lang="en-ID"/>
              <a:t>, </a:t>
            </a:r>
            <a:r>
              <a:rPr lang="en-ID" err="1"/>
              <a:t>penilaian</a:t>
            </a:r>
            <a:r>
              <a:rPr lang="en-ID"/>
              <a:t> </a:t>
            </a:r>
            <a:r>
              <a:rPr lang="en-ID" err="1"/>
              <a:t>kinerja</a:t>
            </a:r>
            <a:r>
              <a:rPr lang="en-ID"/>
              <a:t>, dan </a:t>
            </a:r>
            <a:r>
              <a:rPr lang="en-ID" err="1"/>
              <a:t>ketersediaan</a:t>
            </a:r>
            <a:r>
              <a:rPr lang="en-ID"/>
              <a:t> </a:t>
            </a:r>
            <a:r>
              <a:rPr lang="en-ID" err="1"/>
              <a:t>kebutuhan</a:t>
            </a:r>
            <a:r>
              <a:rPr lang="en-ID"/>
              <a:t> </a:t>
            </a:r>
            <a:r>
              <a:rPr lang="en-ID" err="1"/>
              <a:t>jabatan</a:t>
            </a:r>
            <a:r>
              <a:rPr lang="en-ID" dirty="0"/>
              <a:t>. </a:t>
            </a:r>
            <a:endParaRPr lang="en-ID"/>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44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CE000-F02B-DFA0-73ED-CE7EEDC72D19}"/>
              </a:ext>
            </a:extLst>
          </p:cNvPr>
          <p:cNvSpPr>
            <a:spLocks noGrp="1"/>
          </p:cNvSpPr>
          <p:nvPr>
            <p:ph type="title"/>
          </p:nvPr>
        </p:nvSpPr>
        <p:spPr>
          <a:xfrm>
            <a:off x="1171074" y="1396686"/>
            <a:ext cx="3240506" cy="4064628"/>
          </a:xfrm>
        </p:spPr>
        <p:txBody>
          <a:bodyPr>
            <a:normAutofit/>
          </a:bodyPr>
          <a:lstStyle/>
          <a:p>
            <a:r>
              <a:rPr lang="en-US">
                <a:solidFill>
                  <a:srgbClr val="FFFFFF"/>
                </a:solidFill>
              </a:rPr>
              <a:t>JENJANG JABATAN FUNGSIONAL</a:t>
            </a:r>
            <a:endParaRPr lang="en-ID">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260D255-3153-116F-099D-07CFFECEC6E0}"/>
              </a:ext>
            </a:extLst>
          </p:cNvPr>
          <p:cNvSpPr>
            <a:spLocks noGrp="1"/>
          </p:cNvSpPr>
          <p:nvPr>
            <p:ph idx="1"/>
          </p:nvPr>
        </p:nvSpPr>
        <p:spPr>
          <a:xfrm>
            <a:off x="5370153" y="1526033"/>
            <a:ext cx="5536397" cy="3935281"/>
          </a:xfrm>
        </p:spPr>
        <p:txBody>
          <a:bodyPr>
            <a:normAutofit/>
          </a:bodyPr>
          <a:lstStyle/>
          <a:p>
            <a:r>
              <a:rPr lang="en-US" sz="2600"/>
              <a:t>KEAHLIAN :</a:t>
            </a:r>
          </a:p>
          <a:p>
            <a:pPr marL="892175" indent="-533400">
              <a:buFont typeface="Courier New" panose="02070309020205020404" pitchFamily="49" charset="0"/>
              <a:buChar char="o"/>
            </a:pPr>
            <a:r>
              <a:rPr lang="en-US" sz="2600"/>
              <a:t>JABATAN FUNGSIONAL AHLI UTAMA</a:t>
            </a:r>
          </a:p>
          <a:p>
            <a:pPr marL="892175" indent="-533400">
              <a:buFont typeface="Courier New" panose="02070309020205020404" pitchFamily="49" charset="0"/>
              <a:buChar char="o"/>
            </a:pPr>
            <a:r>
              <a:rPr lang="en-US" sz="2600"/>
              <a:t>JABATAN FUNGSIONAL AHLI MADYA</a:t>
            </a:r>
          </a:p>
          <a:p>
            <a:pPr marL="892175" indent="-533400">
              <a:buFont typeface="Courier New" panose="02070309020205020404" pitchFamily="49" charset="0"/>
              <a:buChar char="o"/>
            </a:pPr>
            <a:r>
              <a:rPr lang="en-US" sz="2600"/>
              <a:t>JABATAN FUNGSIONAL AHLI MUDA</a:t>
            </a:r>
          </a:p>
          <a:p>
            <a:pPr marL="892175" indent="-533400">
              <a:buFont typeface="Courier New" panose="02070309020205020404" pitchFamily="49" charset="0"/>
              <a:buChar char="o"/>
            </a:pPr>
            <a:r>
              <a:rPr lang="en-US" sz="2600"/>
              <a:t>JABATAN FUNGSIONAL AHLI PERTAMA</a:t>
            </a:r>
          </a:p>
          <a:p>
            <a:pPr marL="892175" indent="-533400">
              <a:buFont typeface="Courier New" panose="02070309020205020404" pitchFamily="49" charset="0"/>
              <a:buChar char="o"/>
            </a:pPr>
            <a:endParaRPr lang="en-US" sz="2600"/>
          </a:p>
          <a:p>
            <a:pPr marL="892175" indent="-533400">
              <a:buFont typeface="Courier New" panose="02070309020205020404" pitchFamily="49" charset="0"/>
              <a:buChar char="o"/>
            </a:pPr>
            <a:endParaRPr lang="en-US" sz="2600"/>
          </a:p>
        </p:txBody>
      </p:sp>
    </p:spTree>
    <p:extLst>
      <p:ext uri="{BB962C8B-B14F-4D97-AF65-F5344CB8AC3E}">
        <p14:creationId xmlns:p14="http://schemas.microsoft.com/office/powerpoint/2010/main" val="264292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0D94-B401-FA7E-95BE-F8668E91C5B6}"/>
              </a:ext>
            </a:extLst>
          </p:cNvPr>
          <p:cNvSpPr>
            <a:spLocks noGrp="1"/>
          </p:cNvSpPr>
          <p:nvPr>
            <p:ph type="title"/>
          </p:nvPr>
        </p:nvSpPr>
        <p:spPr/>
        <p:txBody>
          <a:bodyPr/>
          <a:lstStyle/>
          <a:p>
            <a:r>
              <a:rPr lang="en-US" dirty="0"/>
              <a:t>JENJANG JABATAN FUNGSIONAL</a:t>
            </a:r>
            <a:endParaRPr lang="en-ID" dirty="0"/>
          </a:p>
        </p:txBody>
      </p:sp>
      <p:graphicFrame>
        <p:nvGraphicFramePr>
          <p:cNvPr id="5" name="Content Placeholder 2">
            <a:extLst>
              <a:ext uri="{FF2B5EF4-FFF2-40B4-BE49-F238E27FC236}">
                <a16:creationId xmlns:a16="http://schemas.microsoft.com/office/drawing/2014/main" id="{62CFADAB-3966-F403-4963-69DA40A6B84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50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E4A08B-605F-AC4C-EE59-B74CB2159BA8}"/>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KEBUTUHAN ANGKA KREDIT KENAIKAN PANGKAT DAN JENJANG JF</a:t>
            </a:r>
            <a:endParaRPr lang="en-ID" sz="2800">
              <a:solidFill>
                <a:srgbClr val="FFFFFF"/>
              </a:solidFill>
            </a:endParaRPr>
          </a:p>
        </p:txBody>
      </p:sp>
      <p:graphicFrame>
        <p:nvGraphicFramePr>
          <p:cNvPr id="5" name="Content Placeholder 4">
            <a:extLst>
              <a:ext uri="{FF2B5EF4-FFF2-40B4-BE49-F238E27FC236}">
                <a16:creationId xmlns:a16="http://schemas.microsoft.com/office/drawing/2014/main" id="{0731F866-7ABF-1360-A174-AFC394958F82}"/>
              </a:ext>
            </a:extLst>
          </p:cNvPr>
          <p:cNvGraphicFramePr>
            <a:graphicFrameLocks noGrp="1"/>
          </p:cNvGraphicFramePr>
          <p:nvPr>
            <p:ph idx="1"/>
            <p:extLst>
              <p:ext uri="{D42A27DB-BD31-4B8C-83A1-F6EECF244321}">
                <p14:modId xmlns:p14="http://schemas.microsoft.com/office/powerpoint/2010/main" val="2928946234"/>
              </p:ext>
            </p:extLst>
          </p:nvPr>
        </p:nvGraphicFramePr>
        <p:xfrm>
          <a:off x="644056" y="2398740"/>
          <a:ext cx="10927832" cy="3620488"/>
        </p:xfrm>
        <a:graphic>
          <a:graphicData uri="http://schemas.openxmlformats.org/drawingml/2006/table">
            <a:tbl>
              <a:tblPr>
                <a:tableStyleId>{ED083AE6-46FA-4A59-8FB0-9F97EB10719F}</a:tableStyleId>
              </a:tblPr>
              <a:tblGrid>
                <a:gridCol w="1453650">
                  <a:extLst>
                    <a:ext uri="{9D8B030D-6E8A-4147-A177-3AD203B41FA5}">
                      <a16:colId xmlns:a16="http://schemas.microsoft.com/office/drawing/2014/main" val="2171548692"/>
                    </a:ext>
                  </a:extLst>
                </a:gridCol>
                <a:gridCol w="1761810">
                  <a:extLst>
                    <a:ext uri="{9D8B030D-6E8A-4147-A177-3AD203B41FA5}">
                      <a16:colId xmlns:a16="http://schemas.microsoft.com/office/drawing/2014/main" val="1403384401"/>
                    </a:ext>
                  </a:extLst>
                </a:gridCol>
                <a:gridCol w="1869901">
                  <a:extLst>
                    <a:ext uri="{9D8B030D-6E8A-4147-A177-3AD203B41FA5}">
                      <a16:colId xmlns:a16="http://schemas.microsoft.com/office/drawing/2014/main" val="709952692"/>
                    </a:ext>
                  </a:extLst>
                </a:gridCol>
                <a:gridCol w="3072793">
                  <a:extLst>
                    <a:ext uri="{9D8B030D-6E8A-4147-A177-3AD203B41FA5}">
                      <a16:colId xmlns:a16="http://schemas.microsoft.com/office/drawing/2014/main" val="1702586245"/>
                    </a:ext>
                  </a:extLst>
                </a:gridCol>
                <a:gridCol w="1504449">
                  <a:extLst>
                    <a:ext uri="{9D8B030D-6E8A-4147-A177-3AD203B41FA5}">
                      <a16:colId xmlns:a16="http://schemas.microsoft.com/office/drawing/2014/main" val="603248759"/>
                    </a:ext>
                  </a:extLst>
                </a:gridCol>
                <a:gridCol w="1265229">
                  <a:extLst>
                    <a:ext uri="{9D8B030D-6E8A-4147-A177-3AD203B41FA5}">
                      <a16:colId xmlns:a16="http://schemas.microsoft.com/office/drawing/2014/main" val="3129186180"/>
                    </a:ext>
                  </a:extLst>
                </a:gridCol>
              </a:tblGrid>
              <a:tr h="297332">
                <a:tc rowSpan="2">
                  <a:txBody>
                    <a:bodyPr/>
                    <a:lstStyle/>
                    <a:p>
                      <a:pPr algn="ctr" fontAlgn="ctr"/>
                      <a:r>
                        <a:rPr lang="en-ID" sz="1700" b="1" u="none" strike="noStrike">
                          <a:effectLst/>
                        </a:rPr>
                        <a:t>KATEGORI</a:t>
                      </a:r>
                      <a:endParaRPr lang="en-ID" sz="1700" b="1" i="0" u="none" strike="noStrike">
                        <a:solidFill>
                          <a:srgbClr val="000000"/>
                        </a:solidFill>
                        <a:effectLst/>
                        <a:latin typeface="Calibri" panose="020F0502020204030204" pitchFamily="34" charset="0"/>
                      </a:endParaRPr>
                    </a:p>
                  </a:txBody>
                  <a:tcPr marL="5430" marR="5430" marT="5430" marB="0" anchor="ctr"/>
                </a:tc>
                <a:tc rowSpan="2">
                  <a:txBody>
                    <a:bodyPr/>
                    <a:lstStyle/>
                    <a:p>
                      <a:pPr algn="ctr" fontAlgn="ctr"/>
                      <a:r>
                        <a:rPr lang="en-ID" sz="1700" b="1" u="none" strike="noStrike">
                          <a:effectLst/>
                        </a:rPr>
                        <a:t>JENJANG</a:t>
                      </a:r>
                      <a:endParaRPr lang="en-ID" sz="1700" b="1" i="0" u="none" strike="noStrike">
                        <a:solidFill>
                          <a:srgbClr val="000000"/>
                        </a:solidFill>
                        <a:effectLst/>
                        <a:latin typeface="Calibri" panose="020F0502020204030204" pitchFamily="34" charset="0"/>
                      </a:endParaRPr>
                    </a:p>
                  </a:txBody>
                  <a:tcPr marL="5430" marR="5430" marT="5430" marB="0" anchor="ctr"/>
                </a:tc>
                <a:tc rowSpan="2">
                  <a:txBody>
                    <a:bodyPr/>
                    <a:lstStyle/>
                    <a:p>
                      <a:pPr algn="ctr" fontAlgn="ctr"/>
                      <a:r>
                        <a:rPr lang="en-ID" sz="1700" b="1" u="none" strike="noStrike">
                          <a:effectLst/>
                        </a:rPr>
                        <a:t>PANGKAT</a:t>
                      </a:r>
                      <a:endParaRPr lang="en-ID" sz="1700" b="1" i="0" u="none" strike="noStrike">
                        <a:solidFill>
                          <a:srgbClr val="000000"/>
                        </a:solidFill>
                        <a:effectLst/>
                        <a:latin typeface="Calibri" panose="020F0502020204030204" pitchFamily="34" charset="0"/>
                      </a:endParaRPr>
                    </a:p>
                  </a:txBody>
                  <a:tcPr marL="5430" marR="5430" marT="5430" marB="0" anchor="ctr"/>
                </a:tc>
                <a:tc rowSpan="2">
                  <a:txBody>
                    <a:bodyPr/>
                    <a:lstStyle/>
                    <a:p>
                      <a:pPr algn="ctr" fontAlgn="ctr"/>
                      <a:r>
                        <a:rPr lang="en-ID" sz="1700" b="1" u="none" strike="noStrike">
                          <a:effectLst/>
                        </a:rPr>
                        <a:t>KOEFISIEN ANGKA KREDIT </a:t>
                      </a:r>
                      <a:br>
                        <a:rPr lang="en-ID" sz="1700" b="1" u="none" strike="noStrike">
                          <a:effectLst/>
                        </a:rPr>
                      </a:br>
                      <a:r>
                        <a:rPr lang="en-ID" sz="1700" b="1" u="none" strike="noStrike">
                          <a:effectLst/>
                        </a:rPr>
                        <a:t>TAHUNAN</a:t>
                      </a:r>
                      <a:endParaRPr lang="en-ID" sz="1700" b="1" i="0" u="none" strike="noStrike">
                        <a:solidFill>
                          <a:srgbClr val="000000"/>
                        </a:solidFill>
                        <a:effectLst/>
                        <a:latin typeface="Calibri" panose="020F0502020204030204" pitchFamily="34" charset="0"/>
                      </a:endParaRPr>
                    </a:p>
                  </a:txBody>
                  <a:tcPr marL="5430" marR="5430" marT="5430" marB="0" anchor="ctr"/>
                </a:tc>
                <a:tc gridSpan="2">
                  <a:txBody>
                    <a:bodyPr/>
                    <a:lstStyle/>
                    <a:p>
                      <a:pPr algn="ctr" fontAlgn="ctr"/>
                      <a:r>
                        <a:rPr lang="en-ID" sz="1700" b="1" u="none" strike="noStrike">
                          <a:effectLst/>
                        </a:rPr>
                        <a:t>ANGKA KREDIT MINIMAL</a:t>
                      </a:r>
                      <a:endParaRPr lang="en-ID" sz="1700" b="1" i="0" u="none" strike="noStrike">
                        <a:solidFill>
                          <a:srgbClr val="000000"/>
                        </a:solidFill>
                        <a:effectLst/>
                        <a:latin typeface="Calibri" panose="020F0502020204030204" pitchFamily="34" charset="0"/>
                      </a:endParaRPr>
                    </a:p>
                  </a:txBody>
                  <a:tcPr marL="5430" marR="5430" marT="5430" marB="0" anchor="ctr"/>
                </a:tc>
                <a:tc hMerge="1">
                  <a:txBody>
                    <a:bodyPr/>
                    <a:lstStyle/>
                    <a:p>
                      <a:endParaRPr lang="en-ID"/>
                    </a:p>
                  </a:txBody>
                  <a:tcPr/>
                </a:tc>
                <a:extLst>
                  <a:ext uri="{0D108BD9-81ED-4DB2-BD59-A6C34878D82A}">
                    <a16:rowId xmlns:a16="http://schemas.microsoft.com/office/drawing/2014/main" val="3250238812"/>
                  </a:ext>
                </a:extLst>
              </a:tr>
              <a:tr h="297332">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a:txBody>
                    <a:bodyPr/>
                    <a:lstStyle/>
                    <a:p>
                      <a:pPr algn="ctr" fontAlgn="ctr"/>
                      <a:r>
                        <a:rPr lang="en-ID" sz="1700" b="1" u="none" strike="noStrike">
                          <a:effectLst/>
                        </a:rPr>
                        <a:t>PANGKAT</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JENJANG</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933764453"/>
                  </a:ext>
                </a:extLst>
              </a:tr>
              <a:tr h="302721">
                <a:tc rowSpan="4">
                  <a:txBody>
                    <a:bodyPr/>
                    <a:lstStyle/>
                    <a:p>
                      <a:pPr algn="ctr" fontAlgn="ctr"/>
                      <a:r>
                        <a:rPr lang="en-ID" sz="1700" b="1" u="none" strike="noStrike">
                          <a:effectLst/>
                        </a:rPr>
                        <a:t>KEAHLIAN</a:t>
                      </a:r>
                      <a:endParaRPr lang="en-ID" sz="1700" b="1" i="0" u="none" strike="noStrike">
                        <a:solidFill>
                          <a:srgbClr val="000000"/>
                        </a:solidFill>
                        <a:effectLst/>
                        <a:latin typeface="Calibri" panose="020F0502020204030204" pitchFamily="34" charset="0"/>
                      </a:endParaRPr>
                    </a:p>
                  </a:txBody>
                  <a:tcPr marL="5430" marR="5430" marT="5430" marB="0" vert="vert270" anchor="ctr"/>
                </a:tc>
                <a:tc>
                  <a:txBody>
                    <a:bodyPr/>
                    <a:lstStyle/>
                    <a:p>
                      <a:pPr algn="ctr" fontAlgn="ctr"/>
                      <a:r>
                        <a:rPr lang="en-ID" sz="1700" b="1" u="none" strike="noStrike">
                          <a:effectLst/>
                        </a:rPr>
                        <a:t>UTAMA</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 IV/d – IV/e</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50</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200</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3452688779"/>
                  </a:ext>
                </a:extLst>
              </a:tr>
              <a:tr h="302721">
                <a:tc vMerge="1">
                  <a:txBody>
                    <a:bodyPr/>
                    <a:lstStyle/>
                    <a:p>
                      <a:endParaRPr lang="en-ID"/>
                    </a:p>
                  </a:txBody>
                  <a:tcPr/>
                </a:tc>
                <a:tc>
                  <a:txBody>
                    <a:bodyPr/>
                    <a:lstStyle/>
                    <a:p>
                      <a:pPr algn="ctr" fontAlgn="ctr"/>
                      <a:r>
                        <a:rPr lang="en-ID" sz="1700" b="1" u="none" strike="noStrike">
                          <a:effectLst/>
                        </a:rPr>
                        <a:t>MADYA</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pt-BR" sz="1700" b="1" u="none" strike="noStrike">
                          <a:effectLst/>
                        </a:rPr>
                        <a:t>IV/a – IV/b – IV/c</a:t>
                      </a:r>
                      <a:endParaRPr lang="pt-BR"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37,5</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150</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450</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224157026"/>
                  </a:ext>
                </a:extLst>
              </a:tr>
              <a:tr h="302721">
                <a:tc vMerge="1">
                  <a:txBody>
                    <a:bodyPr/>
                    <a:lstStyle/>
                    <a:p>
                      <a:endParaRPr lang="en-ID"/>
                    </a:p>
                  </a:txBody>
                  <a:tcPr/>
                </a:tc>
                <a:tc>
                  <a:txBody>
                    <a:bodyPr/>
                    <a:lstStyle/>
                    <a:p>
                      <a:pPr algn="ctr" fontAlgn="ctr"/>
                      <a:r>
                        <a:rPr lang="en-ID" sz="1700" b="1" u="none" strike="noStrike">
                          <a:effectLst/>
                        </a:rPr>
                        <a:t>MUDA</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 III/c – III/d</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25</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100</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200</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1927343027"/>
                  </a:ext>
                </a:extLst>
              </a:tr>
              <a:tr h="302721">
                <a:tc vMerge="1">
                  <a:txBody>
                    <a:bodyPr/>
                    <a:lstStyle/>
                    <a:p>
                      <a:endParaRPr lang="en-ID"/>
                    </a:p>
                  </a:txBody>
                  <a:tcPr/>
                </a:tc>
                <a:tc>
                  <a:txBody>
                    <a:bodyPr/>
                    <a:lstStyle/>
                    <a:p>
                      <a:pPr algn="ctr" fontAlgn="ctr"/>
                      <a:r>
                        <a:rPr lang="en-ID" sz="1700" b="1" u="none" strike="noStrike">
                          <a:effectLst/>
                        </a:rPr>
                        <a:t>PERTAMA</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 III/a – III/b</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12,5</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50</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100</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1887520371"/>
                  </a:ext>
                </a:extLst>
              </a:tr>
              <a:tr h="453735">
                <a:tc rowSpan="4">
                  <a:txBody>
                    <a:bodyPr/>
                    <a:lstStyle/>
                    <a:p>
                      <a:pPr algn="ctr" fontAlgn="ctr"/>
                      <a:r>
                        <a:rPr lang="en-ID" sz="1700" b="1" u="none" strike="noStrike">
                          <a:effectLst/>
                        </a:rPr>
                        <a:t>KETERAMPILAN</a:t>
                      </a:r>
                      <a:endParaRPr lang="en-ID" sz="1700" b="1" i="0" u="none" strike="noStrike">
                        <a:solidFill>
                          <a:srgbClr val="000000"/>
                        </a:solidFill>
                        <a:effectLst/>
                        <a:latin typeface="Calibri" panose="020F0502020204030204" pitchFamily="34" charset="0"/>
                      </a:endParaRPr>
                    </a:p>
                  </a:txBody>
                  <a:tcPr marL="5430" marR="5430" marT="5430" marB="0" vert="vert270" anchor="ctr"/>
                </a:tc>
                <a:tc>
                  <a:txBody>
                    <a:bodyPr/>
                    <a:lstStyle/>
                    <a:p>
                      <a:pPr algn="ctr" fontAlgn="ctr"/>
                      <a:r>
                        <a:rPr lang="en-ID" sz="1700" b="1" u="none" strike="noStrike">
                          <a:effectLst/>
                        </a:rPr>
                        <a:t>PENYELIA</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 III/c – III/d</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25</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100</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436471179"/>
                  </a:ext>
                </a:extLst>
              </a:tr>
              <a:tr h="453735">
                <a:tc vMerge="1">
                  <a:txBody>
                    <a:bodyPr/>
                    <a:lstStyle/>
                    <a:p>
                      <a:endParaRPr lang="en-ID"/>
                    </a:p>
                  </a:txBody>
                  <a:tcPr/>
                </a:tc>
                <a:tc>
                  <a:txBody>
                    <a:bodyPr/>
                    <a:lstStyle/>
                    <a:p>
                      <a:pPr algn="ctr" fontAlgn="ctr"/>
                      <a:r>
                        <a:rPr lang="en-ID" sz="1700" b="1" u="none" strike="noStrike">
                          <a:effectLst/>
                        </a:rPr>
                        <a:t>MAHIR</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 III/a – III/b </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12,5</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50</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100</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1124537104"/>
                  </a:ext>
                </a:extLst>
              </a:tr>
              <a:tr h="453735">
                <a:tc vMerge="1">
                  <a:txBody>
                    <a:bodyPr/>
                    <a:lstStyle/>
                    <a:p>
                      <a:endParaRPr lang="en-ID"/>
                    </a:p>
                  </a:txBody>
                  <a:tcPr/>
                </a:tc>
                <a:tc>
                  <a:txBody>
                    <a:bodyPr/>
                    <a:lstStyle/>
                    <a:p>
                      <a:pPr algn="ctr" fontAlgn="ctr"/>
                      <a:r>
                        <a:rPr lang="en-ID" sz="1700" b="1" u="none" strike="noStrike">
                          <a:effectLst/>
                        </a:rPr>
                        <a:t>TERAMPIL</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pl-PL" sz="1700" b="1" u="none" strike="noStrike">
                          <a:effectLst/>
                        </a:rPr>
                        <a:t>II/b – II/c – II/d</a:t>
                      </a:r>
                      <a:endParaRPr lang="pl-PL"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5</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20</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60</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4237175970"/>
                  </a:ext>
                </a:extLst>
              </a:tr>
              <a:tr h="453735">
                <a:tc vMerge="1">
                  <a:txBody>
                    <a:bodyPr/>
                    <a:lstStyle/>
                    <a:p>
                      <a:endParaRPr lang="en-ID"/>
                    </a:p>
                  </a:txBody>
                  <a:tcPr/>
                </a:tc>
                <a:tc>
                  <a:txBody>
                    <a:bodyPr/>
                    <a:lstStyle/>
                    <a:p>
                      <a:pPr algn="ctr" fontAlgn="ctr"/>
                      <a:r>
                        <a:rPr lang="en-ID" sz="1700" b="1" u="none" strike="noStrike">
                          <a:effectLst/>
                        </a:rPr>
                        <a:t>PEMULA</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 II/a </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3,75</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15</a:t>
                      </a:r>
                      <a:endParaRPr lang="en-ID" sz="1700" b="1" i="0" u="none" strike="noStrike">
                        <a:solidFill>
                          <a:srgbClr val="000000"/>
                        </a:solidFill>
                        <a:effectLst/>
                        <a:latin typeface="Calibri" panose="020F0502020204030204" pitchFamily="34" charset="0"/>
                      </a:endParaRPr>
                    </a:p>
                  </a:txBody>
                  <a:tcPr marL="5430" marR="5430" marT="5430" marB="0" anchor="ctr"/>
                </a:tc>
                <a:tc>
                  <a:txBody>
                    <a:bodyPr/>
                    <a:lstStyle/>
                    <a:p>
                      <a:pPr algn="ctr" fontAlgn="ctr"/>
                      <a:r>
                        <a:rPr lang="en-ID" sz="1700" b="1" u="none" strike="noStrike">
                          <a:effectLst/>
                        </a:rPr>
                        <a:t>15</a:t>
                      </a:r>
                      <a:endParaRPr lang="en-ID" sz="1700" b="1" i="0" u="none" strike="noStrike">
                        <a:solidFill>
                          <a:srgbClr val="000000"/>
                        </a:solidFill>
                        <a:effectLst/>
                        <a:latin typeface="Calibri" panose="020F0502020204030204" pitchFamily="34" charset="0"/>
                      </a:endParaRPr>
                    </a:p>
                  </a:txBody>
                  <a:tcPr marL="5430" marR="5430" marT="5430" marB="0" anchor="ctr"/>
                </a:tc>
                <a:extLst>
                  <a:ext uri="{0D108BD9-81ED-4DB2-BD59-A6C34878D82A}">
                    <a16:rowId xmlns:a16="http://schemas.microsoft.com/office/drawing/2014/main" val="3299018864"/>
                  </a:ext>
                </a:extLst>
              </a:tr>
            </a:tbl>
          </a:graphicData>
        </a:graphic>
      </p:graphicFrame>
    </p:spTree>
    <p:extLst>
      <p:ext uri="{BB962C8B-B14F-4D97-AF65-F5344CB8AC3E}">
        <p14:creationId xmlns:p14="http://schemas.microsoft.com/office/powerpoint/2010/main" val="327601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3D30C6-E091-B616-1F5D-37481E6076B4}"/>
              </a:ext>
            </a:extLst>
          </p:cNvPr>
          <p:cNvPicPr>
            <a:picLocks noChangeAspect="1"/>
          </p:cNvPicPr>
          <p:nvPr/>
        </p:nvPicPr>
        <p:blipFill>
          <a:blip r:embed="rId2">
            <a:duotone>
              <a:schemeClr val="bg2">
                <a:shade val="45000"/>
                <a:satMod val="135000"/>
              </a:schemeClr>
              <a:prstClr val="white"/>
            </a:duotone>
          </a:blip>
          <a:srcRect t="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9DE2E-C4E0-98A6-A6DE-10C044A9D6A8}"/>
              </a:ext>
            </a:extLst>
          </p:cNvPr>
          <p:cNvSpPr>
            <a:spLocks noGrp="1"/>
          </p:cNvSpPr>
          <p:nvPr>
            <p:ph type="title"/>
          </p:nvPr>
        </p:nvSpPr>
        <p:spPr>
          <a:xfrm>
            <a:off x="838200" y="365125"/>
            <a:ext cx="10515600" cy="1325563"/>
          </a:xfrm>
        </p:spPr>
        <p:txBody>
          <a:bodyPr>
            <a:normAutofit/>
          </a:bodyPr>
          <a:lstStyle/>
          <a:p>
            <a:r>
              <a:rPr lang="en-US" dirty="0"/>
              <a:t>PROSENTASE KONVERSI PREDIKAT KINERJA MENJADI AK :</a:t>
            </a:r>
            <a:endParaRPr lang="en-ID" dirty="0"/>
          </a:p>
        </p:txBody>
      </p:sp>
      <p:graphicFrame>
        <p:nvGraphicFramePr>
          <p:cNvPr id="5" name="Content Placeholder 2">
            <a:extLst>
              <a:ext uri="{FF2B5EF4-FFF2-40B4-BE49-F238E27FC236}">
                <a16:creationId xmlns:a16="http://schemas.microsoft.com/office/drawing/2014/main" id="{22E8C665-8DF9-A870-FA0D-E250EBAFAE50}"/>
              </a:ext>
            </a:extLst>
          </p:cNvPr>
          <p:cNvGraphicFramePr>
            <a:graphicFrameLocks noGrp="1"/>
          </p:cNvGraphicFramePr>
          <p:nvPr>
            <p:ph idx="1"/>
            <p:extLst>
              <p:ext uri="{D42A27DB-BD31-4B8C-83A1-F6EECF244321}">
                <p14:modId xmlns:p14="http://schemas.microsoft.com/office/powerpoint/2010/main" val="11415565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095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1779</Words>
  <Application>Microsoft Office PowerPoint</Application>
  <PresentationFormat>Widescreen</PresentationFormat>
  <Paragraphs>274</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Calibri</vt:lpstr>
      <vt:lpstr>Calibri Light</vt:lpstr>
      <vt:lpstr>Courier New</vt:lpstr>
      <vt:lpstr>Wingdings</vt:lpstr>
      <vt:lpstr>Office Theme</vt:lpstr>
      <vt:lpstr>PERENCANAAN KEBUTUHAN</vt:lpstr>
      <vt:lpstr>DASAR HUKUM :</vt:lpstr>
      <vt:lpstr>ANGKA KREDIT :</vt:lpstr>
      <vt:lpstr>SYARAT KENAIKAN PANGKAT JF:</vt:lpstr>
      <vt:lpstr>KENAIKAN JENJANG JF:</vt:lpstr>
      <vt:lpstr>JENJANG JABATAN FUNGSIONAL</vt:lpstr>
      <vt:lpstr>JENJANG JABATAN FUNGSIONAL</vt:lpstr>
      <vt:lpstr>KEBUTUHAN ANGKA KREDIT KENAIKAN PANGKAT DAN JENJANG JF</vt:lpstr>
      <vt:lpstr>PROSENTASE KONVERSI PREDIKAT KINERJA MENJADI AK :</vt:lpstr>
      <vt:lpstr>KONVERSI ANGKA KREDIT BERDASARKAN PENILAIAN KINERJA (SKP)</vt:lpstr>
      <vt:lpstr>PEROLEHAN ANGKA KREDIT DARI PREDIKAT KINERJA TAHUNAN :</vt:lpstr>
      <vt:lpstr>PowerPoint Presentation</vt:lpstr>
      <vt:lpstr>PEROLEHAN ANGKA KREDIT DARI PREDIKAT KINERJA TAHUNAN :</vt:lpstr>
      <vt:lpstr>PowerPoint Presentation</vt:lpstr>
      <vt:lpstr>Dalam hal evaluasi kinerja dilaksanakan secara periodik, maka Angka Kredit diperoleh dengan rumus sebagai berikut: </vt:lpstr>
      <vt:lpstr>PowerPoint Presentation</vt:lpstr>
      <vt:lpstr>Dalam hal evaluasi kinerja dilaksanakan secara periodik, maka Angka Kredit diperoleh dengan rumus sebagai berikut: </vt:lpstr>
      <vt:lpstr>Contoh: </vt:lpstr>
      <vt:lpstr>Tambahan Angka Kredit dari Peningkatan Pendidikan :</vt:lpstr>
      <vt:lpstr>PERHITUNGAN ANGKA KREDIT KENAIKAN PANGKAT/KENAIKAN JENJANG JF PENGANGKATAN TAHUN 2022 KEBAWAH</vt:lpstr>
      <vt:lpstr>PERHITUNGAN ANGKA KREDIT KENAIKAN PANGKAT/KENAIKAN JENJANG JF PENGANGKATAN TAHUN 2022 KEATAS</vt:lpstr>
      <vt:lpstr>CONTOH 1 :</vt:lpstr>
      <vt:lpstr>Pembahasan :</vt:lpstr>
      <vt:lpstr>PowerPoint Presentation</vt:lpstr>
      <vt:lpstr>CONTOH 2 :</vt:lpstr>
      <vt:lpstr>Pembahasan :</vt:lpstr>
      <vt:lpstr>PowerPoint Presentation</vt:lpstr>
      <vt:lpstr>CONTOH 3 :</vt:lpstr>
      <vt:lpstr>Pembahasan :</vt:lpstr>
      <vt:lpstr>PowerPoint Presentation</vt:lpstr>
      <vt:lpstr>CONTOH 4 :</vt:lpstr>
      <vt:lpstr>Pembahasan :</vt:lpstr>
      <vt:lpstr>PowerPoint Presentation</vt:lpstr>
      <vt:lpstr>CATATAN TAMBAHAN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Pacific Cyber Net</dc:creator>
  <cp:lastModifiedBy>Pacific Cyber Net</cp:lastModifiedBy>
  <cp:revision>12</cp:revision>
  <dcterms:created xsi:type="dcterms:W3CDTF">2025-06-26T07:41:15Z</dcterms:created>
  <dcterms:modified xsi:type="dcterms:W3CDTF">2025-07-09T04:27:42Z</dcterms:modified>
</cp:coreProperties>
</file>